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61" d="100"/>
          <a:sy n="61" d="100"/>
        </p:scale>
        <p:origin x="7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523AE8-9D80-466B-B930-69FBDB5353F4}"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EC727-88BB-4FBE-877C-0FC2D1EEAFF1}" type="slidenum">
              <a:rPr lang="en-US" smtClean="0"/>
              <a:t>‹#›</a:t>
            </a:fld>
            <a:endParaRPr lang="en-US"/>
          </a:p>
        </p:txBody>
      </p:sp>
    </p:spTree>
    <p:extLst>
      <p:ext uri="{BB962C8B-B14F-4D97-AF65-F5344CB8AC3E}">
        <p14:creationId xmlns:p14="http://schemas.microsoft.com/office/powerpoint/2010/main" val="118382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23AE8-9D80-466B-B930-69FBDB5353F4}"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EC727-88BB-4FBE-877C-0FC2D1EEAFF1}" type="slidenum">
              <a:rPr lang="en-US" smtClean="0"/>
              <a:t>‹#›</a:t>
            </a:fld>
            <a:endParaRPr lang="en-US"/>
          </a:p>
        </p:txBody>
      </p:sp>
    </p:spTree>
    <p:extLst>
      <p:ext uri="{BB962C8B-B14F-4D97-AF65-F5344CB8AC3E}">
        <p14:creationId xmlns:p14="http://schemas.microsoft.com/office/powerpoint/2010/main" val="222186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23AE8-9D80-466B-B930-69FBDB5353F4}"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EC727-88BB-4FBE-877C-0FC2D1EEAFF1}" type="slidenum">
              <a:rPr lang="en-US" smtClean="0"/>
              <a:t>‹#›</a:t>
            </a:fld>
            <a:endParaRPr lang="en-US"/>
          </a:p>
        </p:txBody>
      </p:sp>
    </p:spTree>
    <p:extLst>
      <p:ext uri="{BB962C8B-B14F-4D97-AF65-F5344CB8AC3E}">
        <p14:creationId xmlns:p14="http://schemas.microsoft.com/office/powerpoint/2010/main" val="402638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23AE8-9D80-466B-B930-69FBDB5353F4}"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EC727-88BB-4FBE-877C-0FC2D1EEAFF1}" type="slidenum">
              <a:rPr lang="en-US" smtClean="0"/>
              <a:t>‹#›</a:t>
            </a:fld>
            <a:endParaRPr lang="en-US"/>
          </a:p>
        </p:txBody>
      </p:sp>
    </p:spTree>
    <p:extLst>
      <p:ext uri="{BB962C8B-B14F-4D97-AF65-F5344CB8AC3E}">
        <p14:creationId xmlns:p14="http://schemas.microsoft.com/office/powerpoint/2010/main" val="321618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523AE8-9D80-466B-B930-69FBDB5353F4}"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EC727-88BB-4FBE-877C-0FC2D1EEAFF1}" type="slidenum">
              <a:rPr lang="en-US" smtClean="0"/>
              <a:t>‹#›</a:t>
            </a:fld>
            <a:endParaRPr lang="en-US"/>
          </a:p>
        </p:txBody>
      </p:sp>
    </p:spTree>
    <p:extLst>
      <p:ext uri="{BB962C8B-B14F-4D97-AF65-F5344CB8AC3E}">
        <p14:creationId xmlns:p14="http://schemas.microsoft.com/office/powerpoint/2010/main" val="301476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523AE8-9D80-466B-B930-69FBDB5353F4}"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EC727-88BB-4FBE-877C-0FC2D1EEAFF1}" type="slidenum">
              <a:rPr lang="en-US" smtClean="0"/>
              <a:t>‹#›</a:t>
            </a:fld>
            <a:endParaRPr lang="en-US"/>
          </a:p>
        </p:txBody>
      </p:sp>
    </p:spTree>
    <p:extLst>
      <p:ext uri="{BB962C8B-B14F-4D97-AF65-F5344CB8AC3E}">
        <p14:creationId xmlns:p14="http://schemas.microsoft.com/office/powerpoint/2010/main" val="69710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523AE8-9D80-466B-B930-69FBDB5353F4}" type="datetimeFigureOut">
              <a:rPr lang="en-US" smtClean="0"/>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7EC727-88BB-4FBE-877C-0FC2D1EEAFF1}" type="slidenum">
              <a:rPr lang="en-US" smtClean="0"/>
              <a:t>‹#›</a:t>
            </a:fld>
            <a:endParaRPr lang="en-US"/>
          </a:p>
        </p:txBody>
      </p:sp>
    </p:spTree>
    <p:extLst>
      <p:ext uri="{BB962C8B-B14F-4D97-AF65-F5344CB8AC3E}">
        <p14:creationId xmlns:p14="http://schemas.microsoft.com/office/powerpoint/2010/main" val="169686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523AE8-9D80-466B-B930-69FBDB5353F4}" type="datetimeFigureOut">
              <a:rPr lang="en-US" smtClean="0"/>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7EC727-88BB-4FBE-877C-0FC2D1EEAFF1}" type="slidenum">
              <a:rPr lang="en-US" smtClean="0"/>
              <a:t>‹#›</a:t>
            </a:fld>
            <a:endParaRPr lang="en-US"/>
          </a:p>
        </p:txBody>
      </p:sp>
    </p:spTree>
    <p:extLst>
      <p:ext uri="{BB962C8B-B14F-4D97-AF65-F5344CB8AC3E}">
        <p14:creationId xmlns:p14="http://schemas.microsoft.com/office/powerpoint/2010/main" val="4019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23AE8-9D80-466B-B930-69FBDB5353F4}" type="datetimeFigureOut">
              <a:rPr lang="en-US" smtClean="0"/>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7EC727-88BB-4FBE-877C-0FC2D1EEAFF1}" type="slidenum">
              <a:rPr lang="en-US" smtClean="0"/>
              <a:t>‹#›</a:t>
            </a:fld>
            <a:endParaRPr lang="en-US"/>
          </a:p>
        </p:txBody>
      </p:sp>
    </p:spTree>
    <p:extLst>
      <p:ext uri="{BB962C8B-B14F-4D97-AF65-F5344CB8AC3E}">
        <p14:creationId xmlns:p14="http://schemas.microsoft.com/office/powerpoint/2010/main" val="224054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23AE8-9D80-466B-B930-69FBDB5353F4}"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EC727-88BB-4FBE-877C-0FC2D1EEAFF1}" type="slidenum">
              <a:rPr lang="en-US" smtClean="0"/>
              <a:t>‹#›</a:t>
            </a:fld>
            <a:endParaRPr lang="en-US"/>
          </a:p>
        </p:txBody>
      </p:sp>
    </p:spTree>
    <p:extLst>
      <p:ext uri="{BB962C8B-B14F-4D97-AF65-F5344CB8AC3E}">
        <p14:creationId xmlns:p14="http://schemas.microsoft.com/office/powerpoint/2010/main" val="423610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23AE8-9D80-466B-B930-69FBDB5353F4}"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EC727-88BB-4FBE-877C-0FC2D1EEAFF1}" type="slidenum">
              <a:rPr lang="en-US" smtClean="0"/>
              <a:t>‹#›</a:t>
            </a:fld>
            <a:endParaRPr lang="en-US"/>
          </a:p>
        </p:txBody>
      </p:sp>
    </p:spTree>
    <p:extLst>
      <p:ext uri="{BB962C8B-B14F-4D97-AF65-F5344CB8AC3E}">
        <p14:creationId xmlns:p14="http://schemas.microsoft.com/office/powerpoint/2010/main" val="132683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3AE8-9D80-466B-B930-69FBDB5353F4}" type="datetimeFigureOut">
              <a:rPr lang="en-US" smtClean="0"/>
              <a:t>10/15/2015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EC727-88BB-4FBE-877C-0FC2D1EEAFF1}" type="slidenum">
              <a:rPr lang="en-US" smtClean="0"/>
              <a:t>‹#›</a:t>
            </a:fld>
            <a:endParaRPr lang="en-US"/>
          </a:p>
        </p:txBody>
      </p:sp>
    </p:spTree>
    <p:extLst>
      <p:ext uri="{BB962C8B-B14F-4D97-AF65-F5344CB8AC3E}">
        <p14:creationId xmlns:p14="http://schemas.microsoft.com/office/powerpoint/2010/main" val="380266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911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lipboard(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38" y="-15875"/>
            <a:ext cx="9144001"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descr="clipboard(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914400"/>
            <a:ext cx="792797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13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lipboard(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1"/>
            <a:ext cx="91440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5" name="Picture 3" descr="clipboard(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85800"/>
            <a:ext cx="8001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381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lipboard(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
            <a:ext cx="80470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descr="clipboard(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447800"/>
            <a:ext cx="86518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197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lipboard(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88" y="-26988"/>
            <a:ext cx="9144001" cy="61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descr="clipboard(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89" y="758826"/>
            <a:ext cx="7661275"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149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lipboard(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descr="clipboard(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143000"/>
            <a:ext cx="7567613"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751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676401" y="7938"/>
            <a:ext cx="8621713" cy="686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The term Gothic comes from a Germanic tribe named the Goths.  Unlike the heavy, gloomy Romanesque buildings, Gothic cathedrals thrust upward as if reaching toward heaven.  Light streamed in through huge stained glass windows. </a:t>
            </a:r>
          </a:p>
          <a:p>
            <a:pPr algn="ctr" eaLnBrk="1" hangingPunct="1">
              <a:spcBef>
                <a:spcPct val="0"/>
              </a:spcBef>
              <a:buFontTx/>
              <a:buNone/>
            </a:pPr>
            <a:endParaRPr lang="en-US" altLang="en-US" sz="800">
              <a:solidFill>
                <a:srgbClr val="000000"/>
              </a:solidFill>
            </a:endParaRPr>
          </a:p>
          <a:p>
            <a:pPr algn="ctr" eaLnBrk="1" hangingPunct="1">
              <a:spcBef>
                <a:spcPct val="0"/>
              </a:spcBef>
              <a:buFontTx/>
              <a:buNone/>
            </a:pPr>
            <a:r>
              <a:rPr lang="en-US" altLang="en-US" sz="3600">
                <a:solidFill>
                  <a:srgbClr val="000000"/>
                </a:solidFill>
              </a:rPr>
              <a:t> Other arts of the medieval world were evident around or in the Gothic cathedral-sculpture, wood-carvings, and stained glass windows.  All of these elements were meant to inspire the worshiper with the magnificence of God.</a:t>
            </a:r>
            <a:endParaRPr lang="en-US" altLang="en-US" sz="3600">
              <a:latin typeface="Arial" panose="020B0604020202020204" pitchFamily="34" charset="0"/>
            </a:endParaRPr>
          </a:p>
        </p:txBody>
      </p:sp>
    </p:spTree>
    <p:extLst>
      <p:ext uri="{BB962C8B-B14F-4D97-AF65-F5344CB8AC3E}">
        <p14:creationId xmlns:p14="http://schemas.microsoft.com/office/powerpoint/2010/main" val="298063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698625" y="68263"/>
            <a:ext cx="833755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Kings, Popes and Princes thought it honorable to </a:t>
            </a:r>
            <a:r>
              <a:rPr lang="en-US" altLang="en-US" sz="3600" u="sng">
                <a:solidFill>
                  <a:srgbClr val="000000"/>
                </a:solidFill>
              </a:rPr>
              <a:t>found</a:t>
            </a:r>
            <a:r>
              <a:rPr lang="en-US" altLang="en-US" sz="3600">
                <a:solidFill>
                  <a:srgbClr val="000000"/>
                </a:solidFill>
              </a:rPr>
              <a:t> new universities.  By 1500 there were 80 universities in Europe.  Students began their studies with a liberal arts course of study.  When this was completed they could go on to study law, medicine, or theology.  </a:t>
            </a:r>
            <a:r>
              <a:rPr lang="en-US" altLang="en-US" sz="3600" u="sng">
                <a:solidFill>
                  <a:srgbClr val="000000"/>
                </a:solidFill>
              </a:rPr>
              <a:t>Theology</a:t>
            </a:r>
            <a:r>
              <a:rPr lang="en-US" altLang="en-US" sz="3600">
                <a:solidFill>
                  <a:srgbClr val="000000"/>
                </a:solidFill>
              </a:rPr>
              <a:t> is the study of God and religion.  (10 years)  If they passed their exams (all given at very end) they were awarded doctor's degree.</a:t>
            </a:r>
            <a:endParaRPr lang="en-US" altLang="en-US" sz="3600">
              <a:latin typeface="Arial" panose="020B0604020202020204" pitchFamily="34" charset="0"/>
            </a:endParaRPr>
          </a:p>
        </p:txBody>
      </p:sp>
    </p:spTree>
    <p:extLst>
      <p:ext uri="{BB962C8B-B14F-4D97-AF65-F5344CB8AC3E}">
        <p14:creationId xmlns:p14="http://schemas.microsoft.com/office/powerpoint/2010/main" val="2083898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752601" y="381000"/>
            <a:ext cx="851852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u="sng">
                <a:solidFill>
                  <a:srgbClr val="000000"/>
                </a:solidFill>
              </a:rPr>
              <a:t>Scholasticism</a:t>
            </a:r>
            <a:r>
              <a:rPr lang="en-US" altLang="en-US" sz="3600">
                <a:solidFill>
                  <a:srgbClr val="000000"/>
                </a:solidFill>
              </a:rPr>
              <a:t>-the attempt to reconcile faith and reason, ie)harmonize Christian teachings with the works of Greek philosophers.  Aristotle had reached his many conclusions by rational thought not by faith.  Some of his ideas contradicted teachings of the church.</a:t>
            </a:r>
          </a:p>
          <a:p>
            <a:pPr algn="ctr" eaLnBrk="1" hangingPunct="1">
              <a:spcBef>
                <a:spcPct val="0"/>
              </a:spcBef>
              <a:buFontTx/>
              <a:buNone/>
            </a:pPr>
            <a:endParaRPr lang="en-US" altLang="en-US" sz="800">
              <a:solidFill>
                <a:srgbClr val="000000"/>
              </a:solidFill>
            </a:endParaRPr>
          </a:p>
          <a:p>
            <a:pPr algn="ctr" eaLnBrk="1" hangingPunct="1">
              <a:spcBef>
                <a:spcPct val="0"/>
              </a:spcBef>
              <a:buFontTx/>
              <a:buNone/>
            </a:pPr>
            <a:r>
              <a:rPr lang="en-US" altLang="en-US" sz="3600">
                <a:solidFill>
                  <a:srgbClr val="000000"/>
                </a:solidFill>
              </a:rPr>
              <a:t>In the mid-1200's, the scholar Thomas Aquinas argued that the most basic religious truths could be proved by logical argument.</a:t>
            </a:r>
            <a:endParaRPr lang="en-US" altLang="en-US" sz="3600">
              <a:latin typeface="Arial" panose="020B0604020202020204" pitchFamily="34" charset="0"/>
            </a:endParaRPr>
          </a:p>
        </p:txBody>
      </p:sp>
    </p:spTree>
    <p:extLst>
      <p:ext uri="{BB962C8B-B14F-4D97-AF65-F5344CB8AC3E}">
        <p14:creationId xmlns:p14="http://schemas.microsoft.com/office/powerpoint/2010/main" val="3616094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812925" y="23813"/>
            <a:ext cx="8382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Between 1267 and 1273, Aquinas wrote the </a:t>
            </a:r>
            <a:r>
              <a:rPr lang="en-US" altLang="en-US" sz="3600" i="1">
                <a:solidFill>
                  <a:srgbClr val="000000"/>
                </a:solidFill>
              </a:rPr>
              <a:t>Summa Theologicae</a:t>
            </a:r>
            <a:r>
              <a:rPr lang="en-US" altLang="en-US" sz="3600">
                <a:solidFill>
                  <a:srgbClr val="000000"/>
                </a:solidFill>
              </a:rPr>
              <a:t>. Aquinas' great work, influenced by Aristotle, combined ancient Greek thought with the Christian thought of his time. </a:t>
            </a:r>
          </a:p>
          <a:p>
            <a:pPr algn="ctr" eaLnBrk="1" hangingPunct="1">
              <a:spcBef>
                <a:spcPct val="0"/>
              </a:spcBef>
              <a:buFontTx/>
              <a:buNone/>
            </a:pPr>
            <a:endParaRPr lang="en-US" altLang="en-US" sz="800">
              <a:solidFill>
                <a:srgbClr val="000000"/>
              </a:solidFill>
            </a:endParaRPr>
          </a:p>
          <a:p>
            <a:pPr algn="ctr" eaLnBrk="1" hangingPunct="1">
              <a:spcBef>
                <a:spcPct val="0"/>
              </a:spcBef>
              <a:buFontTx/>
              <a:buNone/>
            </a:pPr>
            <a:r>
              <a:rPr lang="en-US" altLang="en-US" sz="3600" u="sng">
                <a:solidFill>
                  <a:srgbClr val="000000"/>
                </a:solidFill>
              </a:rPr>
              <a:t>St. Thomas Aquinas attempted to reconcile Aristotle's teachings with the doctrines of Christianity.</a:t>
            </a:r>
            <a:r>
              <a:rPr lang="en-US" altLang="en-US" sz="3600">
                <a:solidFill>
                  <a:srgbClr val="000000"/>
                </a:solidFill>
              </a:rPr>
              <a:t> </a:t>
            </a:r>
            <a:endParaRPr lang="en-US" altLang="en-US" sz="3600">
              <a:latin typeface="Arial" panose="020B0604020202020204" pitchFamily="34" charset="0"/>
            </a:endParaRPr>
          </a:p>
        </p:txBody>
      </p:sp>
      <p:pic>
        <p:nvPicPr>
          <p:cNvPr id="92163" name="Picture 3" descr="08706106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4800601"/>
            <a:ext cx="2995613"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542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801814" y="12700"/>
            <a:ext cx="8637587" cy="698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New ideas and forms of expression began to flow out of the universities.  At a time when serious scholars and writers were writing in Latin, a few remarkable poets began using a lively </a:t>
            </a:r>
            <a:r>
              <a:rPr lang="en-US" altLang="en-US" sz="3600" b="1">
                <a:solidFill>
                  <a:srgbClr val="000000"/>
                </a:solidFill>
              </a:rPr>
              <a:t>vernacular</a:t>
            </a:r>
            <a:r>
              <a:rPr lang="en-US" altLang="en-US" sz="3600">
                <a:solidFill>
                  <a:srgbClr val="000000"/>
                </a:solidFill>
              </a:rPr>
              <a:t>.  </a:t>
            </a:r>
            <a:r>
              <a:rPr lang="en-US" altLang="en-US" sz="3600" u="sng">
                <a:solidFill>
                  <a:srgbClr val="000000"/>
                </a:solidFill>
              </a:rPr>
              <a:t>Vernacular literature was literature written in the language of everyday speech in a particular region.</a:t>
            </a:r>
          </a:p>
          <a:p>
            <a:pPr algn="ctr" eaLnBrk="1" hangingPunct="1">
              <a:spcBef>
                <a:spcPct val="0"/>
              </a:spcBef>
              <a:buFontTx/>
              <a:buNone/>
            </a:pPr>
            <a:endParaRPr lang="en-US" altLang="en-US" sz="800">
              <a:solidFill>
                <a:srgbClr val="000000"/>
              </a:solidFill>
            </a:endParaRPr>
          </a:p>
          <a:p>
            <a:pPr algn="ctr" eaLnBrk="1" hangingPunct="1">
              <a:spcBef>
                <a:spcPct val="0"/>
              </a:spcBef>
              <a:buFontTx/>
              <a:buNone/>
            </a:pPr>
            <a:r>
              <a:rPr lang="en-US" altLang="en-US" sz="3600">
                <a:solidFill>
                  <a:srgbClr val="000000"/>
                </a:solidFill>
              </a:rPr>
              <a:t> Some of these writers wrote masterpieces that are still read today.</a:t>
            </a:r>
          </a:p>
          <a:p>
            <a:pPr algn="ctr" eaLnBrk="1" hangingPunct="1">
              <a:spcBef>
                <a:spcPct val="0"/>
              </a:spcBef>
              <a:buFontTx/>
              <a:buNone/>
            </a:pPr>
            <a:endParaRPr lang="en-US" altLang="en-US" sz="800">
              <a:solidFill>
                <a:srgbClr val="000000"/>
              </a:solidFill>
            </a:endParaRPr>
          </a:p>
          <a:p>
            <a:pPr algn="ctr" eaLnBrk="1" hangingPunct="1">
              <a:spcBef>
                <a:spcPct val="0"/>
              </a:spcBef>
              <a:buFontTx/>
              <a:buNone/>
            </a:pPr>
            <a:r>
              <a:rPr lang="en-US" altLang="en-US" sz="3600">
                <a:solidFill>
                  <a:srgbClr val="000000"/>
                </a:solidFill>
              </a:rPr>
              <a:t>Since most people couldn't read or understand Latin, these works written in the vernacular brought literature to many people.</a:t>
            </a:r>
            <a:endParaRPr lang="en-US" altLang="en-US" sz="3600">
              <a:latin typeface="Arial" panose="020B0604020202020204" pitchFamily="34" charset="0"/>
            </a:endParaRPr>
          </a:p>
        </p:txBody>
      </p:sp>
    </p:spTree>
    <p:extLst>
      <p:ext uri="{BB962C8B-B14F-4D97-AF65-F5344CB8AC3E}">
        <p14:creationId xmlns:p14="http://schemas.microsoft.com/office/powerpoint/2010/main" val="2218375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983312" y="3246384"/>
            <a:ext cx="46640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6000" dirty="0"/>
              <a:t>6.3 page 117</a:t>
            </a:r>
          </a:p>
        </p:txBody>
      </p:sp>
      <p:sp>
        <p:nvSpPr>
          <p:cNvPr id="75779" name="Text Box 3"/>
          <p:cNvSpPr txBox="1">
            <a:spLocks noChangeArrowheads="1"/>
          </p:cNvSpPr>
          <p:nvPr/>
        </p:nvSpPr>
        <p:spPr bwMode="auto">
          <a:xfrm>
            <a:off x="2819400" y="2286001"/>
            <a:ext cx="1841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3600"/>
          </a:p>
        </p:txBody>
      </p:sp>
    </p:spTree>
    <p:extLst>
      <p:ext uri="{BB962C8B-B14F-4D97-AF65-F5344CB8AC3E}">
        <p14:creationId xmlns:p14="http://schemas.microsoft.com/office/powerpoint/2010/main" val="3219918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2"/>
          <p:cNvGrpSpPr>
            <a:grpSpLocks/>
          </p:cNvGrpSpPr>
          <p:nvPr/>
        </p:nvGrpSpPr>
        <p:grpSpPr bwMode="auto">
          <a:xfrm>
            <a:off x="1752600" y="457200"/>
            <a:ext cx="8688388" cy="4649788"/>
            <a:chOff x="126" y="318"/>
            <a:chExt cx="4561" cy="2766"/>
          </a:xfrm>
        </p:grpSpPr>
        <p:pic>
          <p:nvPicPr>
            <p:cNvPr id="94211" name="Picture 3" descr="0679433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 y="342"/>
              <a:ext cx="1487" cy="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2" name="Picture 4" descr="Canterbury-Tales-Boo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 y="336"/>
              <a:ext cx="1471" cy="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3" name="Picture 5" descr="piz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318"/>
              <a:ext cx="1489" cy="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4" name="Text Box 6"/>
            <p:cNvSpPr txBox="1">
              <a:spLocks noChangeArrowheads="1"/>
            </p:cNvSpPr>
            <p:nvPr/>
          </p:nvSpPr>
          <p:spPr bwMode="auto">
            <a:xfrm>
              <a:off x="320" y="2864"/>
              <a:ext cx="1196"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solidFill>
                    <a:srgbClr val="000000"/>
                  </a:solidFill>
                </a:rPr>
                <a:t>Written in Italian</a:t>
              </a:r>
              <a:endParaRPr lang="en-US" altLang="en-US" sz="1800">
                <a:latin typeface="Arial" panose="020B0604020202020204" pitchFamily="34" charset="0"/>
              </a:endParaRPr>
            </a:p>
          </p:txBody>
        </p:sp>
        <p:sp>
          <p:nvSpPr>
            <p:cNvPr id="94215" name="Text Box 7"/>
            <p:cNvSpPr txBox="1">
              <a:spLocks noChangeArrowheads="1"/>
            </p:cNvSpPr>
            <p:nvPr/>
          </p:nvSpPr>
          <p:spPr bwMode="auto">
            <a:xfrm>
              <a:off x="1814" y="2859"/>
              <a:ext cx="1256"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700">
                  <a:solidFill>
                    <a:srgbClr val="000000"/>
                  </a:solidFill>
                </a:rPr>
                <a:t>Written in English</a:t>
              </a:r>
              <a:endParaRPr lang="en-US" altLang="en-US" sz="1700">
                <a:latin typeface="Arial" panose="020B0604020202020204" pitchFamily="34" charset="0"/>
              </a:endParaRPr>
            </a:p>
          </p:txBody>
        </p:sp>
        <p:sp>
          <p:nvSpPr>
            <p:cNvPr id="94216" name="Text Box 8"/>
            <p:cNvSpPr txBox="1">
              <a:spLocks noChangeArrowheads="1"/>
            </p:cNvSpPr>
            <p:nvPr/>
          </p:nvSpPr>
          <p:spPr bwMode="auto">
            <a:xfrm>
              <a:off x="3416" y="2864"/>
              <a:ext cx="122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800">
                  <a:solidFill>
                    <a:srgbClr val="000000"/>
                  </a:solidFill>
                </a:rPr>
                <a:t>Written in French</a:t>
              </a:r>
              <a:endParaRPr lang="en-US" altLang="en-US" sz="1800">
                <a:latin typeface="Arial" panose="020B0604020202020204" pitchFamily="34" charset="0"/>
              </a:endParaRPr>
            </a:p>
          </p:txBody>
        </p:sp>
      </p:grpSp>
    </p:spTree>
    <p:extLst>
      <p:ext uri="{BB962C8B-B14F-4D97-AF65-F5344CB8AC3E}">
        <p14:creationId xmlns:p14="http://schemas.microsoft.com/office/powerpoint/2010/main" val="3192978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3"/>
          <p:cNvSpPr txBox="1">
            <a:spLocks noChangeArrowheads="1"/>
          </p:cNvSpPr>
          <p:nvPr/>
        </p:nvSpPr>
        <p:spPr bwMode="auto">
          <a:xfrm>
            <a:off x="1752600" y="228601"/>
            <a:ext cx="876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600"/>
              <a:t>Chanson de geste is another form of vernacular literature, it described battles in which knights fight courageously for their kings and lords.  Written in epic poem form.</a:t>
            </a:r>
          </a:p>
        </p:txBody>
      </p:sp>
      <p:pic>
        <p:nvPicPr>
          <p:cNvPr id="952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667001"/>
            <a:ext cx="5354638"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529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282825" y="161926"/>
            <a:ext cx="8472488"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3600">
                <a:solidFill>
                  <a:srgbClr val="000000"/>
                </a:solidFill>
              </a:rPr>
              <a:t>Section 3 Review</a:t>
            </a:r>
          </a:p>
          <a:p>
            <a:pPr algn="ctr" eaLnBrk="1" hangingPunct="1">
              <a:defRPr/>
            </a:pPr>
            <a:endParaRPr lang="en-US" sz="800">
              <a:solidFill>
                <a:srgbClr val="000000"/>
              </a:solidFill>
            </a:endParaRPr>
          </a:p>
          <a:p>
            <a:pPr eaLnBrk="1" hangingPunct="1">
              <a:defRPr/>
            </a:pPr>
            <a:r>
              <a:rPr lang="en-US" sz="3600">
                <a:solidFill>
                  <a:srgbClr val="000000"/>
                </a:solidFill>
              </a:rPr>
              <a:t>1.  What is the type of literature written in the language of everyday speech in a particular region?</a:t>
            </a:r>
          </a:p>
          <a:p>
            <a:pPr eaLnBrk="1" hangingPunct="1">
              <a:defRPr/>
            </a:pPr>
            <a:endParaRPr lang="en-US" sz="3600">
              <a:solidFill>
                <a:srgbClr val="000000"/>
              </a:solidFill>
            </a:endParaRPr>
          </a:p>
          <a:p>
            <a:pPr eaLnBrk="1" hangingPunct="1">
              <a:defRPr/>
            </a:pPr>
            <a:r>
              <a:rPr lang="en-US" sz="3600">
                <a:solidFill>
                  <a:srgbClr val="000000"/>
                </a:solidFill>
              </a:rPr>
              <a:t>2.  Who attempted to reconcile Aristotle's teachings with the doctrines of Christianity?</a:t>
            </a:r>
          </a:p>
          <a:p>
            <a:pPr eaLnBrk="1" hangingPunct="1">
              <a:defRPr/>
            </a:pPr>
            <a:endParaRPr lang="en-US" sz="3600">
              <a:solidFill>
                <a:srgbClr val="000000"/>
              </a:solidFill>
            </a:endParaRPr>
          </a:p>
          <a:p>
            <a:pPr eaLnBrk="1" hangingPunct="1">
              <a:defRPr/>
            </a:pPr>
            <a:r>
              <a:rPr lang="en-US" sz="3600">
                <a:solidFill>
                  <a:srgbClr val="000000"/>
                </a:solidFill>
              </a:rPr>
              <a:t>3.  What are the elements of Romanesque and Gothic medieval churches?  Compare and Contrast.</a:t>
            </a:r>
            <a:endParaRPr lang="en-US" sz="3600">
              <a:solidFill>
                <a:srgbClr val="000000"/>
              </a:solidFill>
              <a:latin typeface="Arial" charset="0"/>
            </a:endParaRPr>
          </a:p>
        </p:txBody>
      </p:sp>
    </p:spTree>
    <p:extLst>
      <p:ext uri="{BB962C8B-B14F-4D97-AF65-F5344CB8AC3E}">
        <p14:creationId xmlns:p14="http://schemas.microsoft.com/office/powerpoint/2010/main" val="3457539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2076451" y="0"/>
            <a:ext cx="8335963" cy="618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endParaRPr lang="en-US" sz="3600">
              <a:solidFill>
                <a:srgbClr val="000000"/>
              </a:solidFill>
            </a:endParaRPr>
          </a:p>
          <a:p>
            <a:pPr algn="ctr" eaLnBrk="1" hangingPunct="1">
              <a:defRPr/>
            </a:pPr>
            <a:r>
              <a:rPr lang="en-US" sz="3600">
                <a:solidFill>
                  <a:srgbClr val="000000"/>
                </a:solidFill>
              </a:rPr>
              <a:t>Review Continued</a:t>
            </a:r>
          </a:p>
          <a:p>
            <a:pPr eaLnBrk="1" hangingPunct="1">
              <a:defRPr/>
            </a:pPr>
            <a:r>
              <a:rPr lang="en-US" sz="3600">
                <a:solidFill>
                  <a:srgbClr val="000000"/>
                </a:solidFill>
              </a:rPr>
              <a:t>4. Why did the walls of Romanesque Churches have to be so thick?</a:t>
            </a:r>
          </a:p>
          <a:p>
            <a:pPr eaLnBrk="1" hangingPunct="1">
              <a:defRPr/>
            </a:pPr>
            <a:endParaRPr lang="en-US" sz="3600">
              <a:solidFill>
                <a:srgbClr val="000000"/>
              </a:solidFill>
            </a:endParaRPr>
          </a:p>
          <a:p>
            <a:pPr eaLnBrk="1" hangingPunct="1">
              <a:defRPr/>
            </a:pPr>
            <a:r>
              <a:rPr lang="en-US" sz="3600">
                <a:solidFill>
                  <a:srgbClr val="000000"/>
                </a:solidFill>
              </a:rPr>
              <a:t>5. Why were the Gothic Churches able to have large stain glass windows?  What purpose did they serve?</a:t>
            </a:r>
          </a:p>
          <a:p>
            <a:pPr eaLnBrk="1" hangingPunct="1">
              <a:defRPr/>
            </a:pPr>
            <a:endParaRPr lang="en-US" sz="3600">
              <a:solidFill>
                <a:srgbClr val="000000"/>
              </a:solidFill>
            </a:endParaRPr>
          </a:p>
          <a:p>
            <a:pPr eaLnBrk="1" hangingPunct="1">
              <a:defRPr/>
            </a:pPr>
            <a:r>
              <a:rPr lang="en-US" sz="3600">
                <a:solidFill>
                  <a:srgbClr val="000000"/>
                </a:solidFill>
              </a:rPr>
              <a:t>6. What is a buttress?  How is it different from a flying buttress?</a:t>
            </a:r>
            <a:endParaRPr lang="en-US" sz="3600">
              <a:solidFill>
                <a:srgbClr val="000000"/>
              </a:solidFill>
              <a:latin typeface="Arial" charset="0"/>
            </a:endParaRPr>
          </a:p>
        </p:txBody>
      </p:sp>
    </p:spTree>
    <p:extLst>
      <p:ext uri="{BB962C8B-B14F-4D97-AF65-F5344CB8AC3E}">
        <p14:creationId xmlns:p14="http://schemas.microsoft.com/office/powerpoint/2010/main" val="1152943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041526" y="315913"/>
            <a:ext cx="8131175"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500">
                <a:solidFill>
                  <a:srgbClr val="000000"/>
                </a:solidFill>
              </a:rPr>
              <a:t>Romanesque churches are typified by the cross-form of the ground plan, as well as a variety of structural forms, the great number of towers and with elements of fortification. </a:t>
            </a:r>
            <a:endParaRPr lang="en-US" altLang="en-US" sz="3500">
              <a:latin typeface="Arial" panose="020B0604020202020204" pitchFamily="34" charset="0"/>
            </a:endParaRPr>
          </a:p>
        </p:txBody>
      </p:sp>
    </p:spTree>
    <p:extLst>
      <p:ext uri="{BB962C8B-B14F-4D97-AF65-F5344CB8AC3E}">
        <p14:creationId xmlns:p14="http://schemas.microsoft.com/office/powerpoint/2010/main" val="125285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858963" y="73026"/>
            <a:ext cx="8335962"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During the medieval period most people worshiped in small churches near their homes.  Larger churches called cathedrals were built in city areas.</a:t>
            </a:r>
          </a:p>
          <a:p>
            <a:pPr eaLnBrk="1" hangingPunct="1">
              <a:spcBef>
                <a:spcPct val="0"/>
              </a:spcBef>
              <a:buFontTx/>
              <a:buNone/>
            </a:pPr>
            <a:endParaRPr lang="en-US" altLang="en-US" sz="3600">
              <a:latin typeface="Arial" panose="020B0604020202020204" pitchFamily="34" charset="0"/>
            </a:endParaRPr>
          </a:p>
        </p:txBody>
      </p:sp>
      <p:sp>
        <p:nvSpPr>
          <p:cNvPr id="77827" name="Text Box 3"/>
          <p:cNvSpPr txBox="1">
            <a:spLocks noChangeArrowheads="1"/>
          </p:cNvSpPr>
          <p:nvPr/>
        </p:nvSpPr>
        <p:spPr bwMode="auto">
          <a:xfrm>
            <a:off x="2057400" y="2590801"/>
            <a:ext cx="83820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 typeface="Symbol" panose="05050102010706020507" pitchFamily="18" charset="2"/>
              <a:buChar char="·"/>
            </a:pPr>
            <a:r>
              <a:rPr lang="en-US" altLang="en-US" sz="3500">
                <a:solidFill>
                  <a:srgbClr val="000000"/>
                </a:solidFill>
              </a:rPr>
              <a:t>stone ceilings </a:t>
            </a:r>
          </a:p>
          <a:p>
            <a:pPr eaLnBrk="1" hangingPunct="1">
              <a:spcBef>
                <a:spcPct val="0"/>
              </a:spcBef>
              <a:buFont typeface="Symbol" panose="05050102010706020507" pitchFamily="18" charset="2"/>
              <a:buChar char="·"/>
            </a:pPr>
            <a:r>
              <a:rPr lang="en-US" altLang="en-US" sz="3500">
                <a:solidFill>
                  <a:srgbClr val="000000"/>
                </a:solidFill>
              </a:rPr>
              <a:t>was very heavy </a:t>
            </a:r>
          </a:p>
          <a:p>
            <a:pPr eaLnBrk="1" hangingPunct="1">
              <a:spcBef>
                <a:spcPct val="0"/>
              </a:spcBef>
              <a:buFont typeface="Symbol" panose="05050102010706020507" pitchFamily="18" charset="2"/>
              <a:buChar char="·"/>
            </a:pPr>
            <a:r>
              <a:rPr lang="en-US" altLang="en-US" sz="3500">
                <a:solidFill>
                  <a:srgbClr val="000000"/>
                </a:solidFill>
              </a:rPr>
              <a:t>weight of the ceilings would tend to buckle the walls outward </a:t>
            </a:r>
          </a:p>
          <a:p>
            <a:pPr eaLnBrk="1" hangingPunct="1">
              <a:spcBef>
                <a:spcPct val="0"/>
              </a:spcBef>
              <a:buFont typeface="Symbol" panose="05050102010706020507" pitchFamily="18" charset="2"/>
              <a:buChar char="·"/>
            </a:pPr>
            <a:r>
              <a:rPr lang="en-US" altLang="en-US" sz="3500">
                <a:solidFill>
                  <a:srgbClr val="000000"/>
                </a:solidFill>
              </a:rPr>
              <a:t>large piles of stone would be stacked along the wall in intervals to buttress </a:t>
            </a:r>
            <a:endParaRPr lang="en-US" altLang="en-US" sz="3500">
              <a:latin typeface="Arial" panose="020B0604020202020204" pitchFamily="34" charset="0"/>
            </a:endParaRPr>
          </a:p>
        </p:txBody>
      </p:sp>
    </p:spTree>
    <p:extLst>
      <p:ext uri="{BB962C8B-B14F-4D97-AF65-F5344CB8AC3E}">
        <p14:creationId xmlns:p14="http://schemas.microsoft.com/office/powerpoint/2010/main" val="967412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4294188" y="265114"/>
            <a:ext cx="4335462"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4200">
                <a:solidFill>
                  <a:srgbClr val="000000"/>
                </a:solidFill>
                <a:latin typeface="Arial" panose="020B0604020202020204" pitchFamily="34" charset="0"/>
              </a:rPr>
              <a:t>Barrel Vault</a:t>
            </a:r>
            <a:endParaRPr lang="en-US" altLang="en-US" sz="4200">
              <a:latin typeface="Arial" panose="020B0604020202020204" pitchFamily="34" charset="0"/>
            </a:endParaRPr>
          </a:p>
        </p:txBody>
      </p:sp>
      <p:pic>
        <p:nvPicPr>
          <p:cNvPr id="78851" name="Picture 3" descr="clipboar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219201"/>
            <a:ext cx="3205163"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906714"/>
            <a:ext cx="4992688"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0988" y="2879726"/>
            <a:ext cx="3859212"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258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889126" y="150814"/>
            <a:ext cx="8397875" cy="618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u="sng">
                <a:solidFill>
                  <a:srgbClr val="000000"/>
                </a:solidFill>
              </a:rPr>
              <a:t>Before the invention of the Gothic flying buttress, medieval churches had very thick walls and few windows</a:t>
            </a:r>
            <a:r>
              <a:rPr lang="en-US" altLang="en-US" sz="3600">
                <a:solidFill>
                  <a:srgbClr val="000000"/>
                </a:solidFill>
              </a:rPr>
              <a:t>.  This style was called Romanesque.</a:t>
            </a:r>
          </a:p>
          <a:p>
            <a:pPr algn="ctr" eaLnBrk="1" hangingPunct="1">
              <a:spcBef>
                <a:spcPct val="0"/>
              </a:spcBef>
              <a:buFontTx/>
              <a:buNone/>
            </a:pPr>
            <a:r>
              <a:rPr lang="en-US" altLang="en-US" sz="3600">
                <a:solidFill>
                  <a:srgbClr val="000000"/>
                </a:solidFill>
              </a:rPr>
              <a:t>A new spirit in the church and access to more money from the growing wealth of towns and from trade helped fuel the building of churches in several European countries.  In the early 1100's, a new style of architecture, known as Gothic, evolved throughout medieval Europe.</a:t>
            </a:r>
            <a:endParaRPr lang="en-US" altLang="en-US" sz="3600">
              <a:latin typeface="Arial" panose="020B0604020202020204" pitchFamily="34" charset="0"/>
            </a:endParaRPr>
          </a:p>
        </p:txBody>
      </p:sp>
    </p:spTree>
    <p:extLst>
      <p:ext uri="{BB962C8B-B14F-4D97-AF65-F5344CB8AC3E}">
        <p14:creationId xmlns:p14="http://schemas.microsoft.com/office/powerpoint/2010/main" val="1210922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g_vigoenfotos_6719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762000"/>
            <a:ext cx="780256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Text Box 3"/>
          <p:cNvSpPr txBox="1">
            <a:spLocks noChangeArrowheads="1"/>
          </p:cNvSpPr>
          <p:nvPr/>
        </p:nvSpPr>
        <p:spPr bwMode="auto">
          <a:xfrm>
            <a:off x="4305301" y="12700"/>
            <a:ext cx="3535363"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500">
                <a:solidFill>
                  <a:srgbClr val="000000"/>
                </a:solidFill>
              </a:rPr>
              <a:t>Romanesque</a:t>
            </a:r>
            <a:endParaRPr lang="en-US" altLang="en-US" sz="3500">
              <a:latin typeface="Arial" panose="020B0604020202020204" pitchFamily="34" charset="0"/>
            </a:endParaRPr>
          </a:p>
        </p:txBody>
      </p:sp>
    </p:spTree>
    <p:extLst>
      <p:ext uri="{BB962C8B-B14F-4D97-AF65-F5344CB8AC3E}">
        <p14:creationId xmlns:p14="http://schemas.microsoft.com/office/powerpoint/2010/main" val="24174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lipboard(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4763"/>
            <a:ext cx="9144000" cy="61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3" name="Picture 3" descr="clipboard(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4" y="841376"/>
            <a:ext cx="4605337" cy="603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8075" y="841376"/>
            <a:ext cx="4572000"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982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lipboard(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5" y="44451"/>
            <a:ext cx="914400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7" name="Picture 3" descr="clipboard(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776" y="544514"/>
            <a:ext cx="6880225" cy="593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499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672</Words>
  <Application>Microsoft Office PowerPoint</Application>
  <PresentationFormat>Widescreen</PresentationFormat>
  <Paragraphs>44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Alachua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 Zehner</dc:creator>
  <cp:lastModifiedBy>Susan D. Zehner</cp:lastModifiedBy>
  <cp:revision>1</cp:revision>
  <dcterms:created xsi:type="dcterms:W3CDTF">2015-10-15T18:44:49Z</dcterms:created>
  <dcterms:modified xsi:type="dcterms:W3CDTF">2015-10-15T18:45:00Z</dcterms:modified>
</cp:coreProperties>
</file>