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10/15/2015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KFaZT1nrSc8&amp;safe=activ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ldZjaT4WXrA&amp;safe=active"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Western_Schism" TargetMode="External"/><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6224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916114" y="166689"/>
            <a:ext cx="8702675" cy="346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500">
                <a:solidFill>
                  <a:srgbClr val="000000"/>
                </a:solidFill>
              </a:rPr>
              <a:t>How really to avoid the illness.</a:t>
            </a:r>
          </a:p>
          <a:p>
            <a:pPr eaLnBrk="1" hangingPunct="1">
              <a:spcBef>
                <a:spcPct val="0"/>
              </a:spcBef>
              <a:buFontTx/>
              <a:buNone/>
            </a:pPr>
            <a:endParaRPr lang="en-US" altLang="en-US" sz="900">
              <a:solidFill>
                <a:srgbClr val="000000"/>
              </a:solidFill>
            </a:endParaRPr>
          </a:p>
          <a:p>
            <a:pPr eaLnBrk="1" hangingPunct="1">
              <a:spcBef>
                <a:spcPct val="0"/>
              </a:spcBef>
              <a:buFont typeface="Symbol" panose="05050102010706020507" pitchFamily="18" charset="2"/>
              <a:buChar char="·"/>
            </a:pPr>
            <a:r>
              <a:rPr lang="en-US" altLang="en-US" sz="3500">
                <a:solidFill>
                  <a:srgbClr val="000000"/>
                </a:solidFill>
              </a:rPr>
              <a:t>Quarantine</a:t>
            </a:r>
          </a:p>
          <a:p>
            <a:pPr eaLnBrk="1" hangingPunct="1">
              <a:spcBef>
                <a:spcPct val="0"/>
              </a:spcBef>
              <a:buFont typeface="Symbol" panose="05050102010706020507" pitchFamily="18" charset="2"/>
              <a:buChar char="·"/>
            </a:pPr>
            <a:r>
              <a:rPr lang="en-US" altLang="en-US" sz="3500">
                <a:solidFill>
                  <a:srgbClr val="000000"/>
                </a:solidFill>
              </a:rPr>
              <a:t>The wealthy would flee to the countryside</a:t>
            </a:r>
          </a:p>
          <a:p>
            <a:pPr eaLnBrk="1" hangingPunct="1">
              <a:spcBef>
                <a:spcPct val="0"/>
              </a:spcBef>
              <a:buFont typeface="Symbol" panose="05050102010706020507" pitchFamily="18" charset="2"/>
              <a:buChar char="·"/>
            </a:pPr>
            <a:r>
              <a:rPr lang="en-US" altLang="en-US" sz="3500">
                <a:solidFill>
                  <a:srgbClr val="000000"/>
                </a:solidFill>
              </a:rPr>
              <a:t>The plague bacillus actually is destroyed by heat</a:t>
            </a:r>
          </a:p>
          <a:p>
            <a:pPr eaLnBrk="1" hangingPunct="1">
              <a:spcBef>
                <a:spcPct val="0"/>
              </a:spcBef>
              <a:buFont typeface="Symbol" panose="05050102010706020507" pitchFamily="18" charset="2"/>
              <a:buChar char="·"/>
            </a:pPr>
            <a:r>
              <a:rPr lang="en-US" altLang="en-US" sz="3500">
                <a:solidFill>
                  <a:srgbClr val="000000"/>
                </a:solidFill>
              </a:rPr>
              <a:t>overall population loss in Europe at about 1/3</a:t>
            </a:r>
            <a:endParaRPr lang="en-US" altLang="en-US" sz="3500"/>
          </a:p>
        </p:txBody>
      </p:sp>
    </p:spTree>
    <p:extLst>
      <p:ext uri="{BB962C8B-B14F-4D97-AF65-F5344CB8AC3E}">
        <p14:creationId xmlns:p14="http://schemas.microsoft.com/office/powerpoint/2010/main" val="197765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blackplagu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088" y="104775"/>
            <a:ext cx="6227762" cy="314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3" name="Picture 3" descr="image[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1788" y="3249614"/>
            <a:ext cx="6011862" cy="337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73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733551" y="61913"/>
            <a:ext cx="8678863" cy="63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The economic and social effects of the plague were enormous.  The old manorial system began to crumble.  Some of the changes that occurred included:</a:t>
            </a:r>
          </a:p>
          <a:p>
            <a:pPr algn="ctr" eaLnBrk="1" hangingPunct="1">
              <a:spcBef>
                <a:spcPct val="0"/>
              </a:spcBef>
              <a:buFontTx/>
              <a:buNone/>
            </a:pPr>
            <a:endParaRPr lang="en-US" altLang="en-US" sz="800">
              <a:solidFill>
                <a:srgbClr val="000000"/>
              </a:solidFill>
            </a:endParaRPr>
          </a:p>
          <a:p>
            <a:pPr eaLnBrk="1" hangingPunct="1">
              <a:spcBef>
                <a:spcPct val="0"/>
              </a:spcBef>
              <a:buFont typeface="Symbol" panose="05050102010706020507" pitchFamily="18" charset="2"/>
              <a:buChar char="·"/>
            </a:pPr>
            <a:r>
              <a:rPr lang="en-US" altLang="en-US" sz="3600">
                <a:solidFill>
                  <a:srgbClr val="000000"/>
                </a:solidFill>
              </a:rPr>
              <a:t>Town populations fell</a:t>
            </a:r>
          </a:p>
          <a:p>
            <a:pPr eaLnBrk="1" hangingPunct="1">
              <a:spcBef>
                <a:spcPct val="0"/>
              </a:spcBef>
              <a:buFont typeface="Symbol" panose="05050102010706020507" pitchFamily="18" charset="2"/>
              <a:buChar char="·"/>
            </a:pPr>
            <a:r>
              <a:rPr lang="en-US" altLang="en-US" sz="3600">
                <a:solidFill>
                  <a:srgbClr val="000000"/>
                </a:solidFill>
              </a:rPr>
              <a:t>Trade declined.  Prices rose.</a:t>
            </a:r>
          </a:p>
          <a:p>
            <a:pPr algn="ctr" eaLnBrk="1" hangingPunct="1">
              <a:spcBef>
                <a:spcPct val="0"/>
              </a:spcBef>
              <a:buFont typeface="Symbol" panose="05050102010706020507" pitchFamily="18" charset="2"/>
              <a:buChar char="·"/>
            </a:pPr>
            <a:r>
              <a:rPr lang="en-US" altLang="en-US" sz="3600">
                <a:solidFill>
                  <a:srgbClr val="000000"/>
                </a:solidFill>
              </a:rPr>
              <a:t>The serfs left the manor in search of better wages</a:t>
            </a:r>
          </a:p>
          <a:p>
            <a:pPr eaLnBrk="1" hangingPunct="1">
              <a:spcBef>
                <a:spcPct val="0"/>
              </a:spcBef>
              <a:buFont typeface="Symbol" panose="05050102010706020507" pitchFamily="18" charset="2"/>
              <a:buChar char="·"/>
            </a:pPr>
            <a:r>
              <a:rPr lang="en-US" altLang="en-US" sz="3600">
                <a:solidFill>
                  <a:srgbClr val="000000"/>
                </a:solidFill>
              </a:rPr>
              <a:t>Nobles fiercely resisted peasant demands for higher wages, causing peasant revolts in England, France, Italy, and Belgium</a:t>
            </a:r>
            <a:endParaRPr lang="en-US" altLang="en-US" sz="3600"/>
          </a:p>
        </p:txBody>
      </p:sp>
    </p:spTree>
    <p:extLst>
      <p:ext uri="{BB962C8B-B14F-4D97-AF65-F5344CB8AC3E}">
        <p14:creationId xmlns:p14="http://schemas.microsoft.com/office/powerpoint/2010/main" val="3763075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1687514" y="255589"/>
            <a:ext cx="8931275" cy="601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 typeface="Symbol" panose="05050102010706020507" pitchFamily="18" charset="2"/>
              <a:buChar char="·"/>
            </a:pPr>
            <a:r>
              <a:rPr lang="en-US" altLang="en-US" sz="3500">
                <a:solidFill>
                  <a:srgbClr val="000000"/>
                </a:solidFill>
              </a:rPr>
              <a:t>Jews were blamed for bringing on the plague.  All over Europe, Jews were driven from their homes or, worse, massacred</a:t>
            </a:r>
          </a:p>
          <a:p>
            <a:pPr algn="ctr" eaLnBrk="1" hangingPunct="1">
              <a:spcBef>
                <a:spcPct val="0"/>
              </a:spcBef>
              <a:buFontTx/>
              <a:buNone/>
            </a:pPr>
            <a:r>
              <a:rPr lang="en-US" altLang="en-US" sz="3500" u="sng">
                <a:solidFill>
                  <a:srgbClr val="000000"/>
                </a:solidFill>
              </a:rPr>
              <a:t>This Anti-Semestism (hostility towards the Jews) in Medieval Europe was partly caused by the bubonic plague.</a:t>
            </a:r>
          </a:p>
          <a:p>
            <a:pPr algn="ctr" eaLnBrk="1" hangingPunct="1">
              <a:spcBef>
                <a:spcPct val="0"/>
              </a:spcBef>
              <a:buFontTx/>
              <a:buNone/>
            </a:pPr>
            <a:endParaRPr lang="en-US" altLang="en-US" sz="3500">
              <a:solidFill>
                <a:srgbClr val="000000"/>
              </a:solidFill>
            </a:endParaRPr>
          </a:p>
          <a:p>
            <a:pPr algn="ctr" eaLnBrk="1" hangingPunct="1">
              <a:spcBef>
                <a:spcPct val="0"/>
              </a:spcBef>
              <a:buFont typeface="Symbol" panose="05050102010706020507" pitchFamily="18" charset="2"/>
              <a:buChar char="·"/>
            </a:pPr>
            <a:r>
              <a:rPr lang="en-US" altLang="en-US" sz="3500">
                <a:solidFill>
                  <a:srgbClr val="000000"/>
                </a:solidFill>
              </a:rPr>
              <a:t>The Church suffered a loss of prestige when its prayers failed to stop the onslaught of the bubonic plague and priests abandoned their duties.</a:t>
            </a:r>
            <a:endParaRPr lang="en-US" altLang="en-US" sz="3500"/>
          </a:p>
        </p:txBody>
      </p:sp>
    </p:spTree>
    <p:extLst>
      <p:ext uri="{BB962C8B-B14F-4D97-AF65-F5344CB8AC3E}">
        <p14:creationId xmlns:p14="http://schemas.microsoft.com/office/powerpoint/2010/main" val="259132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
          <p:cNvSpPr>
            <a:spLocks noChangeArrowheads="1"/>
          </p:cNvSpPr>
          <p:nvPr/>
        </p:nvSpPr>
        <p:spPr bwMode="auto">
          <a:xfrm>
            <a:off x="3810000" y="3013075"/>
            <a:ext cx="457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2400">
                <a:hlinkClick r:id="rId2"/>
              </a:rPr>
              <a:t>http://www.youtube.com/watch?v=KFaZT1nrSc8&amp;safe=active</a:t>
            </a: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2400"/>
              <a:t>45 min  Black Death</a:t>
            </a:r>
          </a:p>
        </p:txBody>
      </p:sp>
    </p:spTree>
    <p:extLst>
      <p:ext uri="{BB962C8B-B14F-4D97-AF65-F5344CB8AC3E}">
        <p14:creationId xmlns:p14="http://schemas.microsoft.com/office/powerpoint/2010/main" val="1074797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1825625" y="34925"/>
            <a:ext cx="8472488" cy="386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500">
                <a:solidFill>
                  <a:srgbClr val="000000"/>
                </a:solidFill>
              </a:rPr>
              <a:t>In 1300, Pope Boniface VIII attempted to enforce papal authority on kings as previous popes had.  When King Philip IV of France asserted his authority over French bishops.  Boniface responded with an official document.  It stated that kings must always obey popes.</a:t>
            </a:r>
            <a:endParaRPr lang="en-US" altLang="en-US" sz="3500"/>
          </a:p>
        </p:txBody>
      </p:sp>
      <p:pic>
        <p:nvPicPr>
          <p:cNvPr id="111619" name="Picture 3" descr="Boniface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897313"/>
            <a:ext cx="1897063" cy="244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686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984375" y="23813"/>
            <a:ext cx="8451850" cy="649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Philip ignored the Pope's statement. One of Philip's ministers said to have stated that "my master's sword is made of steel, the pope's is made of words."</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Instead of obeying the pope, Philip had him held prisoner in September 1303.  The king planned to bring him to France for trial.  The pope was rescued, but the elderly Boniface died a month later.</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Never again would a pope be able to force monarchs to obey him.</a:t>
            </a:r>
            <a:endParaRPr lang="en-US" altLang="en-US" sz="3600"/>
          </a:p>
        </p:txBody>
      </p:sp>
    </p:spTree>
    <p:extLst>
      <p:ext uri="{BB962C8B-B14F-4D97-AF65-F5344CB8AC3E}">
        <p14:creationId xmlns:p14="http://schemas.microsoft.com/office/powerpoint/2010/main" val="2669695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3"/>
          <p:cNvSpPr txBox="1">
            <a:spLocks noChangeArrowheads="1"/>
          </p:cNvSpPr>
          <p:nvPr/>
        </p:nvSpPr>
        <p:spPr bwMode="auto">
          <a:xfrm>
            <a:off x="1706564" y="76200"/>
            <a:ext cx="8702675"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In 1305, Philip IV, persuaded the College of Cardinals to choose a French archbishop as the new pope.  Clement V, the newly selected pope, moved from Rome to the city of Avignon in France.  Popes would live there for the next 69 years.</a:t>
            </a:r>
            <a:endParaRPr lang="en-US" altLang="en-US" sz="3600"/>
          </a:p>
        </p:txBody>
      </p:sp>
      <p:grpSp>
        <p:nvGrpSpPr>
          <p:cNvPr id="113667" name="Group 9"/>
          <p:cNvGrpSpPr>
            <a:grpSpLocks/>
          </p:cNvGrpSpPr>
          <p:nvPr/>
        </p:nvGrpSpPr>
        <p:grpSpPr bwMode="auto">
          <a:xfrm>
            <a:off x="1706564" y="3492500"/>
            <a:ext cx="8702675" cy="3094038"/>
            <a:chOff x="348" y="2571"/>
            <a:chExt cx="4070" cy="2241"/>
          </a:xfrm>
        </p:grpSpPr>
        <p:pic>
          <p:nvPicPr>
            <p:cNvPr id="113668" name="Picture 4" descr="pape-clement-cinq[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 y="3013"/>
              <a:ext cx="962" cy="1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669" name="Picture 5" descr="320px-Fa%C3%A7ade_du_Palais_des_Pape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1" y="2571"/>
              <a:ext cx="1051" cy="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670" name="Text Box 6"/>
            <p:cNvSpPr txBox="1">
              <a:spLocks noChangeArrowheads="1"/>
            </p:cNvSpPr>
            <p:nvPr/>
          </p:nvSpPr>
          <p:spPr bwMode="auto">
            <a:xfrm>
              <a:off x="1502" y="3386"/>
              <a:ext cx="908"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1200" b="1">
                  <a:solidFill>
                    <a:srgbClr val="000000"/>
                  </a:solidFill>
                </a:rPr>
                <a:t>Palais Des Papas</a:t>
              </a:r>
              <a:endParaRPr lang="en-US" altLang="en-US" sz="1200"/>
            </a:p>
          </p:txBody>
        </p:sp>
        <p:pic>
          <p:nvPicPr>
            <p:cNvPr id="113671" name="Picture 7" descr="FranceMap0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248"/>
              <a:ext cx="1682" cy="1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672" name="Freeform 8"/>
            <p:cNvSpPr>
              <a:spLocks/>
            </p:cNvSpPr>
            <p:nvPr/>
          </p:nvSpPr>
          <p:spPr bwMode="auto">
            <a:xfrm>
              <a:off x="2481" y="3361"/>
              <a:ext cx="1416" cy="762"/>
            </a:xfrm>
            <a:custGeom>
              <a:avLst/>
              <a:gdLst>
                <a:gd name="T0" fmla="*/ 54 w 1416"/>
                <a:gd name="T1" fmla="*/ 6 h 762"/>
                <a:gd name="T2" fmla="*/ 149 w 1416"/>
                <a:gd name="T3" fmla="*/ 34 h 762"/>
                <a:gd name="T4" fmla="*/ 194 w 1416"/>
                <a:gd name="T5" fmla="*/ 57 h 762"/>
                <a:gd name="T6" fmla="*/ 204 w 1416"/>
                <a:gd name="T7" fmla="*/ 67 h 762"/>
                <a:gd name="T8" fmla="*/ 227 w 1416"/>
                <a:gd name="T9" fmla="*/ 85 h 762"/>
                <a:gd name="T10" fmla="*/ 233 w 1416"/>
                <a:gd name="T11" fmla="*/ 92 h 762"/>
                <a:gd name="T12" fmla="*/ 253 w 1416"/>
                <a:gd name="T13" fmla="*/ 111 h 762"/>
                <a:gd name="T14" fmla="*/ 262 w 1416"/>
                <a:gd name="T15" fmla="*/ 115 h 762"/>
                <a:gd name="T16" fmla="*/ 283 w 1416"/>
                <a:gd name="T17" fmla="*/ 141 h 762"/>
                <a:gd name="T18" fmla="*/ 298 w 1416"/>
                <a:gd name="T19" fmla="*/ 161 h 762"/>
                <a:gd name="T20" fmla="*/ 320 w 1416"/>
                <a:gd name="T21" fmla="*/ 182 h 762"/>
                <a:gd name="T22" fmla="*/ 369 w 1416"/>
                <a:gd name="T23" fmla="*/ 236 h 762"/>
                <a:gd name="T24" fmla="*/ 391 w 1416"/>
                <a:gd name="T25" fmla="*/ 259 h 762"/>
                <a:gd name="T26" fmla="*/ 459 w 1416"/>
                <a:gd name="T27" fmla="*/ 318 h 762"/>
                <a:gd name="T28" fmla="*/ 509 w 1416"/>
                <a:gd name="T29" fmla="*/ 351 h 762"/>
                <a:gd name="T30" fmla="*/ 559 w 1416"/>
                <a:gd name="T31" fmla="*/ 378 h 762"/>
                <a:gd name="T32" fmla="*/ 631 w 1416"/>
                <a:gd name="T33" fmla="*/ 415 h 762"/>
                <a:gd name="T34" fmla="*/ 689 w 1416"/>
                <a:gd name="T35" fmla="*/ 431 h 762"/>
                <a:gd name="T36" fmla="*/ 715 w 1416"/>
                <a:gd name="T37" fmla="*/ 441 h 762"/>
                <a:gd name="T38" fmla="*/ 769 w 1416"/>
                <a:gd name="T39" fmla="*/ 448 h 762"/>
                <a:gd name="T40" fmla="*/ 829 w 1416"/>
                <a:gd name="T41" fmla="*/ 461 h 762"/>
                <a:gd name="T42" fmla="*/ 872 w 1416"/>
                <a:gd name="T43" fmla="*/ 468 h 762"/>
                <a:gd name="T44" fmla="*/ 941 w 1416"/>
                <a:gd name="T45" fmla="*/ 483 h 762"/>
                <a:gd name="T46" fmla="*/ 1023 w 1416"/>
                <a:gd name="T47" fmla="*/ 504 h 762"/>
                <a:gd name="T48" fmla="*/ 1045 w 1416"/>
                <a:gd name="T49" fmla="*/ 511 h 762"/>
                <a:gd name="T50" fmla="*/ 1113 w 1416"/>
                <a:gd name="T51" fmla="*/ 539 h 762"/>
                <a:gd name="T52" fmla="*/ 1145 w 1416"/>
                <a:gd name="T53" fmla="*/ 556 h 762"/>
                <a:gd name="T54" fmla="*/ 1160 w 1416"/>
                <a:gd name="T55" fmla="*/ 562 h 762"/>
                <a:gd name="T56" fmla="*/ 1204 w 1416"/>
                <a:gd name="T57" fmla="*/ 581 h 762"/>
                <a:gd name="T58" fmla="*/ 1238 w 1416"/>
                <a:gd name="T59" fmla="*/ 592 h 762"/>
                <a:gd name="T60" fmla="*/ 1266 w 1416"/>
                <a:gd name="T61" fmla="*/ 606 h 762"/>
                <a:gd name="T62" fmla="*/ 1289 w 1416"/>
                <a:gd name="T63" fmla="*/ 617 h 762"/>
                <a:gd name="T64" fmla="*/ 1310 w 1416"/>
                <a:gd name="T65" fmla="*/ 629 h 762"/>
                <a:gd name="T66" fmla="*/ 1342 w 1416"/>
                <a:gd name="T67" fmla="*/ 650 h 762"/>
                <a:gd name="T68" fmla="*/ 1350 w 1416"/>
                <a:gd name="T69" fmla="*/ 654 h 762"/>
                <a:gd name="T70" fmla="*/ 1380 w 1416"/>
                <a:gd name="T71" fmla="*/ 693 h 762"/>
                <a:gd name="T72" fmla="*/ 1390 w 1416"/>
                <a:gd name="T73" fmla="*/ 720 h 762"/>
                <a:gd name="T74" fmla="*/ 1408 w 1416"/>
                <a:gd name="T75" fmla="*/ 761 h 762"/>
                <a:gd name="T76" fmla="*/ 1403 w 1416"/>
                <a:gd name="T77" fmla="*/ 754 h 762"/>
                <a:gd name="T78" fmla="*/ 1374 w 1416"/>
                <a:gd name="T79" fmla="*/ 744 h 762"/>
                <a:gd name="T80" fmla="*/ 1394 w 1416"/>
                <a:gd name="T81" fmla="*/ 747 h 762"/>
                <a:gd name="T82" fmla="*/ 1409 w 1416"/>
                <a:gd name="T83" fmla="*/ 748 h 762"/>
                <a:gd name="T84" fmla="*/ 1415 w 1416"/>
                <a:gd name="T85" fmla="*/ 730 h 7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6" h="762">
                  <a:moveTo>
                    <a:pt x="0" y="0"/>
                  </a:moveTo>
                  <a:lnTo>
                    <a:pt x="13" y="0"/>
                  </a:lnTo>
                  <a:lnTo>
                    <a:pt x="54" y="6"/>
                  </a:lnTo>
                  <a:lnTo>
                    <a:pt x="97" y="18"/>
                  </a:lnTo>
                  <a:lnTo>
                    <a:pt x="117" y="21"/>
                  </a:lnTo>
                  <a:lnTo>
                    <a:pt x="149" y="34"/>
                  </a:lnTo>
                  <a:lnTo>
                    <a:pt x="172" y="46"/>
                  </a:lnTo>
                  <a:lnTo>
                    <a:pt x="179" y="49"/>
                  </a:lnTo>
                  <a:lnTo>
                    <a:pt x="194" y="57"/>
                  </a:lnTo>
                  <a:lnTo>
                    <a:pt x="199" y="63"/>
                  </a:lnTo>
                  <a:lnTo>
                    <a:pt x="202" y="66"/>
                  </a:lnTo>
                  <a:lnTo>
                    <a:pt x="204" y="67"/>
                  </a:lnTo>
                  <a:lnTo>
                    <a:pt x="205" y="69"/>
                  </a:lnTo>
                  <a:lnTo>
                    <a:pt x="208" y="70"/>
                  </a:lnTo>
                  <a:lnTo>
                    <a:pt x="227" y="85"/>
                  </a:lnTo>
                  <a:lnTo>
                    <a:pt x="229" y="87"/>
                  </a:lnTo>
                  <a:lnTo>
                    <a:pt x="229" y="88"/>
                  </a:lnTo>
                  <a:lnTo>
                    <a:pt x="233" y="92"/>
                  </a:lnTo>
                  <a:lnTo>
                    <a:pt x="242" y="99"/>
                  </a:lnTo>
                  <a:lnTo>
                    <a:pt x="248" y="105"/>
                  </a:lnTo>
                  <a:lnTo>
                    <a:pt x="253" y="111"/>
                  </a:lnTo>
                  <a:lnTo>
                    <a:pt x="256" y="112"/>
                  </a:lnTo>
                  <a:lnTo>
                    <a:pt x="259" y="114"/>
                  </a:lnTo>
                  <a:lnTo>
                    <a:pt x="262" y="115"/>
                  </a:lnTo>
                  <a:lnTo>
                    <a:pt x="264" y="117"/>
                  </a:lnTo>
                  <a:lnTo>
                    <a:pt x="269" y="122"/>
                  </a:lnTo>
                  <a:lnTo>
                    <a:pt x="283" y="141"/>
                  </a:lnTo>
                  <a:lnTo>
                    <a:pt x="294" y="154"/>
                  </a:lnTo>
                  <a:lnTo>
                    <a:pt x="296" y="159"/>
                  </a:lnTo>
                  <a:lnTo>
                    <a:pt x="298" y="161"/>
                  </a:lnTo>
                  <a:lnTo>
                    <a:pt x="305" y="167"/>
                  </a:lnTo>
                  <a:lnTo>
                    <a:pt x="313" y="175"/>
                  </a:lnTo>
                  <a:lnTo>
                    <a:pt x="320" y="182"/>
                  </a:lnTo>
                  <a:lnTo>
                    <a:pt x="341" y="205"/>
                  </a:lnTo>
                  <a:lnTo>
                    <a:pt x="355" y="223"/>
                  </a:lnTo>
                  <a:lnTo>
                    <a:pt x="369" y="236"/>
                  </a:lnTo>
                  <a:lnTo>
                    <a:pt x="371" y="239"/>
                  </a:lnTo>
                  <a:lnTo>
                    <a:pt x="389" y="255"/>
                  </a:lnTo>
                  <a:lnTo>
                    <a:pt x="391" y="259"/>
                  </a:lnTo>
                  <a:lnTo>
                    <a:pt x="418" y="282"/>
                  </a:lnTo>
                  <a:lnTo>
                    <a:pt x="440" y="304"/>
                  </a:lnTo>
                  <a:lnTo>
                    <a:pt x="459" y="318"/>
                  </a:lnTo>
                  <a:lnTo>
                    <a:pt x="467" y="325"/>
                  </a:lnTo>
                  <a:lnTo>
                    <a:pt x="500" y="346"/>
                  </a:lnTo>
                  <a:lnTo>
                    <a:pt x="509" y="351"/>
                  </a:lnTo>
                  <a:lnTo>
                    <a:pt x="532" y="368"/>
                  </a:lnTo>
                  <a:lnTo>
                    <a:pt x="553" y="375"/>
                  </a:lnTo>
                  <a:lnTo>
                    <a:pt x="559" y="378"/>
                  </a:lnTo>
                  <a:lnTo>
                    <a:pt x="577" y="390"/>
                  </a:lnTo>
                  <a:lnTo>
                    <a:pt x="619" y="409"/>
                  </a:lnTo>
                  <a:lnTo>
                    <a:pt x="631" y="415"/>
                  </a:lnTo>
                  <a:lnTo>
                    <a:pt x="665" y="423"/>
                  </a:lnTo>
                  <a:lnTo>
                    <a:pt x="674" y="424"/>
                  </a:lnTo>
                  <a:lnTo>
                    <a:pt x="689" y="431"/>
                  </a:lnTo>
                  <a:lnTo>
                    <a:pt x="696" y="436"/>
                  </a:lnTo>
                  <a:lnTo>
                    <a:pt x="699" y="437"/>
                  </a:lnTo>
                  <a:lnTo>
                    <a:pt x="715" y="441"/>
                  </a:lnTo>
                  <a:lnTo>
                    <a:pt x="722" y="442"/>
                  </a:lnTo>
                  <a:lnTo>
                    <a:pt x="761" y="446"/>
                  </a:lnTo>
                  <a:lnTo>
                    <a:pt x="769" y="448"/>
                  </a:lnTo>
                  <a:lnTo>
                    <a:pt x="782" y="450"/>
                  </a:lnTo>
                  <a:lnTo>
                    <a:pt x="814" y="458"/>
                  </a:lnTo>
                  <a:lnTo>
                    <a:pt x="829" y="461"/>
                  </a:lnTo>
                  <a:lnTo>
                    <a:pt x="844" y="464"/>
                  </a:lnTo>
                  <a:lnTo>
                    <a:pt x="862" y="465"/>
                  </a:lnTo>
                  <a:lnTo>
                    <a:pt x="872" y="468"/>
                  </a:lnTo>
                  <a:lnTo>
                    <a:pt x="904" y="474"/>
                  </a:lnTo>
                  <a:lnTo>
                    <a:pt x="917" y="478"/>
                  </a:lnTo>
                  <a:lnTo>
                    <a:pt x="941" y="483"/>
                  </a:lnTo>
                  <a:lnTo>
                    <a:pt x="962" y="489"/>
                  </a:lnTo>
                  <a:lnTo>
                    <a:pt x="989" y="493"/>
                  </a:lnTo>
                  <a:lnTo>
                    <a:pt x="1023" y="504"/>
                  </a:lnTo>
                  <a:lnTo>
                    <a:pt x="1028" y="507"/>
                  </a:lnTo>
                  <a:lnTo>
                    <a:pt x="1036" y="510"/>
                  </a:lnTo>
                  <a:lnTo>
                    <a:pt x="1045" y="511"/>
                  </a:lnTo>
                  <a:lnTo>
                    <a:pt x="1087" y="531"/>
                  </a:lnTo>
                  <a:lnTo>
                    <a:pt x="1099" y="535"/>
                  </a:lnTo>
                  <a:lnTo>
                    <a:pt x="1113" y="539"/>
                  </a:lnTo>
                  <a:lnTo>
                    <a:pt x="1121" y="544"/>
                  </a:lnTo>
                  <a:lnTo>
                    <a:pt x="1129" y="549"/>
                  </a:lnTo>
                  <a:lnTo>
                    <a:pt x="1145" y="556"/>
                  </a:lnTo>
                  <a:lnTo>
                    <a:pt x="1148" y="558"/>
                  </a:lnTo>
                  <a:lnTo>
                    <a:pt x="1153" y="561"/>
                  </a:lnTo>
                  <a:lnTo>
                    <a:pt x="1160" y="562"/>
                  </a:lnTo>
                  <a:lnTo>
                    <a:pt x="1183" y="571"/>
                  </a:lnTo>
                  <a:lnTo>
                    <a:pt x="1198" y="579"/>
                  </a:lnTo>
                  <a:lnTo>
                    <a:pt x="1204" y="581"/>
                  </a:lnTo>
                  <a:lnTo>
                    <a:pt x="1218" y="582"/>
                  </a:lnTo>
                  <a:lnTo>
                    <a:pt x="1226" y="586"/>
                  </a:lnTo>
                  <a:lnTo>
                    <a:pt x="1238" y="592"/>
                  </a:lnTo>
                  <a:lnTo>
                    <a:pt x="1249" y="600"/>
                  </a:lnTo>
                  <a:lnTo>
                    <a:pt x="1259" y="604"/>
                  </a:lnTo>
                  <a:lnTo>
                    <a:pt x="1266" y="606"/>
                  </a:lnTo>
                  <a:lnTo>
                    <a:pt x="1273" y="608"/>
                  </a:lnTo>
                  <a:lnTo>
                    <a:pt x="1282" y="612"/>
                  </a:lnTo>
                  <a:lnTo>
                    <a:pt x="1289" y="617"/>
                  </a:lnTo>
                  <a:lnTo>
                    <a:pt x="1296" y="623"/>
                  </a:lnTo>
                  <a:lnTo>
                    <a:pt x="1299" y="625"/>
                  </a:lnTo>
                  <a:lnTo>
                    <a:pt x="1310" y="629"/>
                  </a:lnTo>
                  <a:lnTo>
                    <a:pt x="1334" y="643"/>
                  </a:lnTo>
                  <a:lnTo>
                    <a:pt x="1339" y="648"/>
                  </a:lnTo>
                  <a:lnTo>
                    <a:pt x="1342" y="650"/>
                  </a:lnTo>
                  <a:lnTo>
                    <a:pt x="1344" y="651"/>
                  </a:lnTo>
                  <a:lnTo>
                    <a:pt x="1347" y="652"/>
                  </a:lnTo>
                  <a:lnTo>
                    <a:pt x="1350" y="654"/>
                  </a:lnTo>
                  <a:lnTo>
                    <a:pt x="1365" y="671"/>
                  </a:lnTo>
                  <a:lnTo>
                    <a:pt x="1373" y="685"/>
                  </a:lnTo>
                  <a:lnTo>
                    <a:pt x="1380" y="693"/>
                  </a:lnTo>
                  <a:lnTo>
                    <a:pt x="1386" y="704"/>
                  </a:lnTo>
                  <a:lnTo>
                    <a:pt x="1388" y="712"/>
                  </a:lnTo>
                  <a:lnTo>
                    <a:pt x="1390" y="720"/>
                  </a:lnTo>
                  <a:lnTo>
                    <a:pt x="1397" y="735"/>
                  </a:lnTo>
                  <a:lnTo>
                    <a:pt x="1403" y="744"/>
                  </a:lnTo>
                  <a:lnTo>
                    <a:pt x="1408" y="761"/>
                  </a:lnTo>
                  <a:lnTo>
                    <a:pt x="1408" y="760"/>
                  </a:lnTo>
                  <a:lnTo>
                    <a:pt x="1405" y="758"/>
                  </a:lnTo>
                  <a:lnTo>
                    <a:pt x="1403" y="754"/>
                  </a:lnTo>
                  <a:lnTo>
                    <a:pt x="1400" y="753"/>
                  </a:lnTo>
                  <a:lnTo>
                    <a:pt x="1389" y="751"/>
                  </a:lnTo>
                  <a:lnTo>
                    <a:pt x="1374" y="744"/>
                  </a:lnTo>
                  <a:lnTo>
                    <a:pt x="1378" y="745"/>
                  </a:lnTo>
                  <a:lnTo>
                    <a:pt x="1381" y="745"/>
                  </a:lnTo>
                  <a:lnTo>
                    <a:pt x="1394" y="747"/>
                  </a:lnTo>
                  <a:lnTo>
                    <a:pt x="1400" y="748"/>
                  </a:lnTo>
                  <a:lnTo>
                    <a:pt x="1403" y="749"/>
                  </a:lnTo>
                  <a:lnTo>
                    <a:pt x="1409" y="748"/>
                  </a:lnTo>
                  <a:lnTo>
                    <a:pt x="1411" y="746"/>
                  </a:lnTo>
                  <a:lnTo>
                    <a:pt x="1412" y="744"/>
                  </a:lnTo>
                  <a:lnTo>
                    <a:pt x="1415" y="730"/>
                  </a:lnTo>
                </a:path>
              </a:pathLst>
            </a:custGeom>
            <a:noFill/>
            <a:ln w="32385" cap="flat">
              <a:solidFill>
                <a:srgbClr val="FF0000"/>
              </a:solidFill>
              <a:prstDash val="dash"/>
              <a:round/>
              <a:headEnd type="none" w="med" len="med"/>
              <a:tailEnd type="none" w="med" len="me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89947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825626" y="166689"/>
            <a:ext cx="8450263"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The move to Avignon badly weakened the Church.  When reformers finally tried to move the papacy back to Rome, however, the result was even worse.  </a:t>
            </a:r>
            <a:endParaRPr lang="en-US" altLang="en-US" sz="3600"/>
          </a:p>
        </p:txBody>
      </p:sp>
      <p:grpSp>
        <p:nvGrpSpPr>
          <p:cNvPr id="114691" name="Group 6"/>
          <p:cNvGrpSpPr>
            <a:grpSpLocks/>
          </p:cNvGrpSpPr>
          <p:nvPr/>
        </p:nvGrpSpPr>
        <p:grpSpPr bwMode="auto">
          <a:xfrm>
            <a:off x="6610350" y="2474914"/>
            <a:ext cx="4057650" cy="4414837"/>
            <a:chOff x="1371" y="1962"/>
            <a:chExt cx="2130" cy="2308"/>
          </a:xfrm>
        </p:grpSpPr>
        <p:pic>
          <p:nvPicPr>
            <p:cNvPr id="114692" name="Picture 3" descr="EurailFrance-ItalyPa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 y="1962"/>
              <a:ext cx="2130" cy="2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4693" name="Freeform 4"/>
            <p:cNvSpPr>
              <a:spLocks/>
            </p:cNvSpPr>
            <p:nvPr/>
          </p:nvSpPr>
          <p:spPr bwMode="auto">
            <a:xfrm>
              <a:off x="2598" y="3384"/>
              <a:ext cx="193" cy="1"/>
            </a:xfrm>
            <a:custGeom>
              <a:avLst/>
              <a:gdLst>
                <a:gd name="T0" fmla="*/ 0 w 193"/>
                <a:gd name="T1" fmla="*/ 0 h 1"/>
                <a:gd name="T2" fmla="*/ 192 w 193"/>
                <a:gd name="T3" fmla="*/ 0 h 1"/>
                <a:gd name="T4" fmla="*/ 0 60000 65536"/>
                <a:gd name="T5" fmla="*/ 0 60000 65536"/>
              </a:gdLst>
              <a:ahLst/>
              <a:cxnLst>
                <a:cxn ang="T4">
                  <a:pos x="T0" y="T1"/>
                </a:cxn>
                <a:cxn ang="T5">
                  <a:pos x="T2" y="T3"/>
                </a:cxn>
              </a:cxnLst>
              <a:rect l="0" t="0" r="r" b="b"/>
              <a:pathLst>
                <a:path w="193" h="1">
                  <a:moveTo>
                    <a:pt x="0" y="0"/>
                  </a:moveTo>
                  <a:lnTo>
                    <a:pt x="192" y="0"/>
                  </a:lnTo>
                </a:path>
              </a:pathLst>
            </a:custGeom>
            <a:noFill/>
            <a:ln w="266700" cap="flat">
              <a:solidFill>
                <a:srgbClr val="FFFF00">
                  <a:alpha val="50195"/>
                </a:srgbClr>
              </a:solidFill>
              <a:prstDash val="solid"/>
              <a:round/>
              <a:headEnd type="none" w="med" len="med"/>
              <a:tailEnd type="none" w="med" len="me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94" name="Freeform 5"/>
            <p:cNvSpPr>
              <a:spLocks/>
            </p:cNvSpPr>
            <p:nvPr/>
          </p:nvSpPr>
          <p:spPr bwMode="auto">
            <a:xfrm>
              <a:off x="2232" y="2994"/>
              <a:ext cx="205" cy="13"/>
            </a:xfrm>
            <a:custGeom>
              <a:avLst/>
              <a:gdLst>
                <a:gd name="T0" fmla="*/ 0 w 205"/>
                <a:gd name="T1" fmla="*/ 0 h 13"/>
                <a:gd name="T2" fmla="*/ 7 w 205"/>
                <a:gd name="T3" fmla="*/ 3 h 13"/>
                <a:gd name="T4" fmla="*/ 10 w 205"/>
                <a:gd name="T5" fmla="*/ 4 h 13"/>
                <a:gd name="T6" fmla="*/ 13 w 205"/>
                <a:gd name="T7" fmla="*/ 5 h 13"/>
                <a:gd name="T8" fmla="*/ 17 w 205"/>
                <a:gd name="T9" fmla="*/ 5 h 13"/>
                <a:gd name="T10" fmla="*/ 22 w 205"/>
                <a:gd name="T11" fmla="*/ 5 h 13"/>
                <a:gd name="T12" fmla="*/ 35 w 205"/>
                <a:gd name="T13" fmla="*/ 6 h 13"/>
                <a:gd name="T14" fmla="*/ 72 w 205"/>
                <a:gd name="T15" fmla="*/ 6 h 13"/>
                <a:gd name="T16" fmla="*/ 77 w 205"/>
                <a:gd name="T17" fmla="*/ 7 h 13"/>
                <a:gd name="T18" fmla="*/ 80 w 205"/>
                <a:gd name="T19" fmla="*/ 8 h 13"/>
                <a:gd name="T20" fmla="*/ 83 w 205"/>
                <a:gd name="T21" fmla="*/ 9 h 13"/>
                <a:gd name="T22" fmla="*/ 88 w 205"/>
                <a:gd name="T23" fmla="*/ 10 h 13"/>
                <a:gd name="T24" fmla="*/ 92 w 205"/>
                <a:gd name="T25" fmla="*/ 11 h 13"/>
                <a:gd name="T26" fmla="*/ 98 w 205"/>
                <a:gd name="T27" fmla="*/ 11 h 13"/>
                <a:gd name="T28" fmla="*/ 103 w 205"/>
                <a:gd name="T29" fmla="*/ 11 h 13"/>
                <a:gd name="T30" fmla="*/ 112 w 205"/>
                <a:gd name="T31" fmla="*/ 12 h 13"/>
                <a:gd name="T32" fmla="*/ 116 w 205"/>
                <a:gd name="T33" fmla="*/ 11 h 13"/>
                <a:gd name="T34" fmla="*/ 119 w 205"/>
                <a:gd name="T35" fmla="*/ 10 h 13"/>
                <a:gd name="T36" fmla="*/ 124 w 205"/>
                <a:gd name="T37" fmla="*/ 9 h 13"/>
                <a:gd name="T38" fmla="*/ 128 w 205"/>
                <a:gd name="T39" fmla="*/ 8 h 13"/>
                <a:gd name="T40" fmla="*/ 134 w 205"/>
                <a:gd name="T41" fmla="*/ 7 h 13"/>
                <a:gd name="T42" fmla="*/ 139 w 205"/>
                <a:gd name="T43" fmla="*/ 7 h 13"/>
                <a:gd name="T44" fmla="*/ 144 w 205"/>
                <a:gd name="T45" fmla="*/ 7 h 13"/>
                <a:gd name="T46" fmla="*/ 153 w 205"/>
                <a:gd name="T47" fmla="*/ 6 h 13"/>
                <a:gd name="T48" fmla="*/ 170 w 205"/>
                <a:gd name="T49" fmla="*/ 6 h 13"/>
                <a:gd name="T50" fmla="*/ 204 w 205"/>
                <a:gd name="T51" fmla="*/ 6 h 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05" h="13">
                  <a:moveTo>
                    <a:pt x="0" y="0"/>
                  </a:moveTo>
                  <a:lnTo>
                    <a:pt x="7" y="3"/>
                  </a:lnTo>
                  <a:lnTo>
                    <a:pt x="10" y="4"/>
                  </a:lnTo>
                  <a:lnTo>
                    <a:pt x="13" y="5"/>
                  </a:lnTo>
                  <a:lnTo>
                    <a:pt x="17" y="5"/>
                  </a:lnTo>
                  <a:lnTo>
                    <a:pt x="22" y="5"/>
                  </a:lnTo>
                  <a:lnTo>
                    <a:pt x="35" y="6"/>
                  </a:lnTo>
                  <a:lnTo>
                    <a:pt x="72" y="6"/>
                  </a:lnTo>
                  <a:lnTo>
                    <a:pt x="77" y="7"/>
                  </a:lnTo>
                  <a:lnTo>
                    <a:pt x="80" y="8"/>
                  </a:lnTo>
                  <a:lnTo>
                    <a:pt x="83" y="9"/>
                  </a:lnTo>
                  <a:lnTo>
                    <a:pt x="88" y="10"/>
                  </a:lnTo>
                  <a:lnTo>
                    <a:pt x="92" y="11"/>
                  </a:lnTo>
                  <a:lnTo>
                    <a:pt x="98" y="11"/>
                  </a:lnTo>
                  <a:lnTo>
                    <a:pt x="103" y="11"/>
                  </a:lnTo>
                  <a:lnTo>
                    <a:pt x="112" y="12"/>
                  </a:lnTo>
                  <a:lnTo>
                    <a:pt x="116" y="11"/>
                  </a:lnTo>
                  <a:lnTo>
                    <a:pt x="119" y="10"/>
                  </a:lnTo>
                  <a:lnTo>
                    <a:pt x="124" y="9"/>
                  </a:lnTo>
                  <a:lnTo>
                    <a:pt x="128" y="8"/>
                  </a:lnTo>
                  <a:lnTo>
                    <a:pt x="134" y="7"/>
                  </a:lnTo>
                  <a:lnTo>
                    <a:pt x="139" y="7"/>
                  </a:lnTo>
                  <a:lnTo>
                    <a:pt x="144" y="7"/>
                  </a:lnTo>
                  <a:lnTo>
                    <a:pt x="153" y="6"/>
                  </a:lnTo>
                  <a:lnTo>
                    <a:pt x="170" y="6"/>
                  </a:lnTo>
                  <a:lnTo>
                    <a:pt x="204" y="6"/>
                  </a:lnTo>
                </a:path>
              </a:pathLst>
            </a:custGeom>
            <a:noFill/>
            <a:ln w="266700" cap="flat">
              <a:solidFill>
                <a:srgbClr val="FFFF00">
                  <a:alpha val="50195"/>
                </a:srgbClr>
              </a:solidFill>
              <a:prstDash val="solid"/>
              <a:round/>
              <a:headEnd type="none" w="med" len="med"/>
              <a:tailEnd type="none" w="med" len="me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166995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0" y="74613"/>
            <a:ext cx="9067800" cy="649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a:solidFill>
                  <a:srgbClr val="000000"/>
                </a:solidFill>
              </a:rPr>
              <a:t>In 1378, Pope Gregory XI died while visiting Rome.  The College of Cardinals then met in Rome to choose a successor.  As the deliberated, they could hear a mob outside screaming, "A Roman, a Roman, we want a Roman for pope, or at least an Italian!"  Finally, the cardinals announced to the crowd that an Italian had been chosen:  Pope Urban VI. </a:t>
            </a:r>
          </a:p>
          <a:p>
            <a:pPr algn="ctr" eaLnBrk="1" hangingPunct="1">
              <a:spcBef>
                <a:spcPct val="0"/>
              </a:spcBef>
              <a:buFontTx/>
              <a:buNone/>
            </a:pPr>
            <a:r>
              <a:rPr lang="en-US" altLang="en-US">
                <a:solidFill>
                  <a:srgbClr val="000000"/>
                </a:solidFill>
              </a:rPr>
              <a:t> Many cardinals regretted their choice almost immediately.  Urban VI's passion for reform and his arrogant personality caused the cardinals to elect a second people a few months later.  They chose Robert of Geneva, who spoke French.  He took the name Clement VII.</a:t>
            </a:r>
            <a:endParaRPr lang="en-US" altLang="en-US"/>
          </a:p>
        </p:txBody>
      </p:sp>
    </p:spTree>
    <p:extLst>
      <p:ext uri="{BB962C8B-B14F-4D97-AF65-F5344CB8AC3E}">
        <p14:creationId xmlns:p14="http://schemas.microsoft.com/office/powerpoint/2010/main" val="188862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3"/>
          <p:cNvSpPr txBox="1">
            <a:spLocks noChangeArrowheads="1"/>
          </p:cNvSpPr>
          <p:nvPr/>
        </p:nvSpPr>
        <p:spPr bwMode="auto">
          <a:xfrm>
            <a:off x="1752601" y="152401"/>
            <a:ext cx="4430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2400"/>
              <a:t>Section 4 The Black Death   3 min</a:t>
            </a:r>
          </a:p>
        </p:txBody>
      </p:sp>
      <p:sp>
        <p:nvSpPr>
          <p:cNvPr id="98307" name="Rectangle 1"/>
          <p:cNvSpPr>
            <a:spLocks noChangeArrowheads="1"/>
          </p:cNvSpPr>
          <p:nvPr/>
        </p:nvSpPr>
        <p:spPr bwMode="auto">
          <a:xfrm>
            <a:off x="3810000" y="3013075"/>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2400">
                <a:hlinkClick r:id="rId2"/>
              </a:rPr>
              <a:t>http://www.youtube.com/watch?v=ldZjaT4WXrA&amp;safe=active</a:t>
            </a:r>
            <a:endParaRPr lang="en-US" altLang="en-US" sz="2400"/>
          </a:p>
          <a:p>
            <a:pPr eaLnBrk="1" hangingPunct="1">
              <a:spcBef>
                <a:spcPct val="0"/>
              </a:spcBef>
              <a:buFontTx/>
              <a:buNone/>
            </a:pPr>
            <a:endParaRPr lang="en-US" altLang="en-US" sz="2400"/>
          </a:p>
        </p:txBody>
      </p:sp>
    </p:spTree>
    <p:extLst>
      <p:ext uri="{BB962C8B-B14F-4D97-AF65-F5344CB8AC3E}">
        <p14:creationId xmlns:p14="http://schemas.microsoft.com/office/powerpoint/2010/main" val="1378146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2" descr="image[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2151" y="442914"/>
            <a:ext cx="2270125" cy="206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739" name="Text Box 3"/>
          <p:cNvSpPr txBox="1">
            <a:spLocks noChangeArrowheads="1"/>
          </p:cNvSpPr>
          <p:nvPr/>
        </p:nvSpPr>
        <p:spPr bwMode="auto">
          <a:xfrm>
            <a:off x="1974851" y="2565401"/>
            <a:ext cx="239236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1900">
                <a:solidFill>
                  <a:srgbClr val="000000"/>
                </a:solidFill>
              </a:rPr>
              <a:t>Gregory XI died</a:t>
            </a:r>
            <a:endParaRPr lang="en-US" altLang="en-US" sz="1900"/>
          </a:p>
        </p:txBody>
      </p:sp>
      <p:pic>
        <p:nvPicPr>
          <p:cNvPr id="116740" name="Picture 4" descr="150px-Urban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8039" y="3429000"/>
            <a:ext cx="2301875"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741" name="Text Box 5"/>
          <p:cNvSpPr txBox="1">
            <a:spLocks noChangeArrowheads="1"/>
          </p:cNvSpPr>
          <p:nvPr/>
        </p:nvSpPr>
        <p:spPr bwMode="auto">
          <a:xfrm>
            <a:off x="7242176" y="5029200"/>
            <a:ext cx="2963863"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2100">
                <a:solidFill>
                  <a:srgbClr val="000000"/>
                </a:solidFill>
              </a:rPr>
              <a:t>Feeling pressured to choose an Italian, the Cardinals chose Urban VI</a:t>
            </a:r>
            <a:endParaRPr lang="en-US" altLang="en-US" sz="2100"/>
          </a:p>
        </p:txBody>
      </p:sp>
      <p:pic>
        <p:nvPicPr>
          <p:cNvPr id="116742" name="Picture 6" descr="pop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1114" y="442914"/>
            <a:ext cx="2251075"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743" name="Line 7"/>
          <p:cNvSpPr>
            <a:spLocks noChangeShapeType="1"/>
          </p:cNvSpPr>
          <p:nvPr/>
        </p:nvSpPr>
        <p:spPr bwMode="auto">
          <a:xfrm>
            <a:off x="2884488" y="2757489"/>
            <a:ext cx="1509712" cy="598487"/>
          </a:xfrm>
          <a:prstGeom prst="line">
            <a:avLst/>
          </a:prstGeom>
          <a:noFill/>
          <a:ln w="38100">
            <a:solidFill>
              <a:srgbClr val="000000"/>
            </a:solidFill>
            <a:round/>
            <a:headEnd type="none" w="med"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4" name="Text Box 8"/>
          <p:cNvSpPr txBox="1">
            <a:spLocks noChangeArrowheads="1"/>
          </p:cNvSpPr>
          <p:nvPr/>
        </p:nvSpPr>
        <p:spPr bwMode="auto">
          <a:xfrm>
            <a:off x="7269164" y="2598738"/>
            <a:ext cx="3328987"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2100">
                <a:solidFill>
                  <a:srgbClr val="000000"/>
                </a:solidFill>
              </a:rPr>
              <a:t>Two months later Cardinals elected another pope.  Clement VII</a:t>
            </a:r>
            <a:endParaRPr lang="en-US" altLang="en-US" sz="2100"/>
          </a:p>
        </p:txBody>
      </p:sp>
      <p:sp>
        <p:nvSpPr>
          <p:cNvPr id="116745" name="Line 9"/>
          <p:cNvSpPr>
            <a:spLocks noChangeShapeType="1"/>
          </p:cNvSpPr>
          <p:nvPr/>
        </p:nvSpPr>
        <p:spPr bwMode="auto">
          <a:xfrm flipV="1">
            <a:off x="5973764" y="2466975"/>
            <a:ext cx="1577975" cy="660400"/>
          </a:xfrm>
          <a:prstGeom prst="line">
            <a:avLst/>
          </a:prstGeom>
          <a:noFill/>
          <a:ln w="38100">
            <a:solidFill>
              <a:srgbClr val="000000"/>
            </a:solidFill>
            <a:round/>
            <a:headEnd type="none" w="med"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30082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997075" y="969964"/>
            <a:ext cx="8039100"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Now there were two popes.  Each declared the other to be a false pope, excommunicating his rival.</a:t>
            </a:r>
            <a:endParaRPr lang="en-US" altLang="en-US" sz="3600"/>
          </a:p>
        </p:txBody>
      </p:sp>
    </p:spTree>
    <p:extLst>
      <p:ext uri="{BB962C8B-B14F-4D97-AF65-F5344CB8AC3E}">
        <p14:creationId xmlns:p14="http://schemas.microsoft.com/office/powerpoint/2010/main" val="1230397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descr="150px-Urban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76" y="444501"/>
            <a:ext cx="3743325" cy="471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8787" name="Picture 3" descr="pop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864" y="358776"/>
            <a:ext cx="3589337"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8788" name="Text Box 4"/>
          <p:cNvSpPr txBox="1">
            <a:spLocks noChangeArrowheads="1"/>
          </p:cNvSpPr>
          <p:nvPr/>
        </p:nvSpPr>
        <p:spPr bwMode="auto">
          <a:xfrm>
            <a:off x="1905000" y="5486400"/>
            <a:ext cx="3900488"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You are a false Pope!!!</a:t>
            </a:r>
            <a:endParaRPr lang="en-US" altLang="en-US" sz="3600"/>
          </a:p>
        </p:txBody>
      </p:sp>
      <p:sp>
        <p:nvSpPr>
          <p:cNvPr id="118789" name="Text Box 5"/>
          <p:cNvSpPr txBox="1">
            <a:spLocks noChangeArrowheads="1"/>
          </p:cNvSpPr>
          <p:nvPr/>
        </p:nvSpPr>
        <p:spPr bwMode="auto">
          <a:xfrm>
            <a:off x="6526213" y="5597526"/>
            <a:ext cx="353536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4000">
                <a:solidFill>
                  <a:srgbClr val="000000"/>
                </a:solidFill>
              </a:rPr>
              <a:t>I know you are but what am I?</a:t>
            </a:r>
            <a:endParaRPr lang="en-US" altLang="en-US" sz="4000"/>
          </a:p>
        </p:txBody>
      </p:sp>
    </p:spTree>
    <p:extLst>
      <p:ext uri="{BB962C8B-B14F-4D97-AF65-F5344CB8AC3E}">
        <p14:creationId xmlns:p14="http://schemas.microsoft.com/office/powerpoint/2010/main" val="3184828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150px-Urban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513" y="228601"/>
            <a:ext cx="4000500" cy="443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811" name="Picture 3" descr="pop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7814" y="53975"/>
            <a:ext cx="3495675"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812" name="Text Box 4"/>
          <p:cNvSpPr txBox="1">
            <a:spLocks noChangeArrowheads="1"/>
          </p:cNvSpPr>
          <p:nvPr/>
        </p:nvSpPr>
        <p:spPr bwMode="auto">
          <a:xfrm>
            <a:off x="1852614" y="4837114"/>
            <a:ext cx="3375025"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Oh yeah??  Well I excommunicate you!!</a:t>
            </a:r>
            <a:endParaRPr lang="en-US" altLang="en-US" sz="3600"/>
          </a:p>
        </p:txBody>
      </p:sp>
      <p:sp>
        <p:nvSpPr>
          <p:cNvPr id="119813" name="Text Box 5"/>
          <p:cNvSpPr txBox="1">
            <a:spLocks noChangeArrowheads="1"/>
          </p:cNvSpPr>
          <p:nvPr/>
        </p:nvSpPr>
        <p:spPr bwMode="auto">
          <a:xfrm>
            <a:off x="6019800" y="4891089"/>
            <a:ext cx="4572000"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You can't!!  Because I just excommunicated you!</a:t>
            </a:r>
            <a:r>
              <a:rPr lang="en-US" altLang="en-US" sz="2400">
                <a:solidFill>
                  <a:srgbClr val="000000"/>
                </a:solidFill>
              </a:rPr>
              <a:t>!</a:t>
            </a:r>
            <a:endParaRPr lang="en-US" altLang="en-US" sz="2400"/>
          </a:p>
        </p:txBody>
      </p:sp>
    </p:spTree>
    <p:extLst>
      <p:ext uri="{BB962C8B-B14F-4D97-AF65-F5344CB8AC3E}">
        <p14:creationId xmlns:p14="http://schemas.microsoft.com/office/powerpoint/2010/main" val="984037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834" name="Group 10"/>
          <p:cNvGrpSpPr>
            <a:grpSpLocks/>
          </p:cNvGrpSpPr>
          <p:nvPr/>
        </p:nvGrpSpPr>
        <p:grpSpPr bwMode="auto">
          <a:xfrm>
            <a:off x="1689100" y="242888"/>
            <a:ext cx="8839200" cy="6507162"/>
            <a:chOff x="87" y="234"/>
            <a:chExt cx="4640" cy="3369"/>
          </a:xfrm>
        </p:grpSpPr>
        <p:sp>
          <p:nvSpPr>
            <p:cNvPr id="120835" name="Text Box 2"/>
            <p:cNvSpPr txBox="1">
              <a:spLocks noChangeArrowheads="1"/>
            </p:cNvSpPr>
            <p:nvPr/>
          </p:nvSpPr>
          <p:spPr bwMode="auto">
            <a:xfrm>
              <a:off x="87" y="234"/>
              <a:ext cx="4573"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US" altLang="en-US">
                  <a:solidFill>
                    <a:srgbClr val="000000"/>
                  </a:solidFill>
                </a:rPr>
                <a:t>The French pope lived in Avignon, while the Italian pope lived in Rome.  </a:t>
              </a:r>
              <a:endParaRPr lang="en-US" altLang="en-US"/>
            </a:p>
          </p:txBody>
        </p:sp>
        <p:pic>
          <p:nvPicPr>
            <p:cNvPr id="120836" name="Picture 3" descr="150px-Urban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0" y="792"/>
              <a:ext cx="1132"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837" name="Picture 4" descr="pop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 y="792"/>
              <a:ext cx="1036" cy="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0838" name="Text Box 5"/>
            <p:cNvSpPr txBox="1">
              <a:spLocks noChangeArrowheads="1"/>
            </p:cNvSpPr>
            <p:nvPr/>
          </p:nvSpPr>
          <p:spPr bwMode="auto">
            <a:xfrm>
              <a:off x="87" y="2250"/>
              <a:ext cx="1599"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a:solidFill>
                    <a:srgbClr val="000000"/>
                  </a:solidFill>
                </a:rPr>
                <a:t>French Pope </a:t>
              </a:r>
            </a:p>
            <a:p>
              <a:pPr algn="ctr" eaLnBrk="1" hangingPunct="1">
                <a:spcBef>
                  <a:spcPct val="0"/>
                </a:spcBef>
                <a:buFontTx/>
                <a:buNone/>
              </a:pPr>
              <a:r>
                <a:rPr lang="en-US" altLang="en-US">
                  <a:solidFill>
                    <a:srgbClr val="000000"/>
                  </a:solidFill>
                </a:rPr>
                <a:t>Clement VII</a:t>
              </a:r>
              <a:endParaRPr lang="en-US" altLang="en-US"/>
            </a:p>
          </p:txBody>
        </p:sp>
        <p:sp>
          <p:nvSpPr>
            <p:cNvPr id="120839" name="Text Box 6"/>
            <p:cNvSpPr txBox="1">
              <a:spLocks noChangeArrowheads="1"/>
            </p:cNvSpPr>
            <p:nvPr/>
          </p:nvSpPr>
          <p:spPr bwMode="auto">
            <a:xfrm>
              <a:off x="2520" y="2267"/>
              <a:ext cx="2040"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a:solidFill>
                    <a:srgbClr val="000000"/>
                  </a:solidFill>
                </a:rPr>
                <a:t>Italian Pope</a:t>
              </a:r>
            </a:p>
            <a:p>
              <a:pPr algn="ctr" eaLnBrk="1" hangingPunct="1">
                <a:spcBef>
                  <a:spcPct val="0"/>
                </a:spcBef>
                <a:buFontTx/>
                <a:buNone/>
              </a:pPr>
              <a:r>
                <a:rPr lang="en-US" altLang="en-US">
                  <a:solidFill>
                    <a:srgbClr val="000000"/>
                  </a:solidFill>
                </a:rPr>
                <a:t>Urban VI</a:t>
              </a:r>
              <a:endParaRPr lang="en-US" altLang="en-US"/>
            </a:p>
          </p:txBody>
        </p:sp>
        <p:sp>
          <p:nvSpPr>
            <p:cNvPr id="120840" name="Text Box 7"/>
            <p:cNvSpPr txBox="1">
              <a:spLocks noChangeArrowheads="1"/>
            </p:cNvSpPr>
            <p:nvPr/>
          </p:nvSpPr>
          <p:spPr bwMode="auto">
            <a:xfrm>
              <a:off x="87" y="2982"/>
              <a:ext cx="4640" cy="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This began the split in the Church known as the </a:t>
              </a:r>
              <a:r>
                <a:rPr lang="en-US" altLang="en-US" sz="3600" b="1">
                  <a:solidFill>
                    <a:srgbClr val="000000"/>
                  </a:solidFill>
                </a:rPr>
                <a:t>Great Schism</a:t>
              </a:r>
              <a:r>
                <a:rPr lang="en-US" altLang="en-US" sz="3600">
                  <a:solidFill>
                    <a:srgbClr val="000000"/>
                  </a:solidFill>
                </a:rPr>
                <a:t>, or division.</a:t>
              </a:r>
              <a:endParaRPr lang="en-US" altLang="en-US" sz="3600"/>
            </a:p>
          </p:txBody>
        </p:sp>
        <p:sp>
          <p:nvSpPr>
            <p:cNvPr id="120841" name="Text Box 8"/>
            <p:cNvSpPr txBox="1">
              <a:spLocks noChangeArrowheads="1"/>
            </p:cNvSpPr>
            <p:nvPr/>
          </p:nvSpPr>
          <p:spPr bwMode="auto">
            <a:xfrm rot="20460000">
              <a:off x="1328" y="1244"/>
              <a:ext cx="2060" cy="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5400">
                  <a:solidFill>
                    <a:srgbClr val="FF0000"/>
                  </a:solidFill>
                </a:rPr>
                <a:t>Church</a:t>
              </a:r>
              <a:endParaRPr lang="en-US" altLang="en-US" sz="5400"/>
            </a:p>
          </p:txBody>
        </p:sp>
        <p:sp>
          <p:nvSpPr>
            <p:cNvPr id="120842" name="Freeform 9"/>
            <p:cNvSpPr>
              <a:spLocks/>
            </p:cNvSpPr>
            <p:nvPr/>
          </p:nvSpPr>
          <p:spPr bwMode="auto">
            <a:xfrm>
              <a:off x="1909" y="576"/>
              <a:ext cx="870" cy="1825"/>
            </a:xfrm>
            <a:custGeom>
              <a:avLst/>
              <a:gdLst>
                <a:gd name="T0" fmla="*/ 818 w 870"/>
                <a:gd name="T1" fmla="*/ 20 h 1825"/>
                <a:gd name="T2" fmla="*/ 784 w 870"/>
                <a:gd name="T3" fmla="*/ 35 h 1825"/>
                <a:gd name="T4" fmla="*/ 775 w 870"/>
                <a:gd name="T5" fmla="*/ 50 h 1825"/>
                <a:gd name="T6" fmla="*/ 778 w 870"/>
                <a:gd name="T7" fmla="*/ 115 h 1825"/>
                <a:gd name="T8" fmla="*/ 785 w 870"/>
                <a:gd name="T9" fmla="*/ 185 h 1825"/>
                <a:gd name="T10" fmla="*/ 781 w 870"/>
                <a:gd name="T11" fmla="*/ 196 h 1825"/>
                <a:gd name="T12" fmla="*/ 760 w 870"/>
                <a:gd name="T13" fmla="*/ 220 h 1825"/>
                <a:gd name="T14" fmla="*/ 733 w 870"/>
                <a:gd name="T15" fmla="*/ 250 h 1825"/>
                <a:gd name="T16" fmla="*/ 693 w 870"/>
                <a:gd name="T17" fmla="*/ 278 h 1825"/>
                <a:gd name="T18" fmla="*/ 683 w 870"/>
                <a:gd name="T19" fmla="*/ 331 h 1825"/>
                <a:gd name="T20" fmla="*/ 693 w 870"/>
                <a:gd name="T21" fmla="*/ 356 h 1825"/>
                <a:gd name="T22" fmla="*/ 693 w 870"/>
                <a:gd name="T23" fmla="*/ 401 h 1825"/>
                <a:gd name="T24" fmla="*/ 679 w 870"/>
                <a:gd name="T25" fmla="*/ 464 h 1825"/>
                <a:gd name="T26" fmla="*/ 669 w 870"/>
                <a:gd name="T27" fmla="*/ 503 h 1825"/>
                <a:gd name="T28" fmla="*/ 651 w 870"/>
                <a:gd name="T29" fmla="*/ 526 h 1825"/>
                <a:gd name="T30" fmla="*/ 642 w 870"/>
                <a:gd name="T31" fmla="*/ 532 h 1825"/>
                <a:gd name="T32" fmla="*/ 622 w 870"/>
                <a:gd name="T33" fmla="*/ 551 h 1825"/>
                <a:gd name="T34" fmla="*/ 612 w 870"/>
                <a:gd name="T35" fmla="*/ 556 h 1825"/>
                <a:gd name="T36" fmla="*/ 591 w 870"/>
                <a:gd name="T37" fmla="*/ 581 h 1825"/>
                <a:gd name="T38" fmla="*/ 582 w 870"/>
                <a:gd name="T39" fmla="*/ 586 h 1825"/>
                <a:gd name="T40" fmla="*/ 572 w 870"/>
                <a:gd name="T41" fmla="*/ 597 h 1825"/>
                <a:gd name="T42" fmla="*/ 555 w 870"/>
                <a:gd name="T43" fmla="*/ 658 h 1825"/>
                <a:gd name="T44" fmla="*/ 523 w 870"/>
                <a:gd name="T45" fmla="*/ 715 h 1825"/>
                <a:gd name="T46" fmla="*/ 520 w 870"/>
                <a:gd name="T47" fmla="*/ 767 h 1825"/>
                <a:gd name="T48" fmla="*/ 504 w 870"/>
                <a:gd name="T49" fmla="*/ 799 h 1825"/>
                <a:gd name="T50" fmla="*/ 469 w 870"/>
                <a:gd name="T51" fmla="*/ 818 h 1825"/>
                <a:gd name="T52" fmla="*/ 457 w 870"/>
                <a:gd name="T53" fmla="*/ 846 h 1825"/>
                <a:gd name="T54" fmla="*/ 460 w 870"/>
                <a:gd name="T55" fmla="*/ 883 h 1825"/>
                <a:gd name="T56" fmla="*/ 468 w 870"/>
                <a:gd name="T57" fmla="*/ 935 h 1825"/>
                <a:gd name="T58" fmla="*/ 470 w 870"/>
                <a:gd name="T59" fmla="*/ 985 h 1825"/>
                <a:gd name="T60" fmla="*/ 419 w 870"/>
                <a:gd name="T61" fmla="*/ 1068 h 1825"/>
                <a:gd name="T62" fmla="*/ 346 w 870"/>
                <a:gd name="T63" fmla="*/ 1129 h 1825"/>
                <a:gd name="T64" fmla="*/ 331 w 870"/>
                <a:gd name="T65" fmla="*/ 1158 h 1825"/>
                <a:gd name="T66" fmla="*/ 331 w 870"/>
                <a:gd name="T67" fmla="*/ 1229 h 1825"/>
                <a:gd name="T68" fmla="*/ 340 w 870"/>
                <a:gd name="T69" fmla="*/ 1271 h 1825"/>
                <a:gd name="T70" fmla="*/ 340 w 870"/>
                <a:gd name="T71" fmla="*/ 1398 h 1825"/>
                <a:gd name="T72" fmla="*/ 302 w 870"/>
                <a:gd name="T73" fmla="*/ 1433 h 1825"/>
                <a:gd name="T74" fmla="*/ 285 w 870"/>
                <a:gd name="T75" fmla="*/ 1456 h 1825"/>
                <a:gd name="T76" fmla="*/ 283 w 870"/>
                <a:gd name="T77" fmla="*/ 1476 h 1825"/>
                <a:gd name="T78" fmla="*/ 285 w 870"/>
                <a:gd name="T79" fmla="*/ 1500 h 1825"/>
                <a:gd name="T80" fmla="*/ 265 w 870"/>
                <a:gd name="T81" fmla="*/ 1542 h 1825"/>
                <a:gd name="T82" fmla="*/ 267 w 870"/>
                <a:gd name="T83" fmla="*/ 1576 h 1825"/>
                <a:gd name="T84" fmla="*/ 265 w 870"/>
                <a:gd name="T85" fmla="*/ 1596 h 1825"/>
                <a:gd name="T86" fmla="*/ 243 w 870"/>
                <a:gd name="T87" fmla="*/ 1625 h 1825"/>
                <a:gd name="T88" fmla="*/ 199 w 870"/>
                <a:gd name="T89" fmla="*/ 1662 h 1825"/>
                <a:gd name="T90" fmla="*/ 162 w 870"/>
                <a:gd name="T91" fmla="*/ 1669 h 1825"/>
                <a:gd name="T92" fmla="*/ 108 w 870"/>
                <a:gd name="T93" fmla="*/ 1686 h 1825"/>
                <a:gd name="T94" fmla="*/ 58 w 870"/>
                <a:gd name="T95" fmla="*/ 1702 h 1825"/>
                <a:gd name="T96" fmla="*/ 45 w 870"/>
                <a:gd name="T97" fmla="*/ 1710 h 1825"/>
                <a:gd name="T98" fmla="*/ 30 w 870"/>
                <a:gd name="T99" fmla="*/ 1744 h 1825"/>
                <a:gd name="T100" fmla="*/ 9 w 870"/>
                <a:gd name="T101" fmla="*/ 1786 h 1825"/>
                <a:gd name="T102" fmla="*/ 0 w 870"/>
                <a:gd name="T103" fmla="*/ 1808 h 1825"/>
                <a:gd name="T104" fmla="*/ 5 w 870"/>
                <a:gd name="T105" fmla="*/ 1824 h 182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70" h="1825">
                  <a:moveTo>
                    <a:pt x="869" y="0"/>
                  </a:moveTo>
                  <a:lnTo>
                    <a:pt x="843" y="10"/>
                  </a:lnTo>
                  <a:lnTo>
                    <a:pt x="818" y="20"/>
                  </a:lnTo>
                  <a:lnTo>
                    <a:pt x="793" y="32"/>
                  </a:lnTo>
                  <a:lnTo>
                    <a:pt x="787" y="34"/>
                  </a:lnTo>
                  <a:lnTo>
                    <a:pt x="784" y="35"/>
                  </a:lnTo>
                  <a:lnTo>
                    <a:pt x="782" y="37"/>
                  </a:lnTo>
                  <a:lnTo>
                    <a:pt x="777" y="42"/>
                  </a:lnTo>
                  <a:lnTo>
                    <a:pt x="775" y="50"/>
                  </a:lnTo>
                  <a:lnTo>
                    <a:pt x="773" y="97"/>
                  </a:lnTo>
                  <a:lnTo>
                    <a:pt x="775" y="107"/>
                  </a:lnTo>
                  <a:lnTo>
                    <a:pt x="778" y="115"/>
                  </a:lnTo>
                  <a:lnTo>
                    <a:pt x="781" y="121"/>
                  </a:lnTo>
                  <a:lnTo>
                    <a:pt x="783" y="129"/>
                  </a:lnTo>
                  <a:lnTo>
                    <a:pt x="785" y="185"/>
                  </a:lnTo>
                  <a:lnTo>
                    <a:pt x="785" y="190"/>
                  </a:lnTo>
                  <a:lnTo>
                    <a:pt x="784" y="193"/>
                  </a:lnTo>
                  <a:lnTo>
                    <a:pt x="781" y="196"/>
                  </a:lnTo>
                  <a:lnTo>
                    <a:pt x="776" y="202"/>
                  </a:lnTo>
                  <a:lnTo>
                    <a:pt x="769" y="212"/>
                  </a:lnTo>
                  <a:lnTo>
                    <a:pt x="760" y="220"/>
                  </a:lnTo>
                  <a:lnTo>
                    <a:pt x="758" y="221"/>
                  </a:lnTo>
                  <a:lnTo>
                    <a:pt x="757" y="224"/>
                  </a:lnTo>
                  <a:lnTo>
                    <a:pt x="733" y="250"/>
                  </a:lnTo>
                  <a:lnTo>
                    <a:pt x="727" y="255"/>
                  </a:lnTo>
                  <a:lnTo>
                    <a:pt x="700" y="272"/>
                  </a:lnTo>
                  <a:lnTo>
                    <a:pt x="693" y="278"/>
                  </a:lnTo>
                  <a:lnTo>
                    <a:pt x="687" y="287"/>
                  </a:lnTo>
                  <a:lnTo>
                    <a:pt x="685" y="296"/>
                  </a:lnTo>
                  <a:lnTo>
                    <a:pt x="683" y="331"/>
                  </a:lnTo>
                  <a:lnTo>
                    <a:pt x="684" y="335"/>
                  </a:lnTo>
                  <a:lnTo>
                    <a:pt x="688" y="345"/>
                  </a:lnTo>
                  <a:lnTo>
                    <a:pt x="693" y="356"/>
                  </a:lnTo>
                  <a:lnTo>
                    <a:pt x="694" y="369"/>
                  </a:lnTo>
                  <a:lnTo>
                    <a:pt x="695" y="393"/>
                  </a:lnTo>
                  <a:lnTo>
                    <a:pt x="693" y="401"/>
                  </a:lnTo>
                  <a:lnTo>
                    <a:pt x="685" y="422"/>
                  </a:lnTo>
                  <a:lnTo>
                    <a:pt x="681" y="455"/>
                  </a:lnTo>
                  <a:lnTo>
                    <a:pt x="679" y="464"/>
                  </a:lnTo>
                  <a:lnTo>
                    <a:pt x="676" y="493"/>
                  </a:lnTo>
                  <a:lnTo>
                    <a:pt x="674" y="499"/>
                  </a:lnTo>
                  <a:lnTo>
                    <a:pt x="669" y="503"/>
                  </a:lnTo>
                  <a:lnTo>
                    <a:pt x="666" y="506"/>
                  </a:lnTo>
                  <a:lnTo>
                    <a:pt x="660" y="512"/>
                  </a:lnTo>
                  <a:lnTo>
                    <a:pt x="651" y="526"/>
                  </a:lnTo>
                  <a:lnTo>
                    <a:pt x="648" y="529"/>
                  </a:lnTo>
                  <a:lnTo>
                    <a:pt x="645" y="530"/>
                  </a:lnTo>
                  <a:lnTo>
                    <a:pt x="642" y="532"/>
                  </a:lnTo>
                  <a:lnTo>
                    <a:pt x="634" y="536"/>
                  </a:lnTo>
                  <a:lnTo>
                    <a:pt x="627" y="543"/>
                  </a:lnTo>
                  <a:lnTo>
                    <a:pt x="622" y="551"/>
                  </a:lnTo>
                  <a:lnTo>
                    <a:pt x="619" y="553"/>
                  </a:lnTo>
                  <a:lnTo>
                    <a:pt x="616" y="554"/>
                  </a:lnTo>
                  <a:lnTo>
                    <a:pt x="612" y="556"/>
                  </a:lnTo>
                  <a:lnTo>
                    <a:pt x="609" y="558"/>
                  </a:lnTo>
                  <a:lnTo>
                    <a:pt x="597" y="571"/>
                  </a:lnTo>
                  <a:lnTo>
                    <a:pt x="591" y="581"/>
                  </a:lnTo>
                  <a:lnTo>
                    <a:pt x="588" y="583"/>
                  </a:lnTo>
                  <a:lnTo>
                    <a:pt x="585" y="585"/>
                  </a:lnTo>
                  <a:lnTo>
                    <a:pt x="582" y="586"/>
                  </a:lnTo>
                  <a:lnTo>
                    <a:pt x="579" y="588"/>
                  </a:lnTo>
                  <a:lnTo>
                    <a:pt x="574" y="594"/>
                  </a:lnTo>
                  <a:lnTo>
                    <a:pt x="572" y="597"/>
                  </a:lnTo>
                  <a:lnTo>
                    <a:pt x="564" y="629"/>
                  </a:lnTo>
                  <a:lnTo>
                    <a:pt x="563" y="637"/>
                  </a:lnTo>
                  <a:lnTo>
                    <a:pt x="555" y="658"/>
                  </a:lnTo>
                  <a:lnTo>
                    <a:pt x="529" y="700"/>
                  </a:lnTo>
                  <a:lnTo>
                    <a:pt x="525" y="707"/>
                  </a:lnTo>
                  <a:lnTo>
                    <a:pt x="523" y="715"/>
                  </a:lnTo>
                  <a:lnTo>
                    <a:pt x="521" y="752"/>
                  </a:lnTo>
                  <a:lnTo>
                    <a:pt x="521" y="763"/>
                  </a:lnTo>
                  <a:lnTo>
                    <a:pt x="520" y="767"/>
                  </a:lnTo>
                  <a:lnTo>
                    <a:pt x="516" y="777"/>
                  </a:lnTo>
                  <a:lnTo>
                    <a:pt x="507" y="796"/>
                  </a:lnTo>
                  <a:lnTo>
                    <a:pt x="504" y="799"/>
                  </a:lnTo>
                  <a:lnTo>
                    <a:pt x="501" y="800"/>
                  </a:lnTo>
                  <a:lnTo>
                    <a:pt x="495" y="803"/>
                  </a:lnTo>
                  <a:lnTo>
                    <a:pt x="469" y="818"/>
                  </a:lnTo>
                  <a:lnTo>
                    <a:pt x="466" y="821"/>
                  </a:lnTo>
                  <a:lnTo>
                    <a:pt x="465" y="824"/>
                  </a:lnTo>
                  <a:lnTo>
                    <a:pt x="457" y="846"/>
                  </a:lnTo>
                  <a:lnTo>
                    <a:pt x="456" y="865"/>
                  </a:lnTo>
                  <a:lnTo>
                    <a:pt x="457" y="875"/>
                  </a:lnTo>
                  <a:lnTo>
                    <a:pt x="460" y="883"/>
                  </a:lnTo>
                  <a:lnTo>
                    <a:pt x="463" y="889"/>
                  </a:lnTo>
                  <a:lnTo>
                    <a:pt x="465" y="897"/>
                  </a:lnTo>
                  <a:lnTo>
                    <a:pt x="468" y="935"/>
                  </a:lnTo>
                  <a:lnTo>
                    <a:pt x="471" y="946"/>
                  </a:lnTo>
                  <a:lnTo>
                    <a:pt x="473" y="970"/>
                  </a:lnTo>
                  <a:lnTo>
                    <a:pt x="470" y="985"/>
                  </a:lnTo>
                  <a:lnTo>
                    <a:pt x="457" y="1019"/>
                  </a:lnTo>
                  <a:lnTo>
                    <a:pt x="444" y="1040"/>
                  </a:lnTo>
                  <a:lnTo>
                    <a:pt x="419" y="1068"/>
                  </a:lnTo>
                  <a:lnTo>
                    <a:pt x="393" y="1094"/>
                  </a:lnTo>
                  <a:lnTo>
                    <a:pt x="363" y="1115"/>
                  </a:lnTo>
                  <a:lnTo>
                    <a:pt x="346" y="1129"/>
                  </a:lnTo>
                  <a:lnTo>
                    <a:pt x="339" y="1139"/>
                  </a:lnTo>
                  <a:lnTo>
                    <a:pt x="333" y="1150"/>
                  </a:lnTo>
                  <a:lnTo>
                    <a:pt x="331" y="1158"/>
                  </a:lnTo>
                  <a:lnTo>
                    <a:pt x="329" y="1196"/>
                  </a:lnTo>
                  <a:lnTo>
                    <a:pt x="329" y="1221"/>
                  </a:lnTo>
                  <a:lnTo>
                    <a:pt x="331" y="1229"/>
                  </a:lnTo>
                  <a:lnTo>
                    <a:pt x="333" y="1238"/>
                  </a:lnTo>
                  <a:lnTo>
                    <a:pt x="335" y="1254"/>
                  </a:lnTo>
                  <a:lnTo>
                    <a:pt x="340" y="1271"/>
                  </a:lnTo>
                  <a:lnTo>
                    <a:pt x="341" y="1328"/>
                  </a:lnTo>
                  <a:lnTo>
                    <a:pt x="341" y="1393"/>
                  </a:lnTo>
                  <a:lnTo>
                    <a:pt x="340" y="1398"/>
                  </a:lnTo>
                  <a:lnTo>
                    <a:pt x="334" y="1407"/>
                  </a:lnTo>
                  <a:lnTo>
                    <a:pt x="328" y="1414"/>
                  </a:lnTo>
                  <a:lnTo>
                    <a:pt x="302" y="1433"/>
                  </a:lnTo>
                  <a:lnTo>
                    <a:pt x="299" y="1435"/>
                  </a:lnTo>
                  <a:lnTo>
                    <a:pt x="294" y="1441"/>
                  </a:lnTo>
                  <a:lnTo>
                    <a:pt x="285" y="1456"/>
                  </a:lnTo>
                  <a:lnTo>
                    <a:pt x="283" y="1464"/>
                  </a:lnTo>
                  <a:lnTo>
                    <a:pt x="282" y="1468"/>
                  </a:lnTo>
                  <a:lnTo>
                    <a:pt x="283" y="1476"/>
                  </a:lnTo>
                  <a:lnTo>
                    <a:pt x="285" y="1484"/>
                  </a:lnTo>
                  <a:lnTo>
                    <a:pt x="286" y="1492"/>
                  </a:lnTo>
                  <a:lnTo>
                    <a:pt x="285" y="1500"/>
                  </a:lnTo>
                  <a:lnTo>
                    <a:pt x="282" y="1507"/>
                  </a:lnTo>
                  <a:lnTo>
                    <a:pt x="267" y="1534"/>
                  </a:lnTo>
                  <a:lnTo>
                    <a:pt x="265" y="1542"/>
                  </a:lnTo>
                  <a:lnTo>
                    <a:pt x="264" y="1561"/>
                  </a:lnTo>
                  <a:lnTo>
                    <a:pt x="264" y="1565"/>
                  </a:lnTo>
                  <a:lnTo>
                    <a:pt x="267" y="1576"/>
                  </a:lnTo>
                  <a:lnTo>
                    <a:pt x="268" y="1586"/>
                  </a:lnTo>
                  <a:lnTo>
                    <a:pt x="268" y="1590"/>
                  </a:lnTo>
                  <a:lnTo>
                    <a:pt x="265" y="1596"/>
                  </a:lnTo>
                  <a:lnTo>
                    <a:pt x="251" y="1619"/>
                  </a:lnTo>
                  <a:lnTo>
                    <a:pt x="249" y="1621"/>
                  </a:lnTo>
                  <a:lnTo>
                    <a:pt x="243" y="1625"/>
                  </a:lnTo>
                  <a:lnTo>
                    <a:pt x="232" y="1634"/>
                  </a:lnTo>
                  <a:lnTo>
                    <a:pt x="207" y="1658"/>
                  </a:lnTo>
                  <a:lnTo>
                    <a:pt x="199" y="1662"/>
                  </a:lnTo>
                  <a:lnTo>
                    <a:pt x="190" y="1665"/>
                  </a:lnTo>
                  <a:lnTo>
                    <a:pt x="177" y="1667"/>
                  </a:lnTo>
                  <a:lnTo>
                    <a:pt x="162" y="1669"/>
                  </a:lnTo>
                  <a:lnTo>
                    <a:pt x="136" y="1678"/>
                  </a:lnTo>
                  <a:lnTo>
                    <a:pt x="123" y="1684"/>
                  </a:lnTo>
                  <a:lnTo>
                    <a:pt x="108" y="1686"/>
                  </a:lnTo>
                  <a:lnTo>
                    <a:pt x="97" y="1690"/>
                  </a:lnTo>
                  <a:lnTo>
                    <a:pt x="83" y="1692"/>
                  </a:lnTo>
                  <a:lnTo>
                    <a:pt x="58" y="1702"/>
                  </a:lnTo>
                  <a:lnTo>
                    <a:pt x="49" y="1706"/>
                  </a:lnTo>
                  <a:lnTo>
                    <a:pt x="47" y="1708"/>
                  </a:lnTo>
                  <a:lnTo>
                    <a:pt x="45" y="1710"/>
                  </a:lnTo>
                  <a:lnTo>
                    <a:pt x="33" y="1732"/>
                  </a:lnTo>
                  <a:lnTo>
                    <a:pt x="31" y="1740"/>
                  </a:lnTo>
                  <a:lnTo>
                    <a:pt x="30" y="1744"/>
                  </a:lnTo>
                  <a:lnTo>
                    <a:pt x="28" y="1748"/>
                  </a:lnTo>
                  <a:lnTo>
                    <a:pt x="19" y="1762"/>
                  </a:lnTo>
                  <a:lnTo>
                    <a:pt x="9" y="1786"/>
                  </a:lnTo>
                  <a:lnTo>
                    <a:pt x="3" y="1795"/>
                  </a:lnTo>
                  <a:lnTo>
                    <a:pt x="1" y="1799"/>
                  </a:lnTo>
                  <a:lnTo>
                    <a:pt x="0" y="1808"/>
                  </a:lnTo>
                  <a:lnTo>
                    <a:pt x="0" y="1812"/>
                  </a:lnTo>
                  <a:lnTo>
                    <a:pt x="1" y="1816"/>
                  </a:lnTo>
                  <a:lnTo>
                    <a:pt x="5" y="1824"/>
                  </a:lnTo>
                </a:path>
              </a:pathLst>
            </a:custGeom>
            <a:noFill/>
            <a:ln w="38100" cap="flat">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528142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58" name="Group 7"/>
          <p:cNvGrpSpPr>
            <a:grpSpLocks/>
          </p:cNvGrpSpPr>
          <p:nvPr/>
        </p:nvGrpSpPr>
        <p:grpSpPr bwMode="auto">
          <a:xfrm>
            <a:off x="1628776" y="188914"/>
            <a:ext cx="8886825" cy="6275387"/>
            <a:chOff x="236" y="184"/>
            <a:chExt cx="4475" cy="3345"/>
          </a:xfrm>
        </p:grpSpPr>
        <p:sp>
          <p:nvSpPr>
            <p:cNvPr id="121859" name="Text Box 2"/>
            <p:cNvSpPr txBox="1">
              <a:spLocks noChangeArrowheads="1"/>
            </p:cNvSpPr>
            <p:nvPr/>
          </p:nvSpPr>
          <p:spPr bwMode="auto">
            <a:xfrm>
              <a:off x="236" y="184"/>
              <a:ext cx="4475" cy="2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a:solidFill>
                    <a:srgbClr val="000000"/>
                  </a:solidFill>
                </a:rPr>
                <a:t>In 1414, the Council of Constance attempted to end the Great Schism by choosing a single pope.  </a:t>
              </a:r>
            </a:p>
            <a:p>
              <a:pPr algn="ctr" eaLnBrk="1" hangingPunct="1">
                <a:spcBef>
                  <a:spcPct val="0"/>
                </a:spcBef>
                <a:buFontTx/>
                <a:buNone/>
              </a:pPr>
              <a:endParaRPr lang="en-US" altLang="en-US" sz="800">
                <a:solidFill>
                  <a:srgbClr val="000000"/>
                </a:solidFill>
              </a:endParaRPr>
            </a:p>
            <a:p>
              <a:pPr algn="ctr" eaLnBrk="1" hangingPunct="1">
                <a:spcBef>
                  <a:spcPct val="0"/>
                </a:spcBef>
                <a:buFontTx/>
                <a:buNone/>
              </a:pPr>
              <a:r>
                <a:rPr lang="en-US" altLang="en-US">
                  <a:solidFill>
                    <a:srgbClr val="000000"/>
                  </a:solidFill>
                </a:rPr>
                <a:t>By now, there were a total of three popes!!</a:t>
              </a:r>
            </a:p>
            <a:p>
              <a:pPr algn="ctr" eaLnBrk="1" hangingPunct="1">
                <a:spcBef>
                  <a:spcPct val="0"/>
                </a:spcBef>
                <a:buFontTx/>
                <a:buNone/>
              </a:pPr>
              <a:endParaRPr lang="en-US" altLang="en-US" sz="800">
                <a:solidFill>
                  <a:srgbClr val="000000"/>
                </a:solidFill>
              </a:endParaRPr>
            </a:p>
            <a:p>
              <a:pPr algn="ctr" eaLnBrk="1" hangingPunct="1">
                <a:spcBef>
                  <a:spcPct val="0"/>
                </a:spcBef>
                <a:buFont typeface="Symbol" panose="05050102010706020507" pitchFamily="18" charset="2"/>
                <a:buChar char="·"/>
              </a:pPr>
              <a:r>
                <a:rPr lang="en-US" altLang="en-US">
                  <a:solidFill>
                    <a:srgbClr val="000000"/>
                  </a:solidFill>
                </a:rPr>
                <a:t>The Avignon pope</a:t>
              </a:r>
            </a:p>
            <a:p>
              <a:pPr algn="ctr" eaLnBrk="1" hangingPunct="1">
                <a:spcBef>
                  <a:spcPct val="0"/>
                </a:spcBef>
                <a:buFont typeface="Symbol" panose="05050102010706020507" pitchFamily="18" charset="2"/>
                <a:buChar char="·"/>
              </a:pPr>
              <a:r>
                <a:rPr lang="en-US" altLang="en-US">
                  <a:solidFill>
                    <a:srgbClr val="000000"/>
                  </a:solidFill>
                </a:rPr>
                <a:t>The Italian pope</a:t>
              </a:r>
            </a:p>
            <a:p>
              <a:pPr algn="ctr" eaLnBrk="1" hangingPunct="1">
                <a:spcBef>
                  <a:spcPct val="0"/>
                </a:spcBef>
                <a:buFont typeface="Symbol" panose="05050102010706020507" pitchFamily="18" charset="2"/>
                <a:buChar char="·"/>
              </a:pPr>
              <a:r>
                <a:rPr lang="en-US" altLang="en-US">
                  <a:solidFill>
                    <a:srgbClr val="000000"/>
                  </a:solidFill>
                </a:rPr>
                <a:t>and a third pope elected by an earlier council at Pisa!!</a:t>
              </a:r>
              <a:endParaRPr lang="en-US" altLang="en-US"/>
            </a:p>
          </p:txBody>
        </p:sp>
        <p:pic>
          <p:nvPicPr>
            <p:cNvPr id="121860" name="Picture 3" descr="809a2e547e7baea7df4fd5a7255413d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 y="2308"/>
              <a:ext cx="3682"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1861" name="Group 6"/>
            <p:cNvGrpSpPr>
              <a:grpSpLocks/>
            </p:cNvGrpSpPr>
            <p:nvPr/>
          </p:nvGrpSpPr>
          <p:grpSpPr bwMode="auto">
            <a:xfrm>
              <a:off x="1776" y="3260"/>
              <a:ext cx="1312" cy="227"/>
              <a:chOff x="1776" y="3260"/>
              <a:chExt cx="1312" cy="227"/>
            </a:xfrm>
          </p:grpSpPr>
          <p:sp>
            <p:nvSpPr>
              <p:cNvPr id="121862" name="Text Box 4"/>
              <p:cNvSpPr txBox="1">
                <a:spLocks noChangeArrowheads="1"/>
              </p:cNvSpPr>
              <p:nvPr/>
            </p:nvSpPr>
            <p:spPr bwMode="auto">
              <a:xfrm>
                <a:off x="1844" y="3260"/>
                <a:ext cx="1244"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800" b="1">
                    <a:solidFill>
                      <a:srgbClr val="000000"/>
                    </a:solidFill>
                  </a:rPr>
                  <a:t>http://en.wikipedia.org/wiki/Western_Schism</a:t>
                </a:r>
                <a:endParaRPr lang="en-US" altLang="en-US" sz="800"/>
              </a:p>
            </p:txBody>
          </p:sp>
          <p:pic>
            <p:nvPicPr>
              <p:cNvPr id="121863" name="Picture 5" descr="fileLink(7087)">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379"/>
                <a:ext cx="1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1105085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1798639" y="34926"/>
            <a:ext cx="8586787"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500">
                <a:solidFill>
                  <a:srgbClr val="000000"/>
                </a:solidFill>
              </a:rPr>
              <a:t>With the help of the Holy Roman Emperor, the council forced all three popes to resign.</a:t>
            </a:r>
          </a:p>
          <a:p>
            <a:pPr algn="ctr" eaLnBrk="1" hangingPunct="1">
              <a:spcBef>
                <a:spcPct val="0"/>
              </a:spcBef>
              <a:buFontTx/>
              <a:buNone/>
            </a:pPr>
            <a:endParaRPr lang="en-US" altLang="en-US" sz="900">
              <a:solidFill>
                <a:srgbClr val="000000"/>
              </a:solidFill>
            </a:endParaRPr>
          </a:p>
          <a:p>
            <a:pPr algn="ctr" eaLnBrk="1" hangingPunct="1">
              <a:spcBef>
                <a:spcPct val="0"/>
              </a:spcBef>
              <a:buFontTx/>
              <a:buNone/>
            </a:pPr>
            <a:r>
              <a:rPr lang="en-US" altLang="en-US" sz="3500">
                <a:solidFill>
                  <a:srgbClr val="000000"/>
                </a:solidFill>
              </a:rPr>
              <a:t>In 1417, the Council chose a new pope, Martin V, ending the Great Schism but leaving the great papacy weakened.</a:t>
            </a:r>
            <a:endParaRPr lang="en-US" altLang="en-US" sz="3500"/>
          </a:p>
        </p:txBody>
      </p:sp>
      <p:pic>
        <p:nvPicPr>
          <p:cNvPr id="122883" name="Picture 3" descr="200px-Martin_V[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3200400"/>
            <a:ext cx="506095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008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Box 1"/>
          <p:cNvSpPr txBox="1">
            <a:spLocks noChangeArrowheads="1"/>
          </p:cNvSpPr>
          <p:nvPr/>
        </p:nvSpPr>
        <p:spPr bwMode="auto">
          <a:xfrm>
            <a:off x="1728788" y="304801"/>
            <a:ext cx="89154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3600"/>
              <a:t>100 years War- started as a fight over a small duchy in France.  King of England v. King of France smack down.  </a:t>
            </a:r>
            <a:r>
              <a:rPr lang="en-US" altLang="en-US" sz="3600">
                <a:solidFill>
                  <a:srgbClr val="000000"/>
                </a:solidFill>
              </a:rPr>
              <a:t>The 100 Years War was an important turning point in warfare, peasant foot soldiers NOT knights, won the chief battles of this war.  English soldiers were armed with pikes and also longbows. (had greater striking power and longer range than crossbow.</a:t>
            </a:r>
            <a:r>
              <a:rPr lang="en-US" altLang="en-US" sz="3600"/>
              <a:t>  </a:t>
            </a:r>
          </a:p>
        </p:txBody>
      </p:sp>
    </p:spTree>
    <p:extLst>
      <p:ext uri="{BB962C8B-B14F-4D97-AF65-F5344CB8AC3E}">
        <p14:creationId xmlns:p14="http://schemas.microsoft.com/office/powerpoint/2010/main" val="3979860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665288" y="28575"/>
            <a:ext cx="8724900" cy="411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In 1420, the French and English signed a treaty stating that Henry V would inherit the French crown upon the death of the French king Charles VI.</a:t>
            </a:r>
          </a:p>
          <a:p>
            <a:pPr algn="ctr" eaLnBrk="1" hangingPunct="1">
              <a:spcBef>
                <a:spcPct val="0"/>
              </a:spcBef>
              <a:buFontTx/>
              <a:buNone/>
            </a:pPr>
            <a:endParaRPr lang="en-US" altLang="en-US" sz="900">
              <a:solidFill>
                <a:srgbClr val="000000"/>
              </a:solidFill>
            </a:endParaRPr>
          </a:p>
          <a:p>
            <a:pPr algn="ctr" eaLnBrk="1" hangingPunct="1">
              <a:spcBef>
                <a:spcPct val="0"/>
              </a:spcBef>
              <a:buFontTx/>
              <a:buNone/>
            </a:pPr>
            <a:r>
              <a:rPr lang="en-US" altLang="en-US" sz="3600">
                <a:solidFill>
                  <a:srgbClr val="000000"/>
                </a:solidFill>
              </a:rPr>
              <a:t>Then, in 1429, a teenage French peasant girl named </a:t>
            </a:r>
            <a:r>
              <a:rPr lang="en-US" altLang="en-US" sz="3600" b="1">
                <a:solidFill>
                  <a:srgbClr val="000000"/>
                </a:solidFill>
              </a:rPr>
              <a:t>Joan of Arc</a:t>
            </a:r>
            <a:r>
              <a:rPr lang="en-US" altLang="en-US" sz="3600">
                <a:solidFill>
                  <a:srgbClr val="000000"/>
                </a:solidFill>
              </a:rPr>
              <a:t> felt moved by God to rescue France from its English conquerors.</a:t>
            </a:r>
            <a:endParaRPr lang="en-US" altLang="en-US" sz="3600"/>
          </a:p>
        </p:txBody>
      </p:sp>
      <p:pic>
        <p:nvPicPr>
          <p:cNvPr id="124931" name="Picture 3" descr="396px-Joan_of_arc_miniature_grade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768851"/>
            <a:ext cx="2254250" cy="166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9043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1825626" y="111126"/>
            <a:ext cx="8632825"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500">
                <a:solidFill>
                  <a:srgbClr val="000000"/>
                </a:solidFill>
              </a:rPr>
              <a:t>When Joan was just 13 she began to have visions and hear what she believed were voices of the saints.  They urged her to drive the English from France and give the French crown to France's true king, Charles VII, son of Charles VI.</a:t>
            </a:r>
            <a:endParaRPr lang="en-US" altLang="en-US" sz="3500"/>
          </a:p>
        </p:txBody>
      </p:sp>
      <p:pic>
        <p:nvPicPr>
          <p:cNvPr id="125955" name="Picture 3" descr="valois-dynasty-charles-vii[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3435351"/>
            <a:ext cx="2925763" cy="299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940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1984375" y="533400"/>
            <a:ext cx="8153400" cy="520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During the 1300's, an epidemic struck parts of Asia, North Africa, and Europe.  Approximately one-third of the population of Europe died of the deadly disease known as the </a:t>
            </a:r>
            <a:r>
              <a:rPr lang="en-US" altLang="en-US" sz="3600" b="1">
                <a:solidFill>
                  <a:srgbClr val="000000"/>
                </a:solidFill>
              </a:rPr>
              <a:t>bubonic plague</a:t>
            </a:r>
            <a:r>
              <a:rPr lang="en-US" altLang="en-US" sz="3600">
                <a:solidFill>
                  <a:srgbClr val="000000"/>
                </a:solidFill>
              </a:rPr>
              <a:t>.</a:t>
            </a:r>
          </a:p>
          <a:p>
            <a:pPr algn="ctr" eaLnBrk="1" hangingPunct="1">
              <a:spcBef>
                <a:spcPct val="0"/>
              </a:spcBef>
              <a:buFontTx/>
              <a:buNone/>
            </a:pPr>
            <a:endParaRPr lang="en-US" altLang="en-US" sz="800">
              <a:solidFill>
                <a:srgbClr val="000000"/>
              </a:solidFill>
            </a:endParaRPr>
          </a:p>
          <a:p>
            <a:pPr algn="ctr" eaLnBrk="1" hangingPunct="1">
              <a:spcBef>
                <a:spcPct val="0"/>
              </a:spcBef>
              <a:buFontTx/>
              <a:buNone/>
            </a:pPr>
            <a:r>
              <a:rPr lang="en-US" altLang="en-US" sz="3600">
                <a:solidFill>
                  <a:srgbClr val="000000"/>
                </a:solidFill>
              </a:rPr>
              <a:t>Unlike catastrophes that pull communities together, this epidemic was so terrifying that it ripped apart the very fabric of society.</a:t>
            </a:r>
            <a:endParaRPr lang="en-US" altLang="en-US" sz="3600"/>
          </a:p>
        </p:txBody>
      </p:sp>
    </p:spTree>
    <p:extLst>
      <p:ext uri="{BB962C8B-B14F-4D97-AF65-F5344CB8AC3E}">
        <p14:creationId xmlns:p14="http://schemas.microsoft.com/office/powerpoint/2010/main" val="2212227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1744664" y="0"/>
            <a:ext cx="8656637"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On May 7, 1429, Joan led the French army into battle at a fort city near Orleans.  The fort blocked the road to Orleans.  It was a hard-fought battle for both sides.  The French finally retreated in despair.  Suddenly, Joan and a few soldiers charged back toward the fort.  The entire French army stormed after her.  The siege Of Orleans was broken.  Joan of Arc guided the French onto the path of victory.</a:t>
            </a:r>
            <a:endParaRPr lang="en-US" altLang="en-US" sz="3600"/>
          </a:p>
        </p:txBody>
      </p:sp>
      <p:pic>
        <p:nvPicPr>
          <p:cNvPr id="126979" name="Picture 3" descr="Fr-ma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953001"/>
            <a:ext cx="2641600" cy="205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9629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1768475" y="34925"/>
            <a:ext cx="8586788" cy="578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After that victory, Joan persuaded Charles to go with her to Reims.  There he was crowned king on July 17, 1429.  In 1430, the Burgundians, England's allies, captured Joan in battle.  They turned her over to the English.  The English, in turn , handed her over to Church authorities to stand trial.</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Although the French king Charles VII owed his crown to Joan, he did nothing to rescue her.</a:t>
            </a:r>
            <a:endParaRPr lang="en-US" altLang="en-US" sz="3600"/>
          </a:p>
        </p:txBody>
      </p:sp>
    </p:spTree>
    <p:extLst>
      <p:ext uri="{BB962C8B-B14F-4D97-AF65-F5344CB8AC3E}">
        <p14:creationId xmlns:p14="http://schemas.microsoft.com/office/powerpoint/2010/main" val="2542709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1755775" y="90489"/>
            <a:ext cx="8656638"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Condemned as a witch and a heretic because of her claim to hear voices, Joan was burned at the stake on  May 30, 1431.</a:t>
            </a:r>
            <a:endParaRPr lang="en-US" altLang="en-US" sz="3600"/>
          </a:p>
        </p:txBody>
      </p:sp>
      <p:pic>
        <p:nvPicPr>
          <p:cNvPr id="129027" name="Picture 3" descr="JoanArc17-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09800"/>
            <a:ext cx="7340600" cy="454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5510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1825625" y="73026"/>
            <a:ext cx="865505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The long exhausting war finally ended in 1453.  Each side experienced major changes.</a:t>
            </a:r>
          </a:p>
          <a:p>
            <a:pPr algn="ctr" eaLnBrk="1" hangingPunct="1">
              <a:spcBef>
                <a:spcPct val="0"/>
              </a:spcBef>
              <a:buFontTx/>
              <a:buNone/>
            </a:pPr>
            <a:endParaRPr lang="en-US" altLang="en-US" sz="1000">
              <a:solidFill>
                <a:srgbClr val="000000"/>
              </a:solidFill>
            </a:endParaRPr>
          </a:p>
          <a:p>
            <a:pPr eaLnBrk="1" hangingPunct="1">
              <a:spcBef>
                <a:spcPct val="0"/>
              </a:spcBef>
              <a:buFont typeface="Symbol" panose="05050102010706020507" pitchFamily="18" charset="2"/>
              <a:buChar char="·"/>
            </a:pPr>
            <a:r>
              <a:rPr lang="en-US" altLang="en-US" sz="3600">
                <a:solidFill>
                  <a:srgbClr val="000000"/>
                </a:solidFill>
              </a:rPr>
              <a:t>A feeling of nationalism emerged in England and France. Now people thought of the king as a national leader, fighting for the glory of the country, not simply a feudal lord.</a:t>
            </a:r>
          </a:p>
          <a:p>
            <a:pPr eaLnBrk="1" hangingPunct="1">
              <a:spcBef>
                <a:spcPct val="0"/>
              </a:spcBef>
              <a:buFont typeface="Symbol" panose="05050102010706020507" pitchFamily="18" charset="2"/>
              <a:buChar char="·"/>
            </a:pPr>
            <a:r>
              <a:rPr lang="en-US" altLang="en-US" sz="3600">
                <a:solidFill>
                  <a:srgbClr val="000000"/>
                </a:solidFill>
              </a:rPr>
              <a:t>The power and prestige of the French monarch increased</a:t>
            </a:r>
            <a:endParaRPr lang="en-US" altLang="en-US" sz="3600"/>
          </a:p>
        </p:txBody>
      </p:sp>
    </p:spTree>
    <p:extLst>
      <p:ext uri="{BB962C8B-B14F-4D97-AF65-F5344CB8AC3E}">
        <p14:creationId xmlns:p14="http://schemas.microsoft.com/office/powerpoint/2010/main" val="1289812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790701" y="23813"/>
            <a:ext cx="8632825" cy="649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Spain, too, experienced the growth of a strong national monarchy at the end of the fifteenth century.  </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Two of the strongest kingdoms were Aragon and Castile.  When Isabella of Castile married Ferdinand of Aragon in 1469, it was a major step toward unifying Spain.  The two rulers worked to strengthen royal control of the government.</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Ferdinand and Isabella also pursued a policy of strict conformity to Catholicism.</a:t>
            </a:r>
            <a:endParaRPr lang="en-US" altLang="en-US" sz="3600"/>
          </a:p>
        </p:txBody>
      </p:sp>
    </p:spTree>
    <p:extLst>
      <p:ext uri="{BB962C8B-B14F-4D97-AF65-F5344CB8AC3E}">
        <p14:creationId xmlns:p14="http://schemas.microsoft.com/office/powerpoint/2010/main" val="4108939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2076450" y="39689"/>
            <a:ext cx="8267700" cy="634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In 1492, they took the drastic step of expelling all professed Jews from Spain.  Muslims, too, after their final loss in 1492 were "encouraged" to convert to Catholicism. </a:t>
            </a:r>
          </a:p>
          <a:p>
            <a:pPr algn="ctr" eaLnBrk="1" hangingPunct="1">
              <a:spcBef>
                <a:spcPct val="0"/>
              </a:spcBef>
              <a:buFontTx/>
              <a:buNone/>
            </a:pPr>
            <a:endParaRPr lang="en-US" altLang="en-US" sz="1000">
              <a:solidFill>
                <a:srgbClr val="000000"/>
              </a:solidFill>
            </a:endParaRPr>
          </a:p>
          <a:p>
            <a:pPr algn="ctr" eaLnBrk="1" hangingPunct="1">
              <a:spcBef>
                <a:spcPct val="0"/>
              </a:spcBef>
              <a:buFontTx/>
              <a:buNone/>
            </a:pPr>
            <a:r>
              <a:rPr lang="en-US" altLang="en-US" sz="3600">
                <a:solidFill>
                  <a:srgbClr val="000000"/>
                </a:solidFill>
              </a:rPr>
              <a:t> In 1502, Isabella issued a decree expelling all professed Muslims from her kingdom.  To a very large degree, </a:t>
            </a:r>
            <a:r>
              <a:rPr lang="en-US" altLang="en-US" sz="3600" u="sng">
                <a:solidFill>
                  <a:srgbClr val="000000"/>
                </a:solidFill>
              </a:rPr>
              <a:t>Ferdinand and Isabella, the "most Catholic" monarchs, had achieved their goal of religious uniformity.  To be Spanish was to be Catholic.</a:t>
            </a:r>
            <a:endParaRPr lang="en-US" altLang="en-US" sz="3600"/>
          </a:p>
        </p:txBody>
      </p:sp>
    </p:spTree>
    <p:extLst>
      <p:ext uri="{BB962C8B-B14F-4D97-AF65-F5344CB8AC3E}">
        <p14:creationId xmlns:p14="http://schemas.microsoft.com/office/powerpoint/2010/main" val="2031567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1927226" y="249239"/>
            <a:ext cx="8359775" cy="3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500">
                <a:solidFill>
                  <a:srgbClr val="000000"/>
                </a:solidFill>
              </a:rPr>
              <a:t>Section 4 Review:</a:t>
            </a:r>
          </a:p>
          <a:p>
            <a:pPr algn="ctr" eaLnBrk="1" hangingPunct="1">
              <a:spcBef>
                <a:spcPct val="0"/>
              </a:spcBef>
              <a:buFontTx/>
              <a:buNone/>
            </a:pPr>
            <a:endParaRPr lang="en-US" altLang="en-US" sz="3500">
              <a:solidFill>
                <a:srgbClr val="000000"/>
              </a:solidFill>
            </a:endParaRPr>
          </a:p>
          <a:p>
            <a:pPr eaLnBrk="1" hangingPunct="1">
              <a:spcBef>
                <a:spcPct val="0"/>
              </a:spcBef>
              <a:buFontTx/>
              <a:buNone/>
            </a:pPr>
            <a:r>
              <a:rPr lang="en-US" altLang="en-US" sz="3500">
                <a:solidFill>
                  <a:srgbClr val="000000"/>
                </a:solidFill>
              </a:rPr>
              <a:t>1.  What was a major cause of anti-Semitism in Medieval Europe?</a:t>
            </a:r>
          </a:p>
          <a:p>
            <a:pPr eaLnBrk="1" hangingPunct="1">
              <a:spcBef>
                <a:spcPct val="0"/>
              </a:spcBef>
              <a:buFontTx/>
              <a:buNone/>
            </a:pPr>
            <a:endParaRPr lang="en-US" altLang="en-US" sz="3500">
              <a:solidFill>
                <a:srgbClr val="000000"/>
              </a:solidFill>
            </a:endParaRPr>
          </a:p>
          <a:p>
            <a:pPr eaLnBrk="1" hangingPunct="1">
              <a:spcBef>
                <a:spcPct val="0"/>
              </a:spcBef>
              <a:buFontTx/>
              <a:buNone/>
            </a:pPr>
            <a:r>
              <a:rPr lang="en-US" altLang="en-US" sz="3500">
                <a:solidFill>
                  <a:srgbClr val="000000"/>
                </a:solidFill>
              </a:rPr>
              <a:t>2.  What were Ferdinand and Isabella referred to as?</a:t>
            </a:r>
            <a:endParaRPr lang="en-US" altLang="en-US" sz="3500"/>
          </a:p>
        </p:txBody>
      </p:sp>
    </p:spTree>
    <p:extLst>
      <p:ext uri="{BB962C8B-B14F-4D97-AF65-F5344CB8AC3E}">
        <p14:creationId xmlns:p14="http://schemas.microsoft.com/office/powerpoint/2010/main" val="1327968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2101851" y="152401"/>
            <a:ext cx="8107363" cy="547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3500">
              <a:solidFill>
                <a:srgbClr val="000000"/>
              </a:solidFill>
            </a:endParaRPr>
          </a:p>
          <a:p>
            <a:pPr algn="ctr" eaLnBrk="1" hangingPunct="1">
              <a:spcBef>
                <a:spcPct val="0"/>
              </a:spcBef>
              <a:buFontTx/>
              <a:buNone/>
            </a:pPr>
            <a:r>
              <a:rPr lang="en-US" altLang="en-US" sz="3500">
                <a:solidFill>
                  <a:srgbClr val="000000"/>
                </a:solidFill>
              </a:rPr>
              <a:t>Black Death</a:t>
            </a:r>
          </a:p>
          <a:p>
            <a:pPr eaLnBrk="1" hangingPunct="1">
              <a:spcBef>
                <a:spcPct val="0"/>
              </a:spcBef>
              <a:buFont typeface="Symbol" panose="05050102010706020507" pitchFamily="18" charset="2"/>
              <a:buChar char="·"/>
            </a:pPr>
            <a:r>
              <a:rPr lang="en-US" altLang="en-US" sz="3500">
                <a:solidFill>
                  <a:srgbClr val="000000"/>
                </a:solidFill>
              </a:rPr>
              <a:t>Bubonic plague is the medical term</a:t>
            </a:r>
          </a:p>
          <a:p>
            <a:pPr eaLnBrk="1" hangingPunct="1">
              <a:spcBef>
                <a:spcPct val="0"/>
              </a:spcBef>
              <a:buFont typeface="Symbol" panose="05050102010706020507" pitchFamily="18" charset="2"/>
              <a:buChar char="·"/>
            </a:pPr>
            <a:r>
              <a:rPr lang="en-US" altLang="en-US" sz="3500">
                <a:solidFill>
                  <a:srgbClr val="000000"/>
                </a:solidFill>
              </a:rPr>
              <a:t>an organism, most usually carried by rodents.</a:t>
            </a:r>
          </a:p>
          <a:p>
            <a:pPr eaLnBrk="1" hangingPunct="1">
              <a:spcBef>
                <a:spcPct val="0"/>
              </a:spcBef>
              <a:buFont typeface="Symbol" panose="05050102010706020507" pitchFamily="18" charset="2"/>
              <a:buChar char="·"/>
            </a:pPr>
            <a:r>
              <a:rPr lang="en-US" altLang="en-US" sz="3500">
                <a:solidFill>
                  <a:srgbClr val="000000"/>
                </a:solidFill>
              </a:rPr>
              <a:t>the flea regurgitates the blood from the rat into the human, infecting the human.  The rat dies, the human dies.</a:t>
            </a:r>
          </a:p>
          <a:p>
            <a:pPr eaLnBrk="1" hangingPunct="1">
              <a:spcBef>
                <a:spcPct val="0"/>
              </a:spcBef>
              <a:buFont typeface="Symbol" panose="05050102010706020507" pitchFamily="18" charset="2"/>
              <a:buChar char="·"/>
            </a:pPr>
            <a:r>
              <a:rPr lang="en-US" altLang="en-US" sz="3500">
                <a:solidFill>
                  <a:srgbClr val="000000"/>
                </a:solidFill>
              </a:rPr>
              <a:t>symptoms include high fevers and aching limbs and vomiting blood.</a:t>
            </a:r>
            <a:endParaRPr lang="en-US" altLang="en-US" sz="3500"/>
          </a:p>
        </p:txBody>
      </p:sp>
    </p:spTree>
    <p:extLst>
      <p:ext uri="{BB962C8B-B14F-4D97-AF65-F5344CB8AC3E}">
        <p14:creationId xmlns:p14="http://schemas.microsoft.com/office/powerpoint/2010/main" val="1782165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clipboard(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1114"/>
            <a:ext cx="655320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379" name="Text Box 3"/>
          <p:cNvSpPr txBox="1">
            <a:spLocks noChangeArrowheads="1"/>
          </p:cNvSpPr>
          <p:nvPr/>
        </p:nvSpPr>
        <p:spPr bwMode="auto">
          <a:xfrm>
            <a:off x="1546226" y="231776"/>
            <a:ext cx="9039225" cy="655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 typeface="Symbol" panose="05050102010706020507" pitchFamily="18" charset="2"/>
              <a:buChar char="·"/>
            </a:pPr>
            <a:r>
              <a:rPr lang="en-US" altLang="en-US" sz="3500">
                <a:solidFill>
                  <a:srgbClr val="000000"/>
                </a:solidFill>
              </a:rPr>
              <a:t>Most characteristic is a swelling of the lymph nodes.</a:t>
            </a:r>
          </a:p>
          <a:p>
            <a:pPr eaLnBrk="1" hangingPunct="1">
              <a:spcBef>
                <a:spcPct val="0"/>
              </a:spcBef>
              <a:buFont typeface="Symbol" panose="05050102010706020507" pitchFamily="18" charset="2"/>
              <a:buChar char="·"/>
            </a:pPr>
            <a:r>
              <a:rPr lang="en-US" altLang="en-US" sz="3500">
                <a:solidFill>
                  <a:srgbClr val="000000"/>
                </a:solidFill>
              </a:rPr>
              <a:t>neck, armpits, and groin</a:t>
            </a:r>
          </a:p>
          <a:p>
            <a:pPr eaLnBrk="1" hangingPunct="1">
              <a:spcBef>
                <a:spcPct val="0"/>
              </a:spcBef>
              <a:buFont typeface="Symbol" panose="05050102010706020507" pitchFamily="18" charset="2"/>
              <a:buChar char="·"/>
            </a:pPr>
            <a:r>
              <a:rPr lang="en-US" altLang="en-US" sz="3500">
                <a:solidFill>
                  <a:srgbClr val="000000"/>
                </a:solidFill>
              </a:rPr>
              <a:t>swelling protrudes and is easily visible, its blackish coloring gives the disease its name, the Black Death</a:t>
            </a:r>
          </a:p>
          <a:p>
            <a:pPr eaLnBrk="1" hangingPunct="1">
              <a:spcBef>
                <a:spcPct val="0"/>
              </a:spcBef>
              <a:buFont typeface="Symbol" panose="05050102010706020507" pitchFamily="18" charset="2"/>
              <a:buChar char="·"/>
            </a:pPr>
            <a:r>
              <a:rPr lang="en-US" altLang="en-US" sz="3500">
                <a:solidFill>
                  <a:srgbClr val="000000"/>
                </a:solidFill>
              </a:rPr>
              <a:t>swellings continue to expand until they eventually burst, with death following soon after</a:t>
            </a:r>
          </a:p>
          <a:p>
            <a:pPr eaLnBrk="1" hangingPunct="1">
              <a:spcBef>
                <a:spcPct val="0"/>
              </a:spcBef>
              <a:buFont typeface="Symbol" panose="05050102010706020507" pitchFamily="18" charset="2"/>
              <a:buChar char="·"/>
            </a:pPr>
            <a:r>
              <a:rPr lang="en-US" altLang="en-US" sz="3500">
                <a:solidFill>
                  <a:srgbClr val="000000"/>
                </a:solidFill>
              </a:rPr>
              <a:t>whole process, lasts only three or four days</a:t>
            </a:r>
          </a:p>
          <a:p>
            <a:pPr eaLnBrk="1" hangingPunct="1">
              <a:spcBef>
                <a:spcPct val="0"/>
              </a:spcBef>
              <a:buFont typeface="Symbol" panose="05050102010706020507" pitchFamily="18" charset="2"/>
              <a:buChar char="·"/>
            </a:pPr>
            <a:r>
              <a:rPr lang="en-US" altLang="en-US" sz="3500">
                <a:solidFill>
                  <a:srgbClr val="000000"/>
                </a:solidFill>
              </a:rPr>
              <a:t>swiftness of the disease, the terrible pain, the grotesque appearance of the victims, all served to make the plague especially terrifying.</a:t>
            </a:r>
            <a:endParaRPr lang="en-US" altLang="en-US" sz="3500"/>
          </a:p>
        </p:txBody>
      </p:sp>
    </p:spTree>
    <p:extLst>
      <p:ext uri="{BB962C8B-B14F-4D97-AF65-F5344CB8AC3E}">
        <p14:creationId xmlns:p14="http://schemas.microsoft.com/office/powerpoint/2010/main" val="3875829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882775" y="144463"/>
            <a:ext cx="8610600" cy="523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3600">
                <a:solidFill>
                  <a:srgbClr val="000000"/>
                </a:solidFill>
              </a:rPr>
              <a:t>Could you prevent it?? Do you really think this will work?</a:t>
            </a:r>
          </a:p>
          <a:p>
            <a:pPr eaLnBrk="1" hangingPunct="1">
              <a:spcBef>
                <a:spcPct val="0"/>
              </a:spcBef>
              <a:buFontTx/>
              <a:buNone/>
            </a:pPr>
            <a:endParaRPr lang="en-US" altLang="en-US" sz="1000">
              <a:solidFill>
                <a:srgbClr val="000000"/>
              </a:solidFill>
            </a:endParaRPr>
          </a:p>
          <a:p>
            <a:pPr eaLnBrk="1" hangingPunct="1">
              <a:spcBef>
                <a:spcPct val="0"/>
              </a:spcBef>
              <a:buFont typeface="Symbol" panose="05050102010706020507" pitchFamily="18" charset="2"/>
              <a:buChar char="·"/>
            </a:pPr>
            <a:r>
              <a:rPr lang="en-US" altLang="en-US" sz="3600">
                <a:solidFill>
                  <a:srgbClr val="000000"/>
                </a:solidFill>
              </a:rPr>
              <a:t>incense: juniper, laurel, pine, beech, lemon leaves, rosemary, camphor, sulphur and others.</a:t>
            </a:r>
          </a:p>
          <a:p>
            <a:pPr eaLnBrk="1" hangingPunct="1">
              <a:spcBef>
                <a:spcPct val="0"/>
              </a:spcBef>
              <a:buFont typeface="Symbol" panose="05050102010706020507" pitchFamily="18" charset="2"/>
              <a:buChar char="·"/>
            </a:pPr>
            <a:r>
              <a:rPr lang="en-US" altLang="en-US" sz="3600">
                <a:solidFill>
                  <a:srgbClr val="000000"/>
                </a:solidFill>
              </a:rPr>
              <a:t>cure of sound was another remedy.  Towns rang church bells to drive the plague away</a:t>
            </a:r>
          </a:p>
          <a:p>
            <a:pPr eaLnBrk="1" hangingPunct="1">
              <a:spcBef>
                <a:spcPct val="0"/>
              </a:spcBef>
              <a:buFont typeface="Symbol" panose="05050102010706020507" pitchFamily="18" charset="2"/>
              <a:buChar char="·"/>
            </a:pPr>
            <a:r>
              <a:rPr lang="en-US" altLang="en-US" sz="3600">
                <a:solidFill>
                  <a:srgbClr val="000000"/>
                </a:solidFill>
              </a:rPr>
              <a:t>talismans, charms and spells could be purchased.</a:t>
            </a:r>
            <a:endParaRPr lang="en-US" altLang="en-US" sz="3600"/>
          </a:p>
        </p:txBody>
      </p:sp>
    </p:spTree>
    <p:extLst>
      <p:ext uri="{BB962C8B-B14F-4D97-AF65-F5344CB8AC3E}">
        <p14:creationId xmlns:p14="http://schemas.microsoft.com/office/powerpoint/2010/main" val="1968326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450px-Bubonic_plague_map_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42900"/>
            <a:ext cx="8534400" cy="621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629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2098675" y="1589"/>
            <a:ext cx="8610600" cy="578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600">
                <a:solidFill>
                  <a:srgbClr val="000000"/>
                </a:solidFill>
              </a:rPr>
              <a:t>What caused it?</a:t>
            </a:r>
          </a:p>
          <a:p>
            <a:pPr eaLnBrk="1" hangingPunct="1">
              <a:spcBef>
                <a:spcPct val="0"/>
              </a:spcBef>
              <a:buFontTx/>
              <a:buNone/>
            </a:pPr>
            <a:endParaRPr lang="en-US" altLang="en-US" sz="1000">
              <a:solidFill>
                <a:srgbClr val="000000"/>
              </a:solidFill>
            </a:endParaRPr>
          </a:p>
          <a:p>
            <a:pPr eaLnBrk="1" hangingPunct="1">
              <a:spcBef>
                <a:spcPct val="0"/>
              </a:spcBef>
              <a:buFont typeface="Symbol" panose="05050102010706020507" pitchFamily="18" charset="2"/>
              <a:buChar char="·"/>
            </a:pPr>
            <a:r>
              <a:rPr lang="en-US" altLang="en-US" sz="3600">
                <a:solidFill>
                  <a:srgbClr val="000000"/>
                </a:solidFill>
              </a:rPr>
              <a:t>conjunction of Saturn, Jupiter, and Mars in the sign of Aquarius that had occurred in 1345.  This conjunction cause hot moist conditions, which cause the earth to exhale poisonous vapors.  This is what the Pope's experts said.</a:t>
            </a:r>
          </a:p>
          <a:p>
            <a:pPr eaLnBrk="1" hangingPunct="1">
              <a:spcBef>
                <a:spcPct val="0"/>
              </a:spcBef>
              <a:buFont typeface="Symbol" panose="05050102010706020507" pitchFamily="18" charset="2"/>
              <a:buChar char="·"/>
            </a:pPr>
            <a:r>
              <a:rPr lang="en-US" altLang="en-US" sz="3600">
                <a:solidFill>
                  <a:srgbClr val="000000"/>
                </a:solidFill>
              </a:rPr>
              <a:t>Educated men said- have no bad thoughts, only those that please you to ward off the sickness.</a:t>
            </a:r>
            <a:endParaRPr lang="en-US" altLang="en-US" sz="3600"/>
          </a:p>
        </p:txBody>
      </p:sp>
    </p:spTree>
    <p:extLst>
      <p:ext uri="{BB962C8B-B14F-4D97-AF65-F5344CB8AC3E}">
        <p14:creationId xmlns:p14="http://schemas.microsoft.com/office/powerpoint/2010/main" val="275165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Plaguesciti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576"/>
            <a:ext cx="8763000" cy="637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95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1661</Words>
  <Application>Microsoft Office PowerPoint</Application>
  <PresentationFormat>Widescreen</PresentationFormat>
  <Paragraphs>109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Century Gothic</vt:lpstr>
      <vt:lpstr>Symbol</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Alachua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D. Zehner</dc:creator>
  <cp:lastModifiedBy>Susan D. Zehner</cp:lastModifiedBy>
  <cp:revision>1</cp:revision>
  <dcterms:created xsi:type="dcterms:W3CDTF">2015-10-15T18:46:41Z</dcterms:created>
  <dcterms:modified xsi:type="dcterms:W3CDTF">2015-10-15T18:47:02Z</dcterms:modified>
</cp:coreProperties>
</file>