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3"/>
  </p:notesMasterIdLst>
  <p:handoutMasterIdLst>
    <p:handoutMasterId r:id="rId74"/>
  </p:handoutMasterIdLst>
  <p:sldIdLst>
    <p:sldId id="368" r:id="rId2"/>
    <p:sldId id="256" r:id="rId3"/>
    <p:sldId id="336" r:id="rId4"/>
    <p:sldId id="337" r:id="rId5"/>
    <p:sldId id="338" r:id="rId6"/>
    <p:sldId id="284" r:id="rId7"/>
    <p:sldId id="285" r:id="rId8"/>
    <p:sldId id="286" r:id="rId9"/>
    <p:sldId id="362" r:id="rId10"/>
    <p:sldId id="363" r:id="rId11"/>
    <p:sldId id="287" r:id="rId12"/>
    <p:sldId id="335" r:id="rId13"/>
    <p:sldId id="288" r:id="rId14"/>
    <p:sldId id="341" r:id="rId15"/>
    <p:sldId id="292" r:id="rId16"/>
    <p:sldId id="293" r:id="rId17"/>
    <p:sldId id="294" r:id="rId18"/>
    <p:sldId id="295" r:id="rId19"/>
    <p:sldId id="364" r:id="rId20"/>
    <p:sldId id="365" r:id="rId21"/>
    <p:sldId id="296" r:id="rId22"/>
    <p:sldId id="297" r:id="rId23"/>
    <p:sldId id="298" r:id="rId24"/>
    <p:sldId id="299" r:id="rId25"/>
    <p:sldId id="300" r:id="rId26"/>
    <p:sldId id="301" r:id="rId27"/>
    <p:sldId id="302" r:id="rId28"/>
    <p:sldId id="303" r:id="rId29"/>
    <p:sldId id="304" r:id="rId30"/>
    <p:sldId id="366" r:id="rId31"/>
    <p:sldId id="367" r:id="rId32"/>
    <p:sldId id="305" r:id="rId33"/>
    <p:sldId id="342" r:id="rId34"/>
    <p:sldId id="308" r:id="rId35"/>
    <p:sldId id="309" r:id="rId36"/>
    <p:sldId id="310" r:id="rId37"/>
    <p:sldId id="311" r:id="rId38"/>
    <p:sldId id="312" r:id="rId39"/>
    <p:sldId id="333" r:id="rId40"/>
    <p:sldId id="343" r:id="rId41"/>
    <p:sldId id="313" r:id="rId42"/>
    <p:sldId id="314" r:id="rId43"/>
    <p:sldId id="315" r:id="rId44"/>
    <p:sldId id="316" r:id="rId45"/>
    <p:sldId id="317" r:id="rId46"/>
    <p:sldId id="318" r:id="rId47"/>
    <p:sldId id="325" r:id="rId48"/>
    <p:sldId id="326" r:id="rId49"/>
    <p:sldId id="327" r:id="rId50"/>
    <p:sldId id="328" r:id="rId51"/>
    <p:sldId id="329" r:id="rId52"/>
    <p:sldId id="330" r:id="rId53"/>
    <p:sldId id="331" r:id="rId54"/>
    <p:sldId id="332" r:id="rId55"/>
    <p:sldId id="344" r:id="rId56"/>
    <p:sldId id="347" r:id="rId57"/>
    <p:sldId id="348" r:id="rId58"/>
    <p:sldId id="349" r:id="rId59"/>
    <p:sldId id="345" r:id="rId60"/>
    <p:sldId id="346" r:id="rId61"/>
    <p:sldId id="350" r:id="rId62"/>
    <p:sldId id="352" r:id="rId63"/>
    <p:sldId id="353" r:id="rId64"/>
    <p:sldId id="354" r:id="rId65"/>
    <p:sldId id="355" r:id="rId66"/>
    <p:sldId id="356" r:id="rId67"/>
    <p:sldId id="357" r:id="rId68"/>
    <p:sldId id="358" r:id="rId69"/>
    <p:sldId id="359" r:id="rId70"/>
    <p:sldId id="360" r:id="rId71"/>
    <p:sldId id="361" r:id="rId72"/>
  </p:sldIdLst>
  <p:sldSz cx="10160000" cy="7620000"/>
  <p:notesSz cx="6858000" cy="9144000"/>
  <p:embeddedFontLst>
    <p:embeddedFont>
      <p:font typeface="Calibri" panose="020F0502020204030204" pitchFamily="34" charset="0"/>
      <p:regular r:id="rId75"/>
      <p:bold r:id="rId76"/>
      <p:italic r:id="rId77"/>
      <p:boldItalic r:id="rId7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94660"/>
  </p:normalViewPr>
  <p:slideViewPr>
    <p:cSldViewPr>
      <p:cViewPr varScale="1">
        <p:scale>
          <a:sx n="65" d="100"/>
          <a:sy n="65" d="100"/>
        </p:scale>
        <p:origin x="330" y="66"/>
      </p:cViewPr>
      <p:guideLst>
        <p:guide orient="horz" pos="2400"/>
        <p:guide pos="32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4.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EE9AB6-1DA7-4C84-B39F-61C442F9E07F}" type="doc">
      <dgm:prSet loTypeId="urn:microsoft.com/office/officeart/2005/8/layout/orgChart1" loCatId="hierarchy" qsTypeId="urn:microsoft.com/office/officeart/2005/8/quickstyle/simple1" qsCatId="simple" csTypeId="urn:microsoft.com/office/officeart/2005/8/colors/accent1_2" csCatId="accent1"/>
      <dgm:spPr/>
    </dgm:pt>
    <dgm:pt modelId="{11726FE3-0790-4D3C-90F6-0335863ED8A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Classical Civilization</a:t>
          </a:r>
          <a:br>
            <a:rPr kumimoji="0" lang="en-US" altLang="en-US" b="0" i="0" u="none" strike="noStrike" cap="none" normalizeH="0" baseline="0" smtClean="0">
              <a:ln>
                <a:noFill/>
              </a:ln>
              <a:solidFill>
                <a:schemeClr val="tx1"/>
              </a:solidFill>
              <a:effectLst/>
              <a:latin typeface="Times New Roman" panose="02020603050405020304" pitchFamily="18" charset="0"/>
            </a:rPr>
          </a:br>
          <a:r>
            <a:rPr kumimoji="0" lang="en-US" altLang="en-US" b="0" i="0" u="none" strike="noStrike" cap="none" normalizeH="0" baseline="0" smtClean="0">
              <a:ln>
                <a:noFill/>
              </a:ln>
              <a:solidFill>
                <a:schemeClr val="tx1"/>
              </a:solidFill>
              <a:effectLst/>
              <a:latin typeface="Times New Roman" panose="02020603050405020304" pitchFamily="18" charset="0"/>
            </a:rPr>
            <a:t>(Beginning of European Civilization </a:t>
          </a:r>
          <a:r>
            <a:rPr kumimoji="0" lang="en-US" altLang="en-US" b="0" i="0" u="none" strike="noStrike" cap="none" normalizeH="0" baseline="0" smtClean="0">
              <a:ln>
                <a:noFill/>
              </a:ln>
              <a:solidFill>
                <a:schemeClr val="tx1"/>
              </a:solidFill>
              <a:effectLst/>
              <a:latin typeface="Times New Roman" panose="02020603050405020304" pitchFamily="18" charset="0"/>
              <a:sym typeface="Wingdings" panose="05000000000000000000" pitchFamily="2" charset="2"/>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sym typeface="Wingdings" panose="05000000000000000000" pitchFamily="2" charset="2"/>
            </a:rPr>
            <a:t>Roman Empire)</a:t>
          </a:r>
          <a:endParaRPr kumimoji="0" lang="en-US" altLang="en-US" b="0" i="0" u="none" strike="noStrike" cap="none" normalizeH="0" baseline="0" smtClean="0">
            <a:ln>
              <a:noFill/>
            </a:ln>
            <a:solidFill>
              <a:schemeClr val="tx1"/>
            </a:solidFill>
            <a:effectLst/>
            <a:latin typeface="Times New Roman" panose="02020603050405020304" pitchFamily="18" charset="0"/>
          </a:endParaRPr>
        </a:p>
      </dgm:t>
    </dgm:pt>
    <dgm:pt modelId="{B0DB410E-554A-4C1A-85A8-375DFDFB94D1}" type="parTrans" cxnId="{23418790-6164-4183-8691-76D7CEAE39C2}">
      <dgm:prSet/>
      <dgm:spPr/>
    </dgm:pt>
    <dgm:pt modelId="{1412B2CA-0A11-42A1-8340-0FA580B66E17}" type="sibTrans" cxnId="{23418790-6164-4183-8691-76D7CEAE39C2}">
      <dgm:prSet/>
      <dgm:spPr/>
    </dgm:pt>
    <dgm:pt modelId="{31CC4CB7-88A8-49D6-B0DB-B6C4AB33CAA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Medieval Europe</a:t>
          </a:r>
          <a:br>
            <a:rPr kumimoji="0" lang="en-US" altLang="en-US" b="0" i="0" u="none" strike="noStrike" cap="none" normalizeH="0" baseline="0" smtClean="0">
              <a:ln>
                <a:noFill/>
              </a:ln>
              <a:solidFill>
                <a:schemeClr val="tx1"/>
              </a:solidFill>
              <a:effectLst/>
              <a:latin typeface="Times New Roman" panose="02020603050405020304" pitchFamily="18" charset="0"/>
            </a:rPr>
          </a:br>
          <a:r>
            <a:rPr kumimoji="0" lang="en-US" altLang="en-US" b="0" i="0" u="none" strike="noStrike" cap="none" normalizeH="0" baseline="0" smtClean="0">
              <a:ln>
                <a:noFill/>
              </a:ln>
              <a:solidFill>
                <a:schemeClr val="tx1"/>
              </a:solidFill>
              <a:effectLst/>
              <a:latin typeface="Times New Roman" panose="02020603050405020304" pitchFamily="18" charset="0"/>
            </a:rPr>
            <a:t>(Fall of Rome </a:t>
          </a:r>
          <a:r>
            <a:rPr kumimoji="0" lang="en-US" altLang="en-US" b="0" i="0" u="none" strike="noStrike" cap="none" normalizeH="0" baseline="0" smtClean="0">
              <a:ln>
                <a:noFill/>
              </a:ln>
              <a:solidFill>
                <a:schemeClr val="tx1"/>
              </a:solidFill>
              <a:effectLst/>
              <a:latin typeface="Times New Roman" panose="02020603050405020304" pitchFamily="18" charset="0"/>
              <a:sym typeface="Wingdings" panose="05000000000000000000" pitchFamily="2" charset="2"/>
            </a:rPr>
            <a:t> Before the Renaissance)</a:t>
          </a:r>
          <a:endParaRPr kumimoji="0" lang="en-US" altLang="en-US" b="0" i="0" u="none" strike="noStrike" cap="none" normalizeH="0" baseline="0" smtClean="0">
            <a:ln>
              <a:noFill/>
            </a:ln>
            <a:solidFill>
              <a:schemeClr val="tx1"/>
            </a:solidFill>
            <a:effectLst/>
            <a:latin typeface="Times New Roman" panose="02020603050405020304" pitchFamily="18" charset="0"/>
          </a:endParaRPr>
        </a:p>
      </dgm:t>
    </dgm:pt>
    <dgm:pt modelId="{8EDB049F-C471-4BF6-8CA7-2C16C5968655}" type="parTrans" cxnId="{862D9E60-954F-483E-830A-21F487171CF7}">
      <dgm:prSet/>
      <dgm:spPr/>
    </dgm:pt>
    <dgm:pt modelId="{49EC1D03-EBB9-4B60-BC58-463795C22221}" type="sibTrans" cxnId="{862D9E60-954F-483E-830A-21F487171CF7}">
      <dgm:prSet/>
      <dgm:spPr/>
    </dgm:pt>
    <dgm:pt modelId="{E4D25A41-AAC5-48D7-B4F5-2E932F4C1DC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Modern Times</a:t>
          </a:r>
          <a:br>
            <a:rPr kumimoji="0" lang="en-US" altLang="en-US" b="0" i="0" u="none" strike="noStrike" cap="none" normalizeH="0" baseline="0" smtClean="0">
              <a:ln>
                <a:noFill/>
              </a:ln>
              <a:solidFill>
                <a:schemeClr val="tx1"/>
              </a:solidFill>
              <a:effectLst/>
              <a:latin typeface="Times New Roman" panose="02020603050405020304" pitchFamily="18" charset="0"/>
            </a:rPr>
          </a:br>
          <a:r>
            <a:rPr kumimoji="0" lang="en-US" altLang="en-US" b="0" i="0" u="none" strike="noStrike" cap="none" normalizeH="0" baseline="0" smtClean="0">
              <a:ln>
                <a:noFill/>
              </a:ln>
              <a:solidFill>
                <a:schemeClr val="tx1"/>
              </a:solidFill>
              <a:effectLst/>
              <a:latin typeface="Times New Roman" panose="02020603050405020304" pitchFamily="18" charset="0"/>
            </a:rPr>
            <a:t>(Renaissance </a:t>
          </a:r>
          <a:r>
            <a:rPr kumimoji="0" lang="en-US" altLang="en-US" b="0" i="0" u="none" strike="noStrike" cap="none" normalizeH="0" baseline="0" smtClean="0">
              <a:ln>
                <a:noFill/>
              </a:ln>
              <a:solidFill>
                <a:schemeClr val="tx1"/>
              </a:solidFill>
              <a:effectLst/>
              <a:latin typeface="Times New Roman" panose="02020603050405020304" pitchFamily="18" charset="0"/>
              <a:sym typeface="Wingdings" panose="05000000000000000000" pitchFamily="2" charset="2"/>
            </a:rPr>
            <a:t> Today)</a:t>
          </a:r>
          <a:endParaRPr kumimoji="0" lang="en-US" altLang="en-US" b="0" i="0" u="none" strike="noStrike" cap="none" normalizeH="0" baseline="0" smtClean="0">
            <a:ln>
              <a:noFill/>
            </a:ln>
            <a:solidFill>
              <a:schemeClr val="tx1"/>
            </a:solidFill>
            <a:effectLst/>
            <a:latin typeface="Times New Roman" panose="02020603050405020304" pitchFamily="18" charset="0"/>
          </a:endParaRPr>
        </a:p>
      </dgm:t>
    </dgm:pt>
    <dgm:pt modelId="{5176ECD7-A4C7-4250-8567-B147799181BE}" type="parTrans" cxnId="{E5D83F23-B1F3-4441-8E99-68D7E5E60B73}">
      <dgm:prSet/>
      <dgm:spPr/>
    </dgm:pt>
    <dgm:pt modelId="{74D206D5-7632-4D50-AEF7-6AA555E20C98}" type="sibTrans" cxnId="{E5D83F23-B1F3-4441-8E99-68D7E5E60B73}">
      <dgm:prSet/>
      <dgm:spPr/>
    </dgm:pt>
    <dgm:pt modelId="{6E2A8BC7-CF07-4253-98F9-83CECB0BE998}" type="pres">
      <dgm:prSet presAssocID="{22EE9AB6-1DA7-4C84-B39F-61C442F9E07F}" presName="hierChild1" presStyleCnt="0">
        <dgm:presLayoutVars>
          <dgm:orgChart val="1"/>
          <dgm:chPref val="1"/>
          <dgm:dir/>
          <dgm:animOne val="branch"/>
          <dgm:animLvl val="lvl"/>
          <dgm:resizeHandles/>
        </dgm:presLayoutVars>
      </dgm:prSet>
      <dgm:spPr/>
    </dgm:pt>
    <dgm:pt modelId="{3886EA00-7DA2-4D57-9946-ABF90179456C}" type="pres">
      <dgm:prSet presAssocID="{11726FE3-0790-4D3C-90F6-0335863ED8A8}" presName="hierRoot1" presStyleCnt="0">
        <dgm:presLayoutVars>
          <dgm:hierBranch/>
        </dgm:presLayoutVars>
      </dgm:prSet>
      <dgm:spPr/>
    </dgm:pt>
    <dgm:pt modelId="{CB367B22-82C5-4B16-B8C7-B714A4C23623}" type="pres">
      <dgm:prSet presAssocID="{11726FE3-0790-4D3C-90F6-0335863ED8A8}" presName="rootComposite1" presStyleCnt="0"/>
      <dgm:spPr/>
    </dgm:pt>
    <dgm:pt modelId="{45FD55E0-9EA9-4A4B-95AC-99D66CA503A2}" type="pres">
      <dgm:prSet presAssocID="{11726FE3-0790-4D3C-90F6-0335863ED8A8}" presName="rootText1" presStyleLbl="node0" presStyleIdx="0" presStyleCnt="1">
        <dgm:presLayoutVars>
          <dgm:chPref val="3"/>
        </dgm:presLayoutVars>
      </dgm:prSet>
      <dgm:spPr/>
      <dgm:t>
        <a:bodyPr/>
        <a:lstStyle/>
        <a:p>
          <a:endParaRPr lang="en-US"/>
        </a:p>
      </dgm:t>
    </dgm:pt>
    <dgm:pt modelId="{DB339F8E-73A9-4BB5-A4B4-D4C2A85B54D7}" type="pres">
      <dgm:prSet presAssocID="{11726FE3-0790-4D3C-90F6-0335863ED8A8}" presName="rootConnector1" presStyleLbl="node1" presStyleIdx="0" presStyleCnt="0"/>
      <dgm:spPr/>
      <dgm:t>
        <a:bodyPr/>
        <a:lstStyle/>
        <a:p>
          <a:endParaRPr lang="en-US"/>
        </a:p>
      </dgm:t>
    </dgm:pt>
    <dgm:pt modelId="{A0620811-C48F-4084-A409-CDAE5E2D278E}" type="pres">
      <dgm:prSet presAssocID="{11726FE3-0790-4D3C-90F6-0335863ED8A8}" presName="hierChild2" presStyleCnt="0"/>
      <dgm:spPr/>
    </dgm:pt>
    <dgm:pt modelId="{828D88D6-B503-40F5-B226-F01CA86D5CD0}" type="pres">
      <dgm:prSet presAssocID="{8EDB049F-C471-4BF6-8CA7-2C16C5968655}" presName="Name35" presStyleLbl="parChTrans1D2" presStyleIdx="0" presStyleCnt="1"/>
      <dgm:spPr/>
    </dgm:pt>
    <dgm:pt modelId="{68C2D51D-13F4-4541-B3AD-7D54DA246443}" type="pres">
      <dgm:prSet presAssocID="{31CC4CB7-88A8-49D6-B0DB-B6C4AB33CAA9}" presName="hierRoot2" presStyleCnt="0">
        <dgm:presLayoutVars>
          <dgm:hierBranch/>
        </dgm:presLayoutVars>
      </dgm:prSet>
      <dgm:spPr/>
    </dgm:pt>
    <dgm:pt modelId="{DF08AC2C-BA2C-4D90-B9F7-5644200603DA}" type="pres">
      <dgm:prSet presAssocID="{31CC4CB7-88A8-49D6-B0DB-B6C4AB33CAA9}" presName="rootComposite" presStyleCnt="0"/>
      <dgm:spPr/>
    </dgm:pt>
    <dgm:pt modelId="{3A28131F-BFD0-4719-BFFD-A6CF24CD9724}" type="pres">
      <dgm:prSet presAssocID="{31CC4CB7-88A8-49D6-B0DB-B6C4AB33CAA9}" presName="rootText" presStyleLbl="node2" presStyleIdx="0" presStyleCnt="1">
        <dgm:presLayoutVars>
          <dgm:chPref val="3"/>
        </dgm:presLayoutVars>
      </dgm:prSet>
      <dgm:spPr/>
      <dgm:t>
        <a:bodyPr/>
        <a:lstStyle/>
        <a:p>
          <a:endParaRPr lang="en-US"/>
        </a:p>
      </dgm:t>
    </dgm:pt>
    <dgm:pt modelId="{6F47D940-AD56-4A9C-831A-9417842FB2A4}" type="pres">
      <dgm:prSet presAssocID="{31CC4CB7-88A8-49D6-B0DB-B6C4AB33CAA9}" presName="rootConnector" presStyleLbl="node2" presStyleIdx="0" presStyleCnt="1"/>
      <dgm:spPr/>
      <dgm:t>
        <a:bodyPr/>
        <a:lstStyle/>
        <a:p>
          <a:endParaRPr lang="en-US"/>
        </a:p>
      </dgm:t>
    </dgm:pt>
    <dgm:pt modelId="{1902F7DC-E43D-459C-B4D3-75A8C6DFA4E2}" type="pres">
      <dgm:prSet presAssocID="{31CC4CB7-88A8-49D6-B0DB-B6C4AB33CAA9}" presName="hierChild4" presStyleCnt="0"/>
      <dgm:spPr/>
    </dgm:pt>
    <dgm:pt modelId="{221CE0E8-97E0-42EB-8D76-7D8B085B8208}" type="pres">
      <dgm:prSet presAssocID="{5176ECD7-A4C7-4250-8567-B147799181BE}" presName="Name35" presStyleLbl="parChTrans1D3" presStyleIdx="0" presStyleCnt="1"/>
      <dgm:spPr/>
    </dgm:pt>
    <dgm:pt modelId="{FE8DFFCA-33A8-4CE2-9596-AAC62231D779}" type="pres">
      <dgm:prSet presAssocID="{E4D25A41-AAC5-48D7-B4F5-2E932F4C1DC7}" presName="hierRoot2" presStyleCnt="0">
        <dgm:presLayoutVars>
          <dgm:hierBranch val="r"/>
        </dgm:presLayoutVars>
      </dgm:prSet>
      <dgm:spPr/>
    </dgm:pt>
    <dgm:pt modelId="{48A5F5C7-6A3D-481F-A06E-47523A22579E}" type="pres">
      <dgm:prSet presAssocID="{E4D25A41-AAC5-48D7-B4F5-2E932F4C1DC7}" presName="rootComposite" presStyleCnt="0"/>
      <dgm:spPr/>
    </dgm:pt>
    <dgm:pt modelId="{246239BE-3075-41BC-8311-327B9BC49E5D}" type="pres">
      <dgm:prSet presAssocID="{E4D25A41-AAC5-48D7-B4F5-2E932F4C1DC7}" presName="rootText" presStyleLbl="node3" presStyleIdx="0" presStyleCnt="1">
        <dgm:presLayoutVars>
          <dgm:chPref val="3"/>
        </dgm:presLayoutVars>
      </dgm:prSet>
      <dgm:spPr/>
      <dgm:t>
        <a:bodyPr/>
        <a:lstStyle/>
        <a:p>
          <a:endParaRPr lang="en-US"/>
        </a:p>
      </dgm:t>
    </dgm:pt>
    <dgm:pt modelId="{1D6103F0-0E97-4D4D-B5DE-4827756A54CB}" type="pres">
      <dgm:prSet presAssocID="{E4D25A41-AAC5-48D7-B4F5-2E932F4C1DC7}" presName="rootConnector" presStyleLbl="node3" presStyleIdx="0" presStyleCnt="1"/>
      <dgm:spPr/>
      <dgm:t>
        <a:bodyPr/>
        <a:lstStyle/>
        <a:p>
          <a:endParaRPr lang="en-US"/>
        </a:p>
      </dgm:t>
    </dgm:pt>
    <dgm:pt modelId="{B18EF2C8-1F1E-41FC-8223-FF00D936EE82}" type="pres">
      <dgm:prSet presAssocID="{E4D25A41-AAC5-48D7-B4F5-2E932F4C1DC7}" presName="hierChild4" presStyleCnt="0"/>
      <dgm:spPr/>
    </dgm:pt>
    <dgm:pt modelId="{CDC75823-15D2-4C33-A321-2F99C6E2B52C}" type="pres">
      <dgm:prSet presAssocID="{E4D25A41-AAC5-48D7-B4F5-2E932F4C1DC7}" presName="hierChild5" presStyleCnt="0"/>
      <dgm:spPr/>
    </dgm:pt>
    <dgm:pt modelId="{D359EE1E-130D-48C1-B64B-75625D5316A9}" type="pres">
      <dgm:prSet presAssocID="{31CC4CB7-88A8-49D6-B0DB-B6C4AB33CAA9}" presName="hierChild5" presStyleCnt="0"/>
      <dgm:spPr/>
    </dgm:pt>
    <dgm:pt modelId="{2039FAA7-BFA1-477E-AA22-EFA81ABAD88D}" type="pres">
      <dgm:prSet presAssocID="{11726FE3-0790-4D3C-90F6-0335863ED8A8}" presName="hierChild3" presStyleCnt="0"/>
      <dgm:spPr/>
    </dgm:pt>
  </dgm:ptLst>
  <dgm:cxnLst>
    <dgm:cxn modelId="{D9957075-45A8-482D-8CBD-C538F178B9E6}" type="presOf" srcId="{E4D25A41-AAC5-48D7-B4F5-2E932F4C1DC7}" destId="{1D6103F0-0E97-4D4D-B5DE-4827756A54CB}" srcOrd="1" destOrd="0" presId="urn:microsoft.com/office/officeart/2005/8/layout/orgChart1"/>
    <dgm:cxn modelId="{3C5FF928-BA5E-434B-B82D-F7B156AA0661}" type="presOf" srcId="{E4D25A41-AAC5-48D7-B4F5-2E932F4C1DC7}" destId="{246239BE-3075-41BC-8311-327B9BC49E5D}" srcOrd="0" destOrd="0" presId="urn:microsoft.com/office/officeart/2005/8/layout/orgChart1"/>
    <dgm:cxn modelId="{862D9E60-954F-483E-830A-21F487171CF7}" srcId="{11726FE3-0790-4D3C-90F6-0335863ED8A8}" destId="{31CC4CB7-88A8-49D6-B0DB-B6C4AB33CAA9}" srcOrd="0" destOrd="0" parTransId="{8EDB049F-C471-4BF6-8CA7-2C16C5968655}" sibTransId="{49EC1D03-EBB9-4B60-BC58-463795C22221}"/>
    <dgm:cxn modelId="{BFDBA95E-08FE-4E27-8C1F-625BB64AFC79}" type="presOf" srcId="{31CC4CB7-88A8-49D6-B0DB-B6C4AB33CAA9}" destId="{3A28131F-BFD0-4719-BFFD-A6CF24CD9724}" srcOrd="0" destOrd="0" presId="urn:microsoft.com/office/officeart/2005/8/layout/orgChart1"/>
    <dgm:cxn modelId="{39406877-1525-4CC0-99E6-AC8602440945}" type="presOf" srcId="{5176ECD7-A4C7-4250-8567-B147799181BE}" destId="{221CE0E8-97E0-42EB-8D76-7D8B085B8208}" srcOrd="0" destOrd="0" presId="urn:microsoft.com/office/officeart/2005/8/layout/orgChart1"/>
    <dgm:cxn modelId="{D9E9E8F9-B8A7-42C9-9B7B-CA3C863AF5A3}" type="presOf" srcId="{11726FE3-0790-4D3C-90F6-0335863ED8A8}" destId="{DB339F8E-73A9-4BB5-A4B4-D4C2A85B54D7}" srcOrd="1" destOrd="0" presId="urn:microsoft.com/office/officeart/2005/8/layout/orgChart1"/>
    <dgm:cxn modelId="{08AA3845-88A1-4AC5-A754-FC5F20263936}" type="presOf" srcId="{31CC4CB7-88A8-49D6-B0DB-B6C4AB33CAA9}" destId="{6F47D940-AD56-4A9C-831A-9417842FB2A4}" srcOrd="1" destOrd="0" presId="urn:microsoft.com/office/officeart/2005/8/layout/orgChart1"/>
    <dgm:cxn modelId="{E5D83F23-B1F3-4441-8E99-68D7E5E60B73}" srcId="{31CC4CB7-88A8-49D6-B0DB-B6C4AB33CAA9}" destId="{E4D25A41-AAC5-48D7-B4F5-2E932F4C1DC7}" srcOrd="0" destOrd="0" parTransId="{5176ECD7-A4C7-4250-8567-B147799181BE}" sibTransId="{74D206D5-7632-4D50-AEF7-6AA555E20C98}"/>
    <dgm:cxn modelId="{23418790-6164-4183-8691-76D7CEAE39C2}" srcId="{22EE9AB6-1DA7-4C84-B39F-61C442F9E07F}" destId="{11726FE3-0790-4D3C-90F6-0335863ED8A8}" srcOrd="0" destOrd="0" parTransId="{B0DB410E-554A-4C1A-85A8-375DFDFB94D1}" sibTransId="{1412B2CA-0A11-42A1-8340-0FA580B66E17}"/>
    <dgm:cxn modelId="{20E76CDD-73DE-49AE-AD8B-36953EC9C428}" type="presOf" srcId="{22EE9AB6-1DA7-4C84-B39F-61C442F9E07F}" destId="{6E2A8BC7-CF07-4253-98F9-83CECB0BE998}" srcOrd="0" destOrd="0" presId="urn:microsoft.com/office/officeart/2005/8/layout/orgChart1"/>
    <dgm:cxn modelId="{ADCD02FC-F4B7-403F-BC52-58D5FA9667CD}" type="presOf" srcId="{8EDB049F-C471-4BF6-8CA7-2C16C5968655}" destId="{828D88D6-B503-40F5-B226-F01CA86D5CD0}" srcOrd="0" destOrd="0" presId="urn:microsoft.com/office/officeart/2005/8/layout/orgChart1"/>
    <dgm:cxn modelId="{0720478E-2D12-4F87-9388-BD2F0F323DAE}" type="presOf" srcId="{11726FE3-0790-4D3C-90F6-0335863ED8A8}" destId="{45FD55E0-9EA9-4A4B-95AC-99D66CA503A2}" srcOrd="0" destOrd="0" presId="urn:microsoft.com/office/officeart/2005/8/layout/orgChart1"/>
    <dgm:cxn modelId="{8B12E77B-46E8-454A-BC81-41F087883475}" type="presParOf" srcId="{6E2A8BC7-CF07-4253-98F9-83CECB0BE998}" destId="{3886EA00-7DA2-4D57-9946-ABF90179456C}" srcOrd="0" destOrd="0" presId="urn:microsoft.com/office/officeart/2005/8/layout/orgChart1"/>
    <dgm:cxn modelId="{488BAB5D-76A9-428B-B1F1-A60F04E0BCEA}" type="presParOf" srcId="{3886EA00-7DA2-4D57-9946-ABF90179456C}" destId="{CB367B22-82C5-4B16-B8C7-B714A4C23623}" srcOrd="0" destOrd="0" presId="urn:microsoft.com/office/officeart/2005/8/layout/orgChart1"/>
    <dgm:cxn modelId="{A965CEDF-EE30-4ECB-ADBD-98DB82063D6B}" type="presParOf" srcId="{CB367B22-82C5-4B16-B8C7-B714A4C23623}" destId="{45FD55E0-9EA9-4A4B-95AC-99D66CA503A2}" srcOrd="0" destOrd="0" presId="urn:microsoft.com/office/officeart/2005/8/layout/orgChart1"/>
    <dgm:cxn modelId="{DC9978E2-542C-4FC0-94ED-F93FCA062984}" type="presParOf" srcId="{CB367B22-82C5-4B16-B8C7-B714A4C23623}" destId="{DB339F8E-73A9-4BB5-A4B4-D4C2A85B54D7}" srcOrd="1" destOrd="0" presId="urn:microsoft.com/office/officeart/2005/8/layout/orgChart1"/>
    <dgm:cxn modelId="{A9DD70AC-9905-49B0-86C2-C86F49773472}" type="presParOf" srcId="{3886EA00-7DA2-4D57-9946-ABF90179456C}" destId="{A0620811-C48F-4084-A409-CDAE5E2D278E}" srcOrd="1" destOrd="0" presId="urn:microsoft.com/office/officeart/2005/8/layout/orgChart1"/>
    <dgm:cxn modelId="{B4E5F502-F388-4C2E-846E-ABF609304DB0}" type="presParOf" srcId="{A0620811-C48F-4084-A409-CDAE5E2D278E}" destId="{828D88D6-B503-40F5-B226-F01CA86D5CD0}" srcOrd="0" destOrd="0" presId="urn:microsoft.com/office/officeart/2005/8/layout/orgChart1"/>
    <dgm:cxn modelId="{29AD8AA1-75BF-49A9-B1BD-BD8AAB5DF765}" type="presParOf" srcId="{A0620811-C48F-4084-A409-CDAE5E2D278E}" destId="{68C2D51D-13F4-4541-B3AD-7D54DA246443}" srcOrd="1" destOrd="0" presId="urn:microsoft.com/office/officeart/2005/8/layout/orgChart1"/>
    <dgm:cxn modelId="{32869A94-6293-4511-BB51-D3ADA099F6CA}" type="presParOf" srcId="{68C2D51D-13F4-4541-B3AD-7D54DA246443}" destId="{DF08AC2C-BA2C-4D90-B9F7-5644200603DA}" srcOrd="0" destOrd="0" presId="urn:microsoft.com/office/officeart/2005/8/layout/orgChart1"/>
    <dgm:cxn modelId="{A748B223-212F-4898-8039-ACB262244087}" type="presParOf" srcId="{DF08AC2C-BA2C-4D90-B9F7-5644200603DA}" destId="{3A28131F-BFD0-4719-BFFD-A6CF24CD9724}" srcOrd="0" destOrd="0" presId="urn:microsoft.com/office/officeart/2005/8/layout/orgChart1"/>
    <dgm:cxn modelId="{71D05B3F-9D08-4801-B6F3-07CE2B2567DB}" type="presParOf" srcId="{DF08AC2C-BA2C-4D90-B9F7-5644200603DA}" destId="{6F47D940-AD56-4A9C-831A-9417842FB2A4}" srcOrd="1" destOrd="0" presId="urn:microsoft.com/office/officeart/2005/8/layout/orgChart1"/>
    <dgm:cxn modelId="{18693414-F9A7-4F2E-B95C-D305E46F9C43}" type="presParOf" srcId="{68C2D51D-13F4-4541-B3AD-7D54DA246443}" destId="{1902F7DC-E43D-459C-B4D3-75A8C6DFA4E2}" srcOrd="1" destOrd="0" presId="urn:microsoft.com/office/officeart/2005/8/layout/orgChart1"/>
    <dgm:cxn modelId="{83EA325C-A019-4B17-BEA1-89F9271DAC20}" type="presParOf" srcId="{1902F7DC-E43D-459C-B4D3-75A8C6DFA4E2}" destId="{221CE0E8-97E0-42EB-8D76-7D8B085B8208}" srcOrd="0" destOrd="0" presId="urn:microsoft.com/office/officeart/2005/8/layout/orgChart1"/>
    <dgm:cxn modelId="{A7BD93EC-15A2-44A2-B6A2-4423D5F63340}" type="presParOf" srcId="{1902F7DC-E43D-459C-B4D3-75A8C6DFA4E2}" destId="{FE8DFFCA-33A8-4CE2-9596-AAC62231D779}" srcOrd="1" destOrd="0" presId="urn:microsoft.com/office/officeart/2005/8/layout/orgChart1"/>
    <dgm:cxn modelId="{343944E8-07A0-4551-B422-B2D56949A0E2}" type="presParOf" srcId="{FE8DFFCA-33A8-4CE2-9596-AAC62231D779}" destId="{48A5F5C7-6A3D-481F-A06E-47523A22579E}" srcOrd="0" destOrd="0" presId="urn:microsoft.com/office/officeart/2005/8/layout/orgChart1"/>
    <dgm:cxn modelId="{65C0A712-19AC-4D65-BF6F-63A2A8C82AF7}" type="presParOf" srcId="{48A5F5C7-6A3D-481F-A06E-47523A22579E}" destId="{246239BE-3075-41BC-8311-327B9BC49E5D}" srcOrd="0" destOrd="0" presId="urn:microsoft.com/office/officeart/2005/8/layout/orgChart1"/>
    <dgm:cxn modelId="{AA55679D-9BCA-44D0-A3B5-382BF8320DE3}" type="presParOf" srcId="{48A5F5C7-6A3D-481F-A06E-47523A22579E}" destId="{1D6103F0-0E97-4D4D-B5DE-4827756A54CB}" srcOrd="1" destOrd="0" presId="urn:microsoft.com/office/officeart/2005/8/layout/orgChart1"/>
    <dgm:cxn modelId="{87ADE939-459B-46C4-BE13-3589C5937B59}" type="presParOf" srcId="{FE8DFFCA-33A8-4CE2-9596-AAC62231D779}" destId="{B18EF2C8-1F1E-41FC-8223-FF00D936EE82}" srcOrd="1" destOrd="0" presId="urn:microsoft.com/office/officeart/2005/8/layout/orgChart1"/>
    <dgm:cxn modelId="{95C785EC-9BA9-4626-8603-1B6FBC0FAD79}" type="presParOf" srcId="{FE8DFFCA-33A8-4CE2-9596-AAC62231D779}" destId="{CDC75823-15D2-4C33-A321-2F99C6E2B52C}" srcOrd="2" destOrd="0" presId="urn:microsoft.com/office/officeart/2005/8/layout/orgChart1"/>
    <dgm:cxn modelId="{B31246CA-B128-479D-9BAC-4CCB1C3C39DE}" type="presParOf" srcId="{68C2D51D-13F4-4541-B3AD-7D54DA246443}" destId="{D359EE1E-130D-48C1-B64B-75625D5316A9}" srcOrd="2" destOrd="0" presId="urn:microsoft.com/office/officeart/2005/8/layout/orgChart1"/>
    <dgm:cxn modelId="{4C558395-65C9-4DFB-8A41-83730644C896}" type="presParOf" srcId="{3886EA00-7DA2-4D57-9946-ABF90179456C}" destId="{2039FAA7-BFA1-477E-AA22-EFA81ABAD88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15C645-0958-4853-814D-0BBACAB0F02E}" type="doc">
      <dgm:prSet loTypeId="urn:microsoft.com/office/officeart/2005/8/layout/orgChart1" loCatId="hierarchy" qsTypeId="urn:microsoft.com/office/officeart/2005/8/quickstyle/simple1" qsCatId="simple" csTypeId="urn:microsoft.com/office/officeart/2005/8/colors/accent1_2" csCatId="accent1"/>
      <dgm:spPr/>
    </dgm:pt>
    <dgm:pt modelId="{9E8499CE-DB92-4995-BAAC-6B3092AB771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Early Medieval Europe</a:t>
          </a:r>
          <a:br>
            <a:rPr kumimoji="0" lang="en-US" altLang="en-US" b="0" i="0" u="none" strike="noStrike" cap="none" normalizeH="0" baseline="0" smtClean="0">
              <a:ln>
                <a:noFill/>
              </a:ln>
              <a:solidFill>
                <a:schemeClr val="tx1"/>
              </a:solidFill>
              <a:effectLst/>
              <a:latin typeface="Times New Roman" panose="02020603050405020304" pitchFamily="18" charset="0"/>
            </a:rPr>
          </a:br>
          <a:r>
            <a:rPr kumimoji="0" lang="en-US" altLang="en-US" b="0" i="0" u="none" strike="noStrike" cap="none" normalizeH="0" baseline="0" smtClean="0">
              <a:ln>
                <a:noFill/>
              </a:ln>
              <a:solidFill>
                <a:schemeClr val="tx1"/>
              </a:solidFill>
              <a:effectLst/>
              <a:latin typeface="Times New Roman" panose="02020603050405020304" pitchFamily="18" charset="0"/>
            </a:rPr>
            <a:t>(c. 500</a:t>
          </a:r>
          <a:r>
            <a:rPr kumimoji="0" lang="en-US" altLang="en-US"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b="0" i="0" u="none" strike="noStrike" cap="none" normalizeH="0" baseline="0" smtClean="0">
              <a:ln>
                <a:noFill/>
              </a:ln>
              <a:solidFill>
                <a:schemeClr val="tx1"/>
              </a:solidFill>
              <a:effectLst/>
              <a:latin typeface="Times New Roman" panose="02020603050405020304" pitchFamily="18" charset="0"/>
            </a:rPr>
            <a:t>1000)</a:t>
          </a:r>
        </a:p>
      </dgm:t>
    </dgm:pt>
    <dgm:pt modelId="{CAB37E4B-8F6C-41E3-A46C-441F4643CBC3}" type="parTrans" cxnId="{DC7B3E33-2DB5-4C9F-AC89-E97B192FD7BB}">
      <dgm:prSet/>
      <dgm:spPr/>
    </dgm:pt>
    <dgm:pt modelId="{5D52BC1F-3AB5-4265-9CCE-96A477DB9BFD}" type="sibTrans" cxnId="{DC7B3E33-2DB5-4C9F-AC89-E97B192FD7BB}">
      <dgm:prSet/>
      <dgm:spPr/>
    </dgm:pt>
    <dgm:pt modelId="{BD5DE65F-7379-4587-951F-4046771059C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High Medieval Europe</a:t>
          </a:r>
          <a:br>
            <a:rPr kumimoji="0" lang="en-US" altLang="en-US" b="0" i="0" u="none" strike="noStrike" cap="none" normalizeH="0" baseline="0" smtClean="0">
              <a:ln>
                <a:noFill/>
              </a:ln>
              <a:solidFill>
                <a:schemeClr val="tx1"/>
              </a:solidFill>
              <a:effectLst/>
              <a:latin typeface="Times New Roman" panose="02020603050405020304" pitchFamily="18" charset="0"/>
            </a:rPr>
          </a:br>
          <a:r>
            <a:rPr kumimoji="0" lang="en-US" altLang="en-US" b="0" i="0" u="none" strike="noStrike" cap="none" normalizeH="0" baseline="0" smtClean="0">
              <a:ln>
                <a:noFill/>
              </a:ln>
              <a:solidFill>
                <a:schemeClr val="tx1"/>
              </a:solidFill>
              <a:effectLst/>
              <a:latin typeface="Times New Roman" panose="02020603050405020304" pitchFamily="18" charset="0"/>
            </a:rPr>
            <a:t>(c. 1000</a:t>
          </a:r>
          <a:r>
            <a:rPr kumimoji="0" lang="en-US" altLang="en-US"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b="0" i="0" u="none" strike="noStrike" cap="none" normalizeH="0" baseline="0" smtClean="0">
              <a:ln>
                <a:noFill/>
              </a:ln>
              <a:solidFill>
                <a:schemeClr val="tx1"/>
              </a:solidFill>
              <a:effectLst/>
              <a:latin typeface="Times New Roman" panose="02020603050405020304" pitchFamily="18" charset="0"/>
            </a:rPr>
            <a:t>1300)</a:t>
          </a:r>
        </a:p>
      </dgm:t>
    </dgm:pt>
    <dgm:pt modelId="{0513EBFB-928D-4032-A777-6BB3CCA0E4F5}" type="parTrans" cxnId="{8FC7E16E-DB4A-48C8-BD12-42B47BC12E76}">
      <dgm:prSet/>
      <dgm:spPr/>
    </dgm:pt>
    <dgm:pt modelId="{1B90B760-252F-409B-AE1D-5DDA86CFDF1C}" type="sibTrans" cxnId="{8FC7E16E-DB4A-48C8-BD12-42B47BC12E76}">
      <dgm:prSet/>
      <dgm:spPr/>
    </dgm:pt>
    <dgm:pt modelId="{C430E466-221C-47D5-A6CD-D8D9AF4D456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Late Medieval Europe</a:t>
          </a:r>
          <a:br>
            <a:rPr kumimoji="0" lang="en-US" altLang="en-US" b="0" i="0" u="none" strike="noStrike" cap="none" normalizeH="0" baseline="0" smtClean="0">
              <a:ln>
                <a:noFill/>
              </a:ln>
              <a:solidFill>
                <a:schemeClr val="tx1"/>
              </a:solidFill>
              <a:effectLst/>
              <a:latin typeface="Times New Roman" panose="02020603050405020304" pitchFamily="18" charset="0"/>
            </a:rPr>
          </a:br>
          <a:r>
            <a:rPr kumimoji="0" lang="en-US" altLang="en-US" b="0" i="0" u="none" strike="noStrike" cap="none" normalizeH="0" baseline="0" smtClean="0">
              <a:ln>
                <a:noFill/>
              </a:ln>
              <a:solidFill>
                <a:schemeClr val="tx1"/>
              </a:solidFill>
              <a:effectLst/>
              <a:latin typeface="Times New Roman" panose="02020603050405020304" pitchFamily="18" charset="0"/>
            </a:rPr>
            <a:t>(c. 1300</a:t>
          </a:r>
          <a:r>
            <a:rPr kumimoji="0" lang="en-US" altLang="en-US"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b="0" i="0" u="none" strike="noStrike" cap="none" normalizeH="0" baseline="0" smtClean="0">
              <a:ln>
                <a:noFill/>
              </a:ln>
              <a:solidFill>
                <a:schemeClr val="tx1"/>
              </a:solidFill>
              <a:effectLst/>
              <a:latin typeface="Times New Roman" panose="02020603050405020304" pitchFamily="18" charset="0"/>
            </a:rPr>
            <a:t>1500)</a:t>
          </a:r>
        </a:p>
      </dgm:t>
    </dgm:pt>
    <dgm:pt modelId="{97962A91-A456-40DE-923A-0438B131C60F}" type="parTrans" cxnId="{057FFE00-FA46-4E94-B676-D67F7ED9D08B}">
      <dgm:prSet/>
      <dgm:spPr/>
    </dgm:pt>
    <dgm:pt modelId="{00A055E0-9156-42D2-8BA3-1F30965F845F}" type="sibTrans" cxnId="{057FFE00-FA46-4E94-B676-D67F7ED9D08B}">
      <dgm:prSet/>
      <dgm:spPr/>
    </dgm:pt>
    <dgm:pt modelId="{931C4CDC-954C-4DFE-A873-3224CA5A6ABB}" type="pres">
      <dgm:prSet presAssocID="{9E15C645-0958-4853-814D-0BBACAB0F02E}" presName="hierChild1" presStyleCnt="0">
        <dgm:presLayoutVars>
          <dgm:orgChart val="1"/>
          <dgm:chPref val="1"/>
          <dgm:dir/>
          <dgm:animOne val="branch"/>
          <dgm:animLvl val="lvl"/>
          <dgm:resizeHandles/>
        </dgm:presLayoutVars>
      </dgm:prSet>
      <dgm:spPr/>
    </dgm:pt>
    <dgm:pt modelId="{89941CD4-AEB3-4BE5-B8DF-C053B1B6A5CB}" type="pres">
      <dgm:prSet presAssocID="{9E8499CE-DB92-4995-BAAC-6B3092AB7718}" presName="hierRoot1" presStyleCnt="0">
        <dgm:presLayoutVars>
          <dgm:hierBranch/>
        </dgm:presLayoutVars>
      </dgm:prSet>
      <dgm:spPr/>
    </dgm:pt>
    <dgm:pt modelId="{9E12876B-A90C-4A4A-B24B-AD9CC3451126}" type="pres">
      <dgm:prSet presAssocID="{9E8499CE-DB92-4995-BAAC-6B3092AB7718}" presName="rootComposite1" presStyleCnt="0"/>
      <dgm:spPr/>
    </dgm:pt>
    <dgm:pt modelId="{ABAD3AE7-E4F2-4D73-A1F4-00E7F2A010C7}" type="pres">
      <dgm:prSet presAssocID="{9E8499CE-DB92-4995-BAAC-6B3092AB7718}" presName="rootText1" presStyleLbl="node0" presStyleIdx="0" presStyleCnt="1">
        <dgm:presLayoutVars>
          <dgm:chPref val="3"/>
        </dgm:presLayoutVars>
      </dgm:prSet>
      <dgm:spPr/>
      <dgm:t>
        <a:bodyPr/>
        <a:lstStyle/>
        <a:p>
          <a:endParaRPr lang="en-US"/>
        </a:p>
      </dgm:t>
    </dgm:pt>
    <dgm:pt modelId="{9472B5D9-5D81-49D1-B969-C9F2E0257C2A}" type="pres">
      <dgm:prSet presAssocID="{9E8499CE-DB92-4995-BAAC-6B3092AB7718}" presName="rootConnector1" presStyleLbl="node1" presStyleIdx="0" presStyleCnt="0"/>
      <dgm:spPr/>
      <dgm:t>
        <a:bodyPr/>
        <a:lstStyle/>
        <a:p>
          <a:endParaRPr lang="en-US"/>
        </a:p>
      </dgm:t>
    </dgm:pt>
    <dgm:pt modelId="{6696BFE9-1398-4D8D-9BD0-8BF2C36D8BAF}" type="pres">
      <dgm:prSet presAssocID="{9E8499CE-DB92-4995-BAAC-6B3092AB7718}" presName="hierChild2" presStyleCnt="0"/>
      <dgm:spPr/>
    </dgm:pt>
    <dgm:pt modelId="{F5B221F2-CDBD-4B60-8508-7781AB095ADD}" type="pres">
      <dgm:prSet presAssocID="{0513EBFB-928D-4032-A777-6BB3CCA0E4F5}" presName="Name35" presStyleLbl="parChTrans1D2" presStyleIdx="0" presStyleCnt="1"/>
      <dgm:spPr/>
    </dgm:pt>
    <dgm:pt modelId="{6C5CB1F0-99DD-4ACA-9636-2B9010BA946E}" type="pres">
      <dgm:prSet presAssocID="{BD5DE65F-7379-4587-951F-4046771059C3}" presName="hierRoot2" presStyleCnt="0">
        <dgm:presLayoutVars>
          <dgm:hierBranch/>
        </dgm:presLayoutVars>
      </dgm:prSet>
      <dgm:spPr/>
    </dgm:pt>
    <dgm:pt modelId="{80BD8114-3721-450E-A3FE-518FEAECCE20}" type="pres">
      <dgm:prSet presAssocID="{BD5DE65F-7379-4587-951F-4046771059C3}" presName="rootComposite" presStyleCnt="0"/>
      <dgm:spPr/>
    </dgm:pt>
    <dgm:pt modelId="{6DD06D89-9C22-4258-BCB4-D32CA6B50ADE}" type="pres">
      <dgm:prSet presAssocID="{BD5DE65F-7379-4587-951F-4046771059C3}" presName="rootText" presStyleLbl="node2" presStyleIdx="0" presStyleCnt="1">
        <dgm:presLayoutVars>
          <dgm:chPref val="3"/>
        </dgm:presLayoutVars>
      </dgm:prSet>
      <dgm:spPr/>
      <dgm:t>
        <a:bodyPr/>
        <a:lstStyle/>
        <a:p>
          <a:endParaRPr lang="en-US"/>
        </a:p>
      </dgm:t>
    </dgm:pt>
    <dgm:pt modelId="{9A4EF8C6-4873-4225-B102-CD7E92992959}" type="pres">
      <dgm:prSet presAssocID="{BD5DE65F-7379-4587-951F-4046771059C3}" presName="rootConnector" presStyleLbl="node2" presStyleIdx="0" presStyleCnt="1"/>
      <dgm:spPr/>
      <dgm:t>
        <a:bodyPr/>
        <a:lstStyle/>
        <a:p>
          <a:endParaRPr lang="en-US"/>
        </a:p>
      </dgm:t>
    </dgm:pt>
    <dgm:pt modelId="{95969D53-9239-4DC1-BB19-49FDB1076EC4}" type="pres">
      <dgm:prSet presAssocID="{BD5DE65F-7379-4587-951F-4046771059C3}" presName="hierChild4" presStyleCnt="0"/>
      <dgm:spPr/>
    </dgm:pt>
    <dgm:pt modelId="{538BAA74-7CAF-4294-BC99-BA09A75AA291}" type="pres">
      <dgm:prSet presAssocID="{97962A91-A456-40DE-923A-0438B131C60F}" presName="Name35" presStyleLbl="parChTrans1D3" presStyleIdx="0" presStyleCnt="1"/>
      <dgm:spPr/>
    </dgm:pt>
    <dgm:pt modelId="{10001865-8E9B-410E-A7C4-780BB1466925}" type="pres">
      <dgm:prSet presAssocID="{C430E466-221C-47D5-A6CD-D8D9AF4D4566}" presName="hierRoot2" presStyleCnt="0">
        <dgm:presLayoutVars>
          <dgm:hierBranch val="r"/>
        </dgm:presLayoutVars>
      </dgm:prSet>
      <dgm:spPr/>
    </dgm:pt>
    <dgm:pt modelId="{B19EDF71-B94C-4696-A376-145B3659EC1A}" type="pres">
      <dgm:prSet presAssocID="{C430E466-221C-47D5-A6CD-D8D9AF4D4566}" presName="rootComposite" presStyleCnt="0"/>
      <dgm:spPr/>
    </dgm:pt>
    <dgm:pt modelId="{DE40B6D6-1DEB-4102-BC11-A51972CB4479}" type="pres">
      <dgm:prSet presAssocID="{C430E466-221C-47D5-A6CD-D8D9AF4D4566}" presName="rootText" presStyleLbl="node3" presStyleIdx="0" presStyleCnt="1">
        <dgm:presLayoutVars>
          <dgm:chPref val="3"/>
        </dgm:presLayoutVars>
      </dgm:prSet>
      <dgm:spPr/>
      <dgm:t>
        <a:bodyPr/>
        <a:lstStyle/>
        <a:p>
          <a:endParaRPr lang="en-US"/>
        </a:p>
      </dgm:t>
    </dgm:pt>
    <dgm:pt modelId="{E69BDFDF-EF57-4AF4-8A49-0EEC5B8A2A47}" type="pres">
      <dgm:prSet presAssocID="{C430E466-221C-47D5-A6CD-D8D9AF4D4566}" presName="rootConnector" presStyleLbl="node3" presStyleIdx="0" presStyleCnt="1"/>
      <dgm:spPr/>
      <dgm:t>
        <a:bodyPr/>
        <a:lstStyle/>
        <a:p>
          <a:endParaRPr lang="en-US"/>
        </a:p>
      </dgm:t>
    </dgm:pt>
    <dgm:pt modelId="{EFE0EFEE-3F49-40F8-AD09-0B8A47ACA648}" type="pres">
      <dgm:prSet presAssocID="{C430E466-221C-47D5-A6CD-D8D9AF4D4566}" presName="hierChild4" presStyleCnt="0"/>
      <dgm:spPr/>
    </dgm:pt>
    <dgm:pt modelId="{4ECE7706-74DC-49BE-8510-2C1A4C3DEFEE}" type="pres">
      <dgm:prSet presAssocID="{C430E466-221C-47D5-A6CD-D8D9AF4D4566}" presName="hierChild5" presStyleCnt="0"/>
      <dgm:spPr/>
    </dgm:pt>
    <dgm:pt modelId="{D9BF0654-74B7-4631-B415-68AE2EFA298E}" type="pres">
      <dgm:prSet presAssocID="{BD5DE65F-7379-4587-951F-4046771059C3}" presName="hierChild5" presStyleCnt="0"/>
      <dgm:spPr/>
    </dgm:pt>
    <dgm:pt modelId="{868168C4-F067-41AF-A34E-120026F3750E}" type="pres">
      <dgm:prSet presAssocID="{9E8499CE-DB92-4995-BAAC-6B3092AB7718}" presName="hierChild3" presStyleCnt="0"/>
      <dgm:spPr/>
    </dgm:pt>
  </dgm:ptLst>
  <dgm:cxnLst>
    <dgm:cxn modelId="{8FC7E16E-DB4A-48C8-BD12-42B47BC12E76}" srcId="{9E8499CE-DB92-4995-BAAC-6B3092AB7718}" destId="{BD5DE65F-7379-4587-951F-4046771059C3}" srcOrd="0" destOrd="0" parTransId="{0513EBFB-928D-4032-A777-6BB3CCA0E4F5}" sibTransId="{1B90B760-252F-409B-AE1D-5DDA86CFDF1C}"/>
    <dgm:cxn modelId="{FD363D97-C766-4DF9-B03E-707358BAB763}" type="presOf" srcId="{BD5DE65F-7379-4587-951F-4046771059C3}" destId="{6DD06D89-9C22-4258-BCB4-D32CA6B50ADE}" srcOrd="0" destOrd="0" presId="urn:microsoft.com/office/officeart/2005/8/layout/orgChart1"/>
    <dgm:cxn modelId="{730AE51E-BA61-4278-BC5F-EF67AC11B29F}" type="presOf" srcId="{9E8499CE-DB92-4995-BAAC-6B3092AB7718}" destId="{ABAD3AE7-E4F2-4D73-A1F4-00E7F2A010C7}" srcOrd="0" destOrd="0" presId="urn:microsoft.com/office/officeart/2005/8/layout/orgChart1"/>
    <dgm:cxn modelId="{057FFE00-FA46-4E94-B676-D67F7ED9D08B}" srcId="{BD5DE65F-7379-4587-951F-4046771059C3}" destId="{C430E466-221C-47D5-A6CD-D8D9AF4D4566}" srcOrd="0" destOrd="0" parTransId="{97962A91-A456-40DE-923A-0438B131C60F}" sibTransId="{00A055E0-9156-42D2-8BA3-1F30965F845F}"/>
    <dgm:cxn modelId="{C9C2A0F5-90BF-4324-A070-E0980DA8E63A}" type="presOf" srcId="{C430E466-221C-47D5-A6CD-D8D9AF4D4566}" destId="{E69BDFDF-EF57-4AF4-8A49-0EEC5B8A2A47}" srcOrd="1" destOrd="0" presId="urn:microsoft.com/office/officeart/2005/8/layout/orgChart1"/>
    <dgm:cxn modelId="{AF2CB4F8-FC1C-4ED1-BCA1-354E4BD006CB}" type="presOf" srcId="{9E8499CE-DB92-4995-BAAC-6B3092AB7718}" destId="{9472B5D9-5D81-49D1-B969-C9F2E0257C2A}" srcOrd="1" destOrd="0" presId="urn:microsoft.com/office/officeart/2005/8/layout/orgChart1"/>
    <dgm:cxn modelId="{DC7B3E33-2DB5-4C9F-AC89-E97B192FD7BB}" srcId="{9E15C645-0958-4853-814D-0BBACAB0F02E}" destId="{9E8499CE-DB92-4995-BAAC-6B3092AB7718}" srcOrd="0" destOrd="0" parTransId="{CAB37E4B-8F6C-41E3-A46C-441F4643CBC3}" sibTransId="{5D52BC1F-3AB5-4265-9CCE-96A477DB9BFD}"/>
    <dgm:cxn modelId="{A2459730-9720-484F-9E56-502EBC841AA6}" type="presOf" srcId="{9E15C645-0958-4853-814D-0BBACAB0F02E}" destId="{931C4CDC-954C-4DFE-A873-3224CA5A6ABB}" srcOrd="0" destOrd="0" presId="urn:microsoft.com/office/officeart/2005/8/layout/orgChart1"/>
    <dgm:cxn modelId="{E05E1837-9AB2-4C45-90ED-687FEE842EB1}" type="presOf" srcId="{C430E466-221C-47D5-A6CD-D8D9AF4D4566}" destId="{DE40B6D6-1DEB-4102-BC11-A51972CB4479}" srcOrd="0" destOrd="0" presId="urn:microsoft.com/office/officeart/2005/8/layout/orgChart1"/>
    <dgm:cxn modelId="{92678F98-29A3-49CB-A73D-A45CFD1E7936}" type="presOf" srcId="{BD5DE65F-7379-4587-951F-4046771059C3}" destId="{9A4EF8C6-4873-4225-B102-CD7E92992959}" srcOrd="1" destOrd="0" presId="urn:microsoft.com/office/officeart/2005/8/layout/orgChart1"/>
    <dgm:cxn modelId="{933363C5-A20A-43AA-A777-A9FF59851D6C}" type="presOf" srcId="{0513EBFB-928D-4032-A777-6BB3CCA0E4F5}" destId="{F5B221F2-CDBD-4B60-8508-7781AB095ADD}" srcOrd="0" destOrd="0" presId="urn:microsoft.com/office/officeart/2005/8/layout/orgChart1"/>
    <dgm:cxn modelId="{92BF1560-7FBD-4D46-97EB-68384F360C53}" type="presOf" srcId="{97962A91-A456-40DE-923A-0438B131C60F}" destId="{538BAA74-7CAF-4294-BC99-BA09A75AA291}" srcOrd="0" destOrd="0" presId="urn:microsoft.com/office/officeart/2005/8/layout/orgChart1"/>
    <dgm:cxn modelId="{41E08ED6-F529-4EE1-955C-31328745C61E}" type="presParOf" srcId="{931C4CDC-954C-4DFE-A873-3224CA5A6ABB}" destId="{89941CD4-AEB3-4BE5-B8DF-C053B1B6A5CB}" srcOrd="0" destOrd="0" presId="urn:microsoft.com/office/officeart/2005/8/layout/orgChart1"/>
    <dgm:cxn modelId="{F083B08E-C9E4-4F8C-B307-1B44334606E7}" type="presParOf" srcId="{89941CD4-AEB3-4BE5-B8DF-C053B1B6A5CB}" destId="{9E12876B-A90C-4A4A-B24B-AD9CC3451126}" srcOrd="0" destOrd="0" presId="urn:microsoft.com/office/officeart/2005/8/layout/orgChart1"/>
    <dgm:cxn modelId="{EA6A9F0C-88F3-4CE4-89DA-E8191FE7E708}" type="presParOf" srcId="{9E12876B-A90C-4A4A-B24B-AD9CC3451126}" destId="{ABAD3AE7-E4F2-4D73-A1F4-00E7F2A010C7}" srcOrd="0" destOrd="0" presId="urn:microsoft.com/office/officeart/2005/8/layout/orgChart1"/>
    <dgm:cxn modelId="{09D6A420-58F8-41E3-8809-3D2A09AA868B}" type="presParOf" srcId="{9E12876B-A90C-4A4A-B24B-AD9CC3451126}" destId="{9472B5D9-5D81-49D1-B969-C9F2E0257C2A}" srcOrd="1" destOrd="0" presId="urn:microsoft.com/office/officeart/2005/8/layout/orgChart1"/>
    <dgm:cxn modelId="{A61AE12C-DA55-4D33-8838-98A694F2D332}" type="presParOf" srcId="{89941CD4-AEB3-4BE5-B8DF-C053B1B6A5CB}" destId="{6696BFE9-1398-4D8D-9BD0-8BF2C36D8BAF}" srcOrd="1" destOrd="0" presId="urn:microsoft.com/office/officeart/2005/8/layout/orgChart1"/>
    <dgm:cxn modelId="{B593C0F3-B917-4A50-ABEE-DB3615E43155}" type="presParOf" srcId="{6696BFE9-1398-4D8D-9BD0-8BF2C36D8BAF}" destId="{F5B221F2-CDBD-4B60-8508-7781AB095ADD}" srcOrd="0" destOrd="0" presId="urn:microsoft.com/office/officeart/2005/8/layout/orgChart1"/>
    <dgm:cxn modelId="{3A44F471-9406-4278-A976-ED225B3A7A11}" type="presParOf" srcId="{6696BFE9-1398-4D8D-9BD0-8BF2C36D8BAF}" destId="{6C5CB1F0-99DD-4ACA-9636-2B9010BA946E}" srcOrd="1" destOrd="0" presId="urn:microsoft.com/office/officeart/2005/8/layout/orgChart1"/>
    <dgm:cxn modelId="{F5FBE5F1-2B31-4E72-809A-D7D7A64021BB}" type="presParOf" srcId="{6C5CB1F0-99DD-4ACA-9636-2B9010BA946E}" destId="{80BD8114-3721-450E-A3FE-518FEAECCE20}" srcOrd="0" destOrd="0" presId="urn:microsoft.com/office/officeart/2005/8/layout/orgChart1"/>
    <dgm:cxn modelId="{613E209B-81FF-49F5-B45E-D2E751E6EE2E}" type="presParOf" srcId="{80BD8114-3721-450E-A3FE-518FEAECCE20}" destId="{6DD06D89-9C22-4258-BCB4-D32CA6B50ADE}" srcOrd="0" destOrd="0" presId="urn:microsoft.com/office/officeart/2005/8/layout/orgChart1"/>
    <dgm:cxn modelId="{312A4EF2-5F16-4F9B-B70D-A22E291231C8}" type="presParOf" srcId="{80BD8114-3721-450E-A3FE-518FEAECCE20}" destId="{9A4EF8C6-4873-4225-B102-CD7E92992959}" srcOrd="1" destOrd="0" presId="urn:microsoft.com/office/officeart/2005/8/layout/orgChart1"/>
    <dgm:cxn modelId="{05CF8111-29D2-4850-9D00-93EAFEDC618B}" type="presParOf" srcId="{6C5CB1F0-99DD-4ACA-9636-2B9010BA946E}" destId="{95969D53-9239-4DC1-BB19-49FDB1076EC4}" srcOrd="1" destOrd="0" presId="urn:microsoft.com/office/officeart/2005/8/layout/orgChart1"/>
    <dgm:cxn modelId="{1BC7781F-89DC-4C9C-B1BA-6375688C47F5}" type="presParOf" srcId="{95969D53-9239-4DC1-BB19-49FDB1076EC4}" destId="{538BAA74-7CAF-4294-BC99-BA09A75AA291}" srcOrd="0" destOrd="0" presId="urn:microsoft.com/office/officeart/2005/8/layout/orgChart1"/>
    <dgm:cxn modelId="{38EEF568-24AB-45B4-88E5-D6B129CDFBA9}" type="presParOf" srcId="{95969D53-9239-4DC1-BB19-49FDB1076EC4}" destId="{10001865-8E9B-410E-A7C4-780BB1466925}" srcOrd="1" destOrd="0" presId="urn:microsoft.com/office/officeart/2005/8/layout/orgChart1"/>
    <dgm:cxn modelId="{70C6ED66-3F17-488B-AF18-B39616BC0C8B}" type="presParOf" srcId="{10001865-8E9B-410E-A7C4-780BB1466925}" destId="{B19EDF71-B94C-4696-A376-145B3659EC1A}" srcOrd="0" destOrd="0" presId="urn:microsoft.com/office/officeart/2005/8/layout/orgChart1"/>
    <dgm:cxn modelId="{AEE6BD87-21FB-4EEC-A013-055133574EF8}" type="presParOf" srcId="{B19EDF71-B94C-4696-A376-145B3659EC1A}" destId="{DE40B6D6-1DEB-4102-BC11-A51972CB4479}" srcOrd="0" destOrd="0" presId="urn:microsoft.com/office/officeart/2005/8/layout/orgChart1"/>
    <dgm:cxn modelId="{AF07923C-AF3E-4ABA-90FA-84433D4E552C}" type="presParOf" srcId="{B19EDF71-B94C-4696-A376-145B3659EC1A}" destId="{E69BDFDF-EF57-4AF4-8A49-0EEC5B8A2A47}" srcOrd="1" destOrd="0" presId="urn:microsoft.com/office/officeart/2005/8/layout/orgChart1"/>
    <dgm:cxn modelId="{AE79ED9E-B298-40E3-97BA-FB00AF793DD6}" type="presParOf" srcId="{10001865-8E9B-410E-A7C4-780BB1466925}" destId="{EFE0EFEE-3F49-40F8-AD09-0B8A47ACA648}" srcOrd="1" destOrd="0" presId="urn:microsoft.com/office/officeart/2005/8/layout/orgChart1"/>
    <dgm:cxn modelId="{6EA56999-0FCC-403F-BB07-BA62515A1971}" type="presParOf" srcId="{10001865-8E9B-410E-A7C4-780BB1466925}" destId="{4ECE7706-74DC-49BE-8510-2C1A4C3DEFEE}" srcOrd="2" destOrd="0" presId="urn:microsoft.com/office/officeart/2005/8/layout/orgChart1"/>
    <dgm:cxn modelId="{E8E93AD6-9D94-48F0-A0CB-085F838A3C27}" type="presParOf" srcId="{6C5CB1F0-99DD-4ACA-9636-2B9010BA946E}" destId="{D9BF0654-74B7-4631-B415-68AE2EFA298E}" srcOrd="2" destOrd="0" presId="urn:microsoft.com/office/officeart/2005/8/layout/orgChart1"/>
    <dgm:cxn modelId="{4E683D6C-224D-4739-BA28-C88E76FA431E}" type="presParOf" srcId="{89941CD4-AEB3-4BE5-B8DF-C053B1B6A5CB}" destId="{868168C4-F067-41AF-A34E-120026F3750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BA4AC7-E6CB-4F7E-B29E-20B0D356D451}" type="doc">
      <dgm:prSet loTypeId="urn:microsoft.com/office/officeart/2005/8/layout/pyramid1" loCatId="pyramid" qsTypeId="urn:microsoft.com/office/officeart/2005/8/quickstyle/simple1" qsCatId="simple" csTypeId="urn:microsoft.com/office/officeart/2005/8/colors/accent1_2" csCatId="accent1"/>
      <dgm:spPr/>
    </dgm:pt>
    <dgm:pt modelId="{642205FE-2E15-4836-AA14-B14C2B2E96F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charset="0"/>
            </a:rPr>
            <a:t>The</a:t>
          </a:r>
          <a:br>
            <a:rPr kumimoji="0" lang="en-US" altLang="en-US" b="1" i="0" u="none" strike="noStrike" cap="none" normalizeH="0" baseline="0" smtClean="0">
              <a:ln>
                <a:noFill/>
              </a:ln>
              <a:solidFill>
                <a:schemeClr val="tx1"/>
              </a:solidFill>
              <a:effectLst/>
              <a:latin typeface="Arial" charset="0"/>
            </a:rPr>
          </a:br>
          <a:r>
            <a:rPr kumimoji="0" lang="en-US" altLang="en-US" b="1" i="0" u="none" strike="noStrike" cap="none" normalizeH="0" baseline="0" smtClean="0">
              <a:ln>
                <a:noFill/>
              </a:ln>
              <a:solidFill>
                <a:schemeClr val="tx1"/>
              </a:solidFill>
              <a:effectLst/>
              <a:latin typeface="Arial" charset="0"/>
            </a:rPr>
            <a:t>Pope</a:t>
          </a:r>
        </a:p>
      </dgm:t>
    </dgm:pt>
    <dgm:pt modelId="{89D98DC1-3289-4A41-A0BE-F6B628B7FED4}" type="parTrans" cxnId="{935F9F62-43C2-405D-9C17-A4B3BE1090BC}">
      <dgm:prSet/>
      <dgm:spPr/>
      <dgm:t>
        <a:bodyPr/>
        <a:lstStyle/>
        <a:p>
          <a:endParaRPr lang="en-US"/>
        </a:p>
      </dgm:t>
    </dgm:pt>
    <dgm:pt modelId="{010C99BF-331A-4965-ACA3-ED60AA152D04}" type="sibTrans" cxnId="{935F9F62-43C2-405D-9C17-A4B3BE1090BC}">
      <dgm:prSet/>
      <dgm:spPr/>
      <dgm:t>
        <a:bodyPr/>
        <a:lstStyle/>
        <a:p>
          <a:endParaRPr lang="en-US"/>
        </a:p>
      </dgm:t>
    </dgm:pt>
    <dgm:pt modelId="{20319659-5AEC-4131-A317-B0ED435E206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charset="0"/>
            </a:rPr>
            <a:t>Cardinals</a:t>
          </a:r>
        </a:p>
      </dgm:t>
    </dgm:pt>
    <dgm:pt modelId="{E0D45480-E948-40B6-B203-2DCAD36010BE}" type="parTrans" cxnId="{1D55DECD-26D4-4B1F-B30B-41CCA8A1144F}">
      <dgm:prSet/>
      <dgm:spPr/>
      <dgm:t>
        <a:bodyPr/>
        <a:lstStyle/>
        <a:p>
          <a:endParaRPr lang="en-US"/>
        </a:p>
      </dgm:t>
    </dgm:pt>
    <dgm:pt modelId="{FA272EF6-1CF8-4CDE-B081-4820F37E8B14}" type="sibTrans" cxnId="{1D55DECD-26D4-4B1F-B30B-41CCA8A1144F}">
      <dgm:prSet/>
      <dgm:spPr/>
      <dgm:t>
        <a:bodyPr/>
        <a:lstStyle/>
        <a:p>
          <a:endParaRPr lang="en-US"/>
        </a:p>
      </dgm:t>
    </dgm:pt>
    <dgm:pt modelId="{B1C39A08-37BD-45FD-BA67-CEAB8C1791B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charset="0"/>
            </a:rPr>
            <a:t>Archbishops</a:t>
          </a:r>
        </a:p>
      </dgm:t>
    </dgm:pt>
    <dgm:pt modelId="{71ED162F-5589-4437-8F98-5BEB0D743FA6}" type="parTrans" cxnId="{0EA2A5BD-7364-4428-A95D-2A170F25F98B}">
      <dgm:prSet/>
      <dgm:spPr/>
      <dgm:t>
        <a:bodyPr/>
        <a:lstStyle/>
        <a:p>
          <a:endParaRPr lang="en-US"/>
        </a:p>
      </dgm:t>
    </dgm:pt>
    <dgm:pt modelId="{B4549948-0A31-4714-A171-32D4D1DF1E6F}" type="sibTrans" cxnId="{0EA2A5BD-7364-4428-A95D-2A170F25F98B}">
      <dgm:prSet/>
      <dgm:spPr/>
      <dgm:t>
        <a:bodyPr/>
        <a:lstStyle/>
        <a:p>
          <a:endParaRPr lang="en-US"/>
        </a:p>
      </dgm:t>
    </dgm:pt>
    <dgm:pt modelId="{F1063A12-F8C8-4C04-8379-0652EE927D2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charset="0"/>
            </a:rPr>
            <a:t>Bishops</a:t>
          </a:r>
        </a:p>
      </dgm:t>
    </dgm:pt>
    <dgm:pt modelId="{51F12003-0882-4A28-95F9-C051335B8627}" type="parTrans" cxnId="{EE4E26AA-A8ED-46B1-8EC5-367AB0877B7F}">
      <dgm:prSet/>
      <dgm:spPr/>
      <dgm:t>
        <a:bodyPr/>
        <a:lstStyle/>
        <a:p>
          <a:endParaRPr lang="en-US"/>
        </a:p>
      </dgm:t>
    </dgm:pt>
    <dgm:pt modelId="{A47F998C-9384-4908-B564-9D49A34DE024}" type="sibTrans" cxnId="{EE4E26AA-A8ED-46B1-8EC5-367AB0877B7F}">
      <dgm:prSet/>
      <dgm:spPr/>
      <dgm:t>
        <a:bodyPr/>
        <a:lstStyle/>
        <a:p>
          <a:endParaRPr lang="en-US"/>
        </a:p>
      </dgm:t>
    </dgm:pt>
    <dgm:pt modelId="{9F028D1A-51A5-404A-BCA3-BF150C1EAFB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charset="0"/>
            </a:rPr>
            <a:t>Priests</a:t>
          </a:r>
        </a:p>
      </dgm:t>
    </dgm:pt>
    <dgm:pt modelId="{56EB0F12-0453-40FE-8F82-E556BC6DF296}" type="parTrans" cxnId="{6EBE949C-4198-4B2E-9149-2C037DE723A6}">
      <dgm:prSet/>
      <dgm:spPr/>
      <dgm:t>
        <a:bodyPr/>
        <a:lstStyle/>
        <a:p>
          <a:endParaRPr lang="en-US"/>
        </a:p>
      </dgm:t>
    </dgm:pt>
    <dgm:pt modelId="{54CACEF0-EAE7-4A13-B543-5F03ECC8F540}" type="sibTrans" cxnId="{6EBE949C-4198-4B2E-9149-2C037DE723A6}">
      <dgm:prSet/>
      <dgm:spPr/>
      <dgm:t>
        <a:bodyPr/>
        <a:lstStyle/>
        <a:p>
          <a:endParaRPr lang="en-US"/>
        </a:p>
      </dgm:t>
    </dgm:pt>
    <dgm:pt modelId="{811D30B1-00CA-46E4-86B8-90651181D1CE}" type="pres">
      <dgm:prSet presAssocID="{79BA4AC7-E6CB-4F7E-B29E-20B0D356D451}" presName="Name0" presStyleCnt="0">
        <dgm:presLayoutVars>
          <dgm:dir/>
          <dgm:animLvl val="lvl"/>
          <dgm:resizeHandles val="exact"/>
        </dgm:presLayoutVars>
      </dgm:prSet>
      <dgm:spPr/>
    </dgm:pt>
    <dgm:pt modelId="{588D9F4B-A0C5-4128-9D99-C04A0B675B9E}" type="pres">
      <dgm:prSet presAssocID="{642205FE-2E15-4836-AA14-B14C2B2E96F0}" presName="Name8" presStyleCnt="0"/>
      <dgm:spPr/>
    </dgm:pt>
    <dgm:pt modelId="{70F9B383-5B8B-4D14-B1BA-FFF4A4D6F832}" type="pres">
      <dgm:prSet presAssocID="{642205FE-2E15-4836-AA14-B14C2B2E96F0}" presName="level" presStyleLbl="node1" presStyleIdx="0" presStyleCnt="5">
        <dgm:presLayoutVars>
          <dgm:chMax val="1"/>
          <dgm:bulletEnabled val="1"/>
        </dgm:presLayoutVars>
      </dgm:prSet>
      <dgm:spPr/>
      <dgm:t>
        <a:bodyPr/>
        <a:lstStyle/>
        <a:p>
          <a:endParaRPr lang="en-US"/>
        </a:p>
      </dgm:t>
    </dgm:pt>
    <dgm:pt modelId="{A29E3476-12BB-4413-906D-17173C8C2F02}" type="pres">
      <dgm:prSet presAssocID="{642205FE-2E15-4836-AA14-B14C2B2E96F0}" presName="levelTx" presStyleLbl="revTx" presStyleIdx="0" presStyleCnt="0">
        <dgm:presLayoutVars>
          <dgm:chMax val="1"/>
          <dgm:bulletEnabled val="1"/>
        </dgm:presLayoutVars>
      </dgm:prSet>
      <dgm:spPr/>
      <dgm:t>
        <a:bodyPr/>
        <a:lstStyle/>
        <a:p>
          <a:endParaRPr lang="en-US"/>
        </a:p>
      </dgm:t>
    </dgm:pt>
    <dgm:pt modelId="{4C872428-004C-41A2-8C83-AF6F5FADD81E}" type="pres">
      <dgm:prSet presAssocID="{20319659-5AEC-4131-A317-B0ED435E2062}" presName="Name8" presStyleCnt="0"/>
      <dgm:spPr/>
    </dgm:pt>
    <dgm:pt modelId="{32CF4EDF-8822-415F-BE8E-B5BCD5595E1D}" type="pres">
      <dgm:prSet presAssocID="{20319659-5AEC-4131-A317-B0ED435E2062}" presName="level" presStyleLbl="node1" presStyleIdx="1" presStyleCnt="5">
        <dgm:presLayoutVars>
          <dgm:chMax val="1"/>
          <dgm:bulletEnabled val="1"/>
        </dgm:presLayoutVars>
      </dgm:prSet>
      <dgm:spPr/>
      <dgm:t>
        <a:bodyPr/>
        <a:lstStyle/>
        <a:p>
          <a:endParaRPr lang="en-US"/>
        </a:p>
      </dgm:t>
    </dgm:pt>
    <dgm:pt modelId="{E41D1B4B-5440-4955-BFB1-3C7EA09FD71F}" type="pres">
      <dgm:prSet presAssocID="{20319659-5AEC-4131-A317-B0ED435E2062}" presName="levelTx" presStyleLbl="revTx" presStyleIdx="0" presStyleCnt="0">
        <dgm:presLayoutVars>
          <dgm:chMax val="1"/>
          <dgm:bulletEnabled val="1"/>
        </dgm:presLayoutVars>
      </dgm:prSet>
      <dgm:spPr/>
      <dgm:t>
        <a:bodyPr/>
        <a:lstStyle/>
        <a:p>
          <a:endParaRPr lang="en-US"/>
        </a:p>
      </dgm:t>
    </dgm:pt>
    <dgm:pt modelId="{91213C1F-BF8C-497E-8683-5DD38E29AB42}" type="pres">
      <dgm:prSet presAssocID="{B1C39A08-37BD-45FD-BA67-CEAB8C1791B1}" presName="Name8" presStyleCnt="0"/>
      <dgm:spPr/>
    </dgm:pt>
    <dgm:pt modelId="{F7E59E3C-5304-4A9F-B590-E4F4AF0999B3}" type="pres">
      <dgm:prSet presAssocID="{B1C39A08-37BD-45FD-BA67-CEAB8C1791B1}" presName="level" presStyleLbl="node1" presStyleIdx="2" presStyleCnt="5">
        <dgm:presLayoutVars>
          <dgm:chMax val="1"/>
          <dgm:bulletEnabled val="1"/>
        </dgm:presLayoutVars>
      </dgm:prSet>
      <dgm:spPr/>
      <dgm:t>
        <a:bodyPr/>
        <a:lstStyle/>
        <a:p>
          <a:endParaRPr lang="en-US"/>
        </a:p>
      </dgm:t>
    </dgm:pt>
    <dgm:pt modelId="{45BC3D3B-8412-4126-9426-AABF015B4F26}" type="pres">
      <dgm:prSet presAssocID="{B1C39A08-37BD-45FD-BA67-CEAB8C1791B1}" presName="levelTx" presStyleLbl="revTx" presStyleIdx="0" presStyleCnt="0">
        <dgm:presLayoutVars>
          <dgm:chMax val="1"/>
          <dgm:bulletEnabled val="1"/>
        </dgm:presLayoutVars>
      </dgm:prSet>
      <dgm:spPr/>
      <dgm:t>
        <a:bodyPr/>
        <a:lstStyle/>
        <a:p>
          <a:endParaRPr lang="en-US"/>
        </a:p>
      </dgm:t>
    </dgm:pt>
    <dgm:pt modelId="{2E5E5AE9-C089-4BD5-906B-CE69226182E2}" type="pres">
      <dgm:prSet presAssocID="{F1063A12-F8C8-4C04-8379-0652EE927D26}" presName="Name8" presStyleCnt="0"/>
      <dgm:spPr/>
    </dgm:pt>
    <dgm:pt modelId="{11070ABB-6D3C-4CD0-A3A2-7602FB3B0FDD}" type="pres">
      <dgm:prSet presAssocID="{F1063A12-F8C8-4C04-8379-0652EE927D26}" presName="level" presStyleLbl="node1" presStyleIdx="3" presStyleCnt="5" custLinFactNeighborX="-223" custLinFactNeighborY="-1299">
        <dgm:presLayoutVars>
          <dgm:chMax val="1"/>
          <dgm:bulletEnabled val="1"/>
        </dgm:presLayoutVars>
      </dgm:prSet>
      <dgm:spPr/>
      <dgm:t>
        <a:bodyPr/>
        <a:lstStyle/>
        <a:p>
          <a:endParaRPr lang="en-US"/>
        </a:p>
      </dgm:t>
    </dgm:pt>
    <dgm:pt modelId="{1AE5146D-07A0-44A0-BA36-FF58560D4D89}" type="pres">
      <dgm:prSet presAssocID="{F1063A12-F8C8-4C04-8379-0652EE927D26}" presName="levelTx" presStyleLbl="revTx" presStyleIdx="0" presStyleCnt="0">
        <dgm:presLayoutVars>
          <dgm:chMax val="1"/>
          <dgm:bulletEnabled val="1"/>
        </dgm:presLayoutVars>
      </dgm:prSet>
      <dgm:spPr/>
      <dgm:t>
        <a:bodyPr/>
        <a:lstStyle/>
        <a:p>
          <a:endParaRPr lang="en-US"/>
        </a:p>
      </dgm:t>
    </dgm:pt>
    <dgm:pt modelId="{5C7AD215-6029-4455-9F20-7231B3BE4660}" type="pres">
      <dgm:prSet presAssocID="{9F028D1A-51A5-404A-BCA3-BF150C1EAFB9}" presName="Name8" presStyleCnt="0"/>
      <dgm:spPr/>
    </dgm:pt>
    <dgm:pt modelId="{0316A4A7-A52A-4362-B722-DAD6395DA69A}" type="pres">
      <dgm:prSet presAssocID="{9F028D1A-51A5-404A-BCA3-BF150C1EAFB9}" presName="level" presStyleLbl="node1" presStyleIdx="4" presStyleCnt="5">
        <dgm:presLayoutVars>
          <dgm:chMax val="1"/>
          <dgm:bulletEnabled val="1"/>
        </dgm:presLayoutVars>
      </dgm:prSet>
      <dgm:spPr/>
      <dgm:t>
        <a:bodyPr/>
        <a:lstStyle/>
        <a:p>
          <a:endParaRPr lang="en-US"/>
        </a:p>
      </dgm:t>
    </dgm:pt>
    <dgm:pt modelId="{6FD8FEE5-6565-4CB2-9A29-EF02038CCC63}" type="pres">
      <dgm:prSet presAssocID="{9F028D1A-51A5-404A-BCA3-BF150C1EAFB9}" presName="levelTx" presStyleLbl="revTx" presStyleIdx="0" presStyleCnt="0">
        <dgm:presLayoutVars>
          <dgm:chMax val="1"/>
          <dgm:bulletEnabled val="1"/>
        </dgm:presLayoutVars>
      </dgm:prSet>
      <dgm:spPr/>
      <dgm:t>
        <a:bodyPr/>
        <a:lstStyle/>
        <a:p>
          <a:endParaRPr lang="en-US"/>
        </a:p>
      </dgm:t>
    </dgm:pt>
  </dgm:ptLst>
  <dgm:cxnLst>
    <dgm:cxn modelId="{BA617F42-6117-4F3D-917C-0FBE9D599D51}" type="presOf" srcId="{20319659-5AEC-4131-A317-B0ED435E2062}" destId="{E41D1B4B-5440-4955-BFB1-3C7EA09FD71F}" srcOrd="1" destOrd="0" presId="urn:microsoft.com/office/officeart/2005/8/layout/pyramid1"/>
    <dgm:cxn modelId="{480AD0B7-E134-4016-A280-829E4A769EF0}" type="presOf" srcId="{F1063A12-F8C8-4C04-8379-0652EE927D26}" destId="{11070ABB-6D3C-4CD0-A3A2-7602FB3B0FDD}" srcOrd="0" destOrd="0" presId="urn:microsoft.com/office/officeart/2005/8/layout/pyramid1"/>
    <dgm:cxn modelId="{CD53AA94-2151-41D3-8EE7-CCB6DAE3ADF8}" type="presOf" srcId="{9F028D1A-51A5-404A-BCA3-BF150C1EAFB9}" destId="{6FD8FEE5-6565-4CB2-9A29-EF02038CCC63}" srcOrd="1" destOrd="0" presId="urn:microsoft.com/office/officeart/2005/8/layout/pyramid1"/>
    <dgm:cxn modelId="{B408D2F3-7AC8-46C9-BEAB-DE2041B967D7}" type="presOf" srcId="{642205FE-2E15-4836-AA14-B14C2B2E96F0}" destId="{70F9B383-5B8B-4D14-B1BA-FFF4A4D6F832}" srcOrd="0" destOrd="0" presId="urn:microsoft.com/office/officeart/2005/8/layout/pyramid1"/>
    <dgm:cxn modelId="{EE4E26AA-A8ED-46B1-8EC5-367AB0877B7F}" srcId="{79BA4AC7-E6CB-4F7E-B29E-20B0D356D451}" destId="{F1063A12-F8C8-4C04-8379-0652EE927D26}" srcOrd="3" destOrd="0" parTransId="{51F12003-0882-4A28-95F9-C051335B8627}" sibTransId="{A47F998C-9384-4908-B564-9D49A34DE024}"/>
    <dgm:cxn modelId="{0EA2A5BD-7364-4428-A95D-2A170F25F98B}" srcId="{79BA4AC7-E6CB-4F7E-B29E-20B0D356D451}" destId="{B1C39A08-37BD-45FD-BA67-CEAB8C1791B1}" srcOrd="2" destOrd="0" parTransId="{71ED162F-5589-4437-8F98-5BEB0D743FA6}" sibTransId="{B4549948-0A31-4714-A171-32D4D1DF1E6F}"/>
    <dgm:cxn modelId="{23EDB735-9D9A-463D-BCD2-1015F08D4EC0}" type="presOf" srcId="{79BA4AC7-E6CB-4F7E-B29E-20B0D356D451}" destId="{811D30B1-00CA-46E4-86B8-90651181D1CE}" srcOrd="0" destOrd="0" presId="urn:microsoft.com/office/officeart/2005/8/layout/pyramid1"/>
    <dgm:cxn modelId="{A5EBCEC9-9CC4-4720-A87A-BCAEEF101349}" type="presOf" srcId="{B1C39A08-37BD-45FD-BA67-CEAB8C1791B1}" destId="{45BC3D3B-8412-4126-9426-AABF015B4F26}" srcOrd="1" destOrd="0" presId="urn:microsoft.com/office/officeart/2005/8/layout/pyramid1"/>
    <dgm:cxn modelId="{935F9F62-43C2-405D-9C17-A4B3BE1090BC}" srcId="{79BA4AC7-E6CB-4F7E-B29E-20B0D356D451}" destId="{642205FE-2E15-4836-AA14-B14C2B2E96F0}" srcOrd="0" destOrd="0" parTransId="{89D98DC1-3289-4A41-A0BE-F6B628B7FED4}" sibTransId="{010C99BF-331A-4965-ACA3-ED60AA152D04}"/>
    <dgm:cxn modelId="{0005EAFA-CAAD-4A18-B03B-080237F5C394}" type="presOf" srcId="{642205FE-2E15-4836-AA14-B14C2B2E96F0}" destId="{A29E3476-12BB-4413-906D-17173C8C2F02}" srcOrd="1" destOrd="0" presId="urn:microsoft.com/office/officeart/2005/8/layout/pyramid1"/>
    <dgm:cxn modelId="{96A58F1F-3BA9-4DDF-AF0A-ADE377748778}" type="presOf" srcId="{9F028D1A-51A5-404A-BCA3-BF150C1EAFB9}" destId="{0316A4A7-A52A-4362-B722-DAD6395DA69A}" srcOrd="0" destOrd="0" presId="urn:microsoft.com/office/officeart/2005/8/layout/pyramid1"/>
    <dgm:cxn modelId="{F3A19D09-FD6F-4F2B-9AC0-FA0413C54FCE}" type="presOf" srcId="{20319659-5AEC-4131-A317-B0ED435E2062}" destId="{32CF4EDF-8822-415F-BE8E-B5BCD5595E1D}" srcOrd="0" destOrd="0" presId="urn:microsoft.com/office/officeart/2005/8/layout/pyramid1"/>
    <dgm:cxn modelId="{6E4E8203-A6C2-4537-8C40-41CDE386CDF7}" type="presOf" srcId="{B1C39A08-37BD-45FD-BA67-CEAB8C1791B1}" destId="{F7E59E3C-5304-4A9F-B590-E4F4AF0999B3}" srcOrd="0" destOrd="0" presId="urn:microsoft.com/office/officeart/2005/8/layout/pyramid1"/>
    <dgm:cxn modelId="{1D55DECD-26D4-4B1F-B30B-41CCA8A1144F}" srcId="{79BA4AC7-E6CB-4F7E-B29E-20B0D356D451}" destId="{20319659-5AEC-4131-A317-B0ED435E2062}" srcOrd="1" destOrd="0" parTransId="{E0D45480-E948-40B6-B203-2DCAD36010BE}" sibTransId="{FA272EF6-1CF8-4CDE-B081-4820F37E8B14}"/>
    <dgm:cxn modelId="{6EBE949C-4198-4B2E-9149-2C037DE723A6}" srcId="{79BA4AC7-E6CB-4F7E-B29E-20B0D356D451}" destId="{9F028D1A-51A5-404A-BCA3-BF150C1EAFB9}" srcOrd="4" destOrd="0" parTransId="{56EB0F12-0453-40FE-8F82-E556BC6DF296}" sibTransId="{54CACEF0-EAE7-4A13-B543-5F03ECC8F540}"/>
    <dgm:cxn modelId="{DE73CAAB-1258-4E93-91A5-EFA79DBD3CDB}" type="presOf" srcId="{F1063A12-F8C8-4C04-8379-0652EE927D26}" destId="{1AE5146D-07A0-44A0-BA36-FF58560D4D89}" srcOrd="1" destOrd="0" presId="urn:microsoft.com/office/officeart/2005/8/layout/pyramid1"/>
    <dgm:cxn modelId="{D00294CF-3676-4913-B5F5-E459888204C7}" type="presParOf" srcId="{811D30B1-00CA-46E4-86B8-90651181D1CE}" destId="{588D9F4B-A0C5-4128-9D99-C04A0B675B9E}" srcOrd="0" destOrd="0" presId="urn:microsoft.com/office/officeart/2005/8/layout/pyramid1"/>
    <dgm:cxn modelId="{F5D542A6-1AB9-4AE1-B547-60A551DB7DC3}" type="presParOf" srcId="{588D9F4B-A0C5-4128-9D99-C04A0B675B9E}" destId="{70F9B383-5B8B-4D14-B1BA-FFF4A4D6F832}" srcOrd="0" destOrd="0" presId="urn:microsoft.com/office/officeart/2005/8/layout/pyramid1"/>
    <dgm:cxn modelId="{8159C8F0-EDA9-4557-9625-E3A7F7AE4C18}" type="presParOf" srcId="{588D9F4B-A0C5-4128-9D99-C04A0B675B9E}" destId="{A29E3476-12BB-4413-906D-17173C8C2F02}" srcOrd="1" destOrd="0" presId="urn:microsoft.com/office/officeart/2005/8/layout/pyramid1"/>
    <dgm:cxn modelId="{C385ACCE-CB07-4923-87DF-469FF8C28736}" type="presParOf" srcId="{811D30B1-00CA-46E4-86B8-90651181D1CE}" destId="{4C872428-004C-41A2-8C83-AF6F5FADD81E}" srcOrd="1" destOrd="0" presId="urn:microsoft.com/office/officeart/2005/8/layout/pyramid1"/>
    <dgm:cxn modelId="{A36EECA4-DB40-4EE8-B7BC-129FEA576938}" type="presParOf" srcId="{4C872428-004C-41A2-8C83-AF6F5FADD81E}" destId="{32CF4EDF-8822-415F-BE8E-B5BCD5595E1D}" srcOrd="0" destOrd="0" presId="urn:microsoft.com/office/officeart/2005/8/layout/pyramid1"/>
    <dgm:cxn modelId="{360D18D2-64CE-4C5A-AC46-866DC158FA80}" type="presParOf" srcId="{4C872428-004C-41A2-8C83-AF6F5FADD81E}" destId="{E41D1B4B-5440-4955-BFB1-3C7EA09FD71F}" srcOrd="1" destOrd="0" presId="urn:microsoft.com/office/officeart/2005/8/layout/pyramid1"/>
    <dgm:cxn modelId="{B13E0BCE-373E-4626-94BB-8A353D84EDBB}" type="presParOf" srcId="{811D30B1-00CA-46E4-86B8-90651181D1CE}" destId="{91213C1F-BF8C-497E-8683-5DD38E29AB42}" srcOrd="2" destOrd="0" presId="urn:microsoft.com/office/officeart/2005/8/layout/pyramid1"/>
    <dgm:cxn modelId="{F09E38E3-B8A8-4EAC-B973-00DB6915D5AE}" type="presParOf" srcId="{91213C1F-BF8C-497E-8683-5DD38E29AB42}" destId="{F7E59E3C-5304-4A9F-B590-E4F4AF0999B3}" srcOrd="0" destOrd="0" presId="urn:microsoft.com/office/officeart/2005/8/layout/pyramid1"/>
    <dgm:cxn modelId="{705366F6-9324-445D-A3E6-26F8ACFD8F94}" type="presParOf" srcId="{91213C1F-BF8C-497E-8683-5DD38E29AB42}" destId="{45BC3D3B-8412-4126-9426-AABF015B4F26}" srcOrd="1" destOrd="0" presId="urn:microsoft.com/office/officeart/2005/8/layout/pyramid1"/>
    <dgm:cxn modelId="{790238BD-32FE-47E7-916B-4BA6DFE2B121}" type="presParOf" srcId="{811D30B1-00CA-46E4-86B8-90651181D1CE}" destId="{2E5E5AE9-C089-4BD5-906B-CE69226182E2}" srcOrd="3" destOrd="0" presId="urn:microsoft.com/office/officeart/2005/8/layout/pyramid1"/>
    <dgm:cxn modelId="{A3B0E948-6FC7-453B-8350-A30250FC61A5}" type="presParOf" srcId="{2E5E5AE9-C089-4BD5-906B-CE69226182E2}" destId="{11070ABB-6D3C-4CD0-A3A2-7602FB3B0FDD}" srcOrd="0" destOrd="0" presId="urn:microsoft.com/office/officeart/2005/8/layout/pyramid1"/>
    <dgm:cxn modelId="{F659D293-EA7E-4694-B301-847E7DB07249}" type="presParOf" srcId="{2E5E5AE9-C089-4BD5-906B-CE69226182E2}" destId="{1AE5146D-07A0-44A0-BA36-FF58560D4D89}" srcOrd="1" destOrd="0" presId="urn:microsoft.com/office/officeart/2005/8/layout/pyramid1"/>
    <dgm:cxn modelId="{A502B982-ED1C-4392-8373-363FA7F4A13E}" type="presParOf" srcId="{811D30B1-00CA-46E4-86B8-90651181D1CE}" destId="{5C7AD215-6029-4455-9F20-7231B3BE4660}" srcOrd="4" destOrd="0" presId="urn:microsoft.com/office/officeart/2005/8/layout/pyramid1"/>
    <dgm:cxn modelId="{D3003DA2-5AA3-4905-B508-525C66A3A549}" type="presParOf" srcId="{5C7AD215-6029-4455-9F20-7231B3BE4660}" destId="{0316A4A7-A52A-4362-B722-DAD6395DA69A}" srcOrd="0" destOrd="0" presId="urn:microsoft.com/office/officeart/2005/8/layout/pyramid1"/>
    <dgm:cxn modelId="{4793EDEE-E818-44F1-B324-4FD8B8C607FB}" type="presParOf" srcId="{5C7AD215-6029-4455-9F20-7231B3BE4660}" destId="{6FD8FEE5-6565-4CB2-9A29-EF02038CCC6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CE0E8-97E0-42EB-8D76-7D8B085B8208}">
      <dsp:nvSpPr>
        <dsp:cNvPr id="0" name=""/>
        <dsp:cNvSpPr/>
      </dsp:nvSpPr>
      <dsp:spPr>
        <a:xfrm>
          <a:off x="2197946" y="3169009"/>
          <a:ext cx="91440" cy="549851"/>
        </a:xfrm>
        <a:custGeom>
          <a:avLst/>
          <a:gdLst/>
          <a:ahLst/>
          <a:cxnLst/>
          <a:rect l="0" t="0" r="0" b="0"/>
          <a:pathLst>
            <a:path>
              <a:moveTo>
                <a:pt x="45720" y="0"/>
              </a:moveTo>
              <a:lnTo>
                <a:pt x="45720" y="5498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8D88D6-B503-40F5-B226-F01CA86D5CD0}">
      <dsp:nvSpPr>
        <dsp:cNvPr id="0" name=""/>
        <dsp:cNvSpPr/>
      </dsp:nvSpPr>
      <dsp:spPr>
        <a:xfrm>
          <a:off x="2197946" y="1309987"/>
          <a:ext cx="91440" cy="549851"/>
        </a:xfrm>
        <a:custGeom>
          <a:avLst/>
          <a:gdLst/>
          <a:ahLst/>
          <a:cxnLst/>
          <a:rect l="0" t="0" r="0" b="0"/>
          <a:pathLst>
            <a:path>
              <a:moveTo>
                <a:pt x="45720" y="0"/>
              </a:moveTo>
              <a:lnTo>
                <a:pt x="45720" y="5498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FD55E0-9EA9-4A4B-95AC-99D66CA503A2}">
      <dsp:nvSpPr>
        <dsp:cNvPr id="0" name=""/>
        <dsp:cNvSpPr/>
      </dsp:nvSpPr>
      <dsp:spPr>
        <a:xfrm>
          <a:off x="934495" y="816"/>
          <a:ext cx="2618341" cy="13091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kern="1200" cap="none" normalizeH="0" baseline="0" smtClean="0">
              <a:ln>
                <a:noFill/>
              </a:ln>
              <a:solidFill>
                <a:schemeClr val="tx1"/>
              </a:solidFill>
              <a:effectLst/>
              <a:latin typeface="Times New Roman" panose="02020603050405020304" pitchFamily="18" charset="0"/>
            </a:rPr>
            <a:t>Classical Civilization</a:t>
          </a:r>
          <a:br>
            <a:rPr kumimoji="0" lang="en-US" altLang="en-US" sz="2100" b="0" i="0" u="none" strike="noStrike" kern="1200" cap="none" normalizeH="0" baseline="0" smtClean="0">
              <a:ln>
                <a:noFill/>
              </a:ln>
              <a:solidFill>
                <a:schemeClr val="tx1"/>
              </a:solidFill>
              <a:effectLst/>
              <a:latin typeface="Times New Roman" panose="02020603050405020304" pitchFamily="18" charset="0"/>
            </a:rPr>
          </a:br>
          <a:r>
            <a:rPr kumimoji="0" lang="en-US" altLang="en-US" sz="2100" b="0" i="0" u="none" strike="noStrike" kern="1200" cap="none" normalizeH="0" baseline="0" smtClean="0">
              <a:ln>
                <a:noFill/>
              </a:ln>
              <a:solidFill>
                <a:schemeClr val="tx1"/>
              </a:solidFill>
              <a:effectLst/>
              <a:latin typeface="Times New Roman" panose="02020603050405020304" pitchFamily="18" charset="0"/>
            </a:rPr>
            <a:t>(Beginning of European Civilization </a:t>
          </a:r>
          <a:r>
            <a:rPr kumimoji="0" lang="en-US" altLang="en-US" sz="2100" b="0" i="0" u="none" strike="noStrike" kern="1200" cap="none" normalizeH="0" baseline="0" smtClean="0">
              <a:ln>
                <a:noFill/>
              </a:ln>
              <a:solidFill>
                <a:schemeClr val="tx1"/>
              </a:solidFill>
              <a:effectLst/>
              <a:latin typeface="Times New Roman" panose="02020603050405020304" pitchFamily="18" charset="0"/>
              <a:sym typeface="Wingdings" panose="05000000000000000000" pitchFamily="2" charset="2"/>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kern="1200" cap="none" normalizeH="0" baseline="0" smtClean="0">
              <a:ln>
                <a:noFill/>
              </a:ln>
              <a:solidFill>
                <a:schemeClr val="tx1"/>
              </a:solidFill>
              <a:effectLst/>
              <a:latin typeface="Times New Roman" panose="02020603050405020304" pitchFamily="18" charset="0"/>
              <a:sym typeface="Wingdings" panose="05000000000000000000" pitchFamily="2" charset="2"/>
            </a:rPr>
            <a:t>Roman Empire)</a:t>
          </a:r>
          <a:endParaRPr kumimoji="0" lang="en-US" altLang="en-US" sz="2100" b="0" i="0" u="none" strike="noStrike" kern="1200" cap="none" normalizeH="0" baseline="0" smtClean="0">
            <a:ln>
              <a:noFill/>
            </a:ln>
            <a:solidFill>
              <a:schemeClr val="tx1"/>
            </a:solidFill>
            <a:effectLst/>
            <a:latin typeface="Times New Roman" panose="02020603050405020304" pitchFamily="18" charset="0"/>
          </a:endParaRPr>
        </a:p>
      </dsp:txBody>
      <dsp:txXfrm>
        <a:off x="934495" y="816"/>
        <a:ext cx="2618341" cy="1309170"/>
      </dsp:txXfrm>
    </dsp:sp>
    <dsp:sp modelId="{3A28131F-BFD0-4719-BFFD-A6CF24CD9724}">
      <dsp:nvSpPr>
        <dsp:cNvPr id="0" name=""/>
        <dsp:cNvSpPr/>
      </dsp:nvSpPr>
      <dsp:spPr>
        <a:xfrm>
          <a:off x="934495" y="1859838"/>
          <a:ext cx="2618341" cy="13091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kern="1200" cap="none" normalizeH="0" baseline="0" smtClean="0">
              <a:ln>
                <a:noFill/>
              </a:ln>
              <a:solidFill>
                <a:schemeClr val="tx1"/>
              </a:solidFill>
              <a:effectLst/>
              <a:latin typeface="Times New Roman" panose="02020603050405020304" pitchFamily="18" charset="0"/>
            </a:rPr>
            <a:t>Medieval Europe</a:t>
          </a:r>
          <a:br>
            <a:rPr kumimoji="0" lang="en-US" altLang="en-US" sz="2100" b="0" i="0" u="none" strike="noStrike" kern="1200" cap="none" normalizeH="0" baseline="0" smtClean="0">
              <a:ln>
                <a:noFill/>
              </a:ln>
              <a:solidFill>
                <a:schemeClr val="tx1"/>
              </a:solidFill>
              <a:effectLst/>
              <a:latin typeface="Times New Roman" panose="02020603050405020304" pitchFamily="18" charset="0"/>
            </a:rPr>
          </a:br>
          <a:r>
            <a:rPr kumimoji="0" lang="en-US" altLang="en-US" sz="2100" b="0" i="0" u="none" strike="noStrike" kern="1200" cap="none" normalizeH="0" baseline="0" smtClean="0">
              <a:ln>
                <a:noFill/>
              </a:ln>
              <a:solidFill>
                <a:schemeClr val="tx1"/>
              </a:solidFill>
              <a:effectLst/>
              <a:latin typeface="Times New Roman" panose="02020603050405020304" pitchFamily="18" charset="0"/>
            </a:rPr>
            <a:t>(Fall of Rome </a:t>
          </a:r>
          <a:r>
            <a:rPr kumimoji="0" lang="en-US" altLang="en-US" sz="2100" b="0" i="0" u="none" strike="noStrike" kern="1200" cap="none" normalizeH="0" baseline="0" smtClean="0">
              <a:ln>
                <a:noFill/>
              </a:ln>
              <a:solidFill>
                <a:schemeClr val="tx1"/>
              </a:solidFill>
              <a:effectLst/>
              <a:latin typeface="Times New Roman" panose="02020603050405020304" pitchFamily="18" charset="0"/>
              <a:sym typeface="Wingdings" panose="05000000000000000000" pitchFamily="2" charset="2"/>
            </a:rPr>
            <a:t> Before the Renaissance)</a:t>
          </a:r>
          <a:endParaRPr kumimoji="0" lang="en-US" altLang="en-US" sz="2100" b="0" i="0" u="none" strike="noStrike" kern="1200" cap="none" normalizeH="0" baseline="0" smtClean="0">
            <a:ln>
              <a:noFill/>
            </a:ln>
            <a:solidFill>
              <a:schemeClr val="tx1"/>
            </a:solidFill>
            <a:effectLst/>
            <a:latin typeface="Times New Roman" panose="02020603050405020304" pitchFamily="18" charset="0"/>
          </a:endParaRPr>
        </a:p>
      </dsp:txBody>
      <dsp:txXfrm>
        <a:off x="934495" y="1859838"/>
        <a:ext cx="2618341" cy="1309170"/>
      </dsp:txXfrm>
    </dsp:sp>
    <dsp:sp modelId="{246239BE-3075-41BC-8311-327B9BC49E5D}">
      <dsp:nvSpPr>
        <dsp:cNvPr id="0" name=""/>
        <dsp:cNvSpPr/>
      </dsp:nvSpPr>
      <dsp:spPr>
        <a:xfrm>
          <a:off x="934495" y="3718860"/>
          <a:ext cx="2618341" cy="13091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kern="1200" cap="none" normalizeH="0" baseline="0" smtClean="0">
              <a:ln>
                <a:noFill/>
              </a:ln>
              <a:solidFill>
                <a:schemeClr val="tx1"/>
              </a:solidFill>
              <a:effectLst/>
              <a:latin typeface="Times New Roman" panose="02020603050405020304" pitchFamily="18" charset="0"/>
            </a:rPr>
            <a:t>Modern Times</a:t>
          </a:r>
          <a:br>
            <a:rPr kumimoji="0" lang="en-US" altLang="en-US" sz="2100" b="0" i="0" u="none" strike="noStrike" kern="1200" cap="none" normalizeH="0" baseline="0" smtClean="0">
              <a:ln>
                <a:noFill/>
              </a:ln>
              <a:solidFill>
                <a:schemeClr val="tx1"/>
              </a:solidFill>
              <a:effectLst/>
              <a:latin typeface="Times New Roman" panose="02020603050405020304" pitchFamily="18" charset="0"/>
            </a:rPr>
          </a:br>
          <a:r>
            <a:rPr kumimoji="0" lang="en-US" altLang="en-US" sz="2100" b="0" i="0" u="none" strike="noStrike" kern="1200" cap="none" normalizeH="0" baseline="0" smtClean="0">
              <a:ln>
                <a:noFill/>
              </a:ln>
              <a:solidFill>
                <a:schemeClr val="tx1"/>
              </a:solidFill>
              <a:effectLst/>
              <a:latin typeface="Times New Roman" panose="02020603050405020304" pitchFamily="18" charset="0"/>
            </a:rPr>
            <a:t>(Renaissance </a:t>
          </a:r>
          <a:r>
            <a:rPr kumimoji="0" lang="en-US" altLang="en-US" sz="2100" b="0" i="0" u="none" strike="noStrike" kern="1200" cap="none" normalizeH="0" baseline="0" smtClean="0">
              <a:ln>
                <a:noFill/>
              </a:ln>
              <a:solidFill>
                <a:schemeClr val="tx1"/>
              </a:solidFill>
              <a:effectLst/>
              <a:latin typeface="Times New Roman" panose="02020603050405020304" pitchFamily="18" charset="0"/>
              <a:sym typeface="Wingdings" panose="05000000000000000000" pitchFamily="2" charset="2"/>
            </a:rPr>
            <a:t> Today)</a:t>
          </a:r>
          <a:endParaRPr kumimoji="0" lang="en-US" altLang="en-US" sz="2100" b="0" i="0" u="none" strike="noStrike" kern="1200" cap="none" normalizeH="0" baseline="0" smtClean="0">
            <a:ln>
              <a:noFill/>
            </a:ln>
            <a:solidFill>
              <a:schemeClr val="tx1"/>
            </a:solidFill>
            <a:effectLst/>
            <a:latin typeface="Times New Roman" panose="02020603050405020304" pitchFamily="18" charset="0"/>
          </a:endParaRPr>
        </a:p>
      </dsp:txBody>
      <dsp:txXfrm>
        <a:off x="934495" y="3718860"/>
        <a:ext cx="2618341" cy="1309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BAA74-7CAF-4294-BC99-BA09A75AA291}">
      <dsp:nvSpPr>
        <dsp:cNvPr id="0" name=""/>
        <dsp:cNvSpPr/>
      </dsp:nvSpPr>
      <dsp:spPr>
        <a:xfrm>
          <a:off x="2197946" y="3147458"/>
          <a:ext cx="91440" cy="545825"/>
        </a:xfrm>
        <a:custGeom>
          <a:avLst/>
          <a:gdLst/>
          <a:ahLst/>
          <a:cxnLst/>
          <a:rect l="0" t="0" r="0" b="0"/>
          <a:pathLst>
            <a:path>
              <a:moveTo>
                <a:pt x="45720" y="0"/>
              </a:moveTo>
              <a:lnTo>
                <a:pt x="45720" y="5458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B221F2-CDBD-4B60-8508-7781AB095ADD}">
      <dsp:nvSpPr>
        <dsp:cNvPr id="0" name=""/>
        <dsp:cNvSpPr/>
      </dsp:nvSpPr>
      <dsp:spPr>
        <a:xfrm>
          <a:off x="2197946" y="1302048"/>
          <a:ext cx="91440" cy="545825"/>
        </a:xfrm>
        <a:custGeom>
          <a:avLst/>
          <a:gdLst/>
          <a:ahLst/>
          <a:cxnLst/>
          <a:rect l="0" t="0" r="0" b="0"/>
          <a:pathLst>
            <a:path>
              <a:moveTo>
                <a:pt x="45720" y="0"/>
              </a:moveTo>
              <a:lnTo>
                <a:pt x="45720" y="5458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D3AE7-E4F2-4D73-A1F4-00E7F2A010C7}">
      <dsp:nvSpPr>
        <dsp:cNvPr id="0" name=""/>
        <dsp:cNvSpPr/>
      </dsp:nvSpPr>
      <dsp:spPr>
        <a:xfrm>
          <a:off x="944081" y="2463"/>
          <a:ext cx="2599169" cy="12995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kern="1200" cap="none" normalizeH="0" baseline="0" smtClean="0">
              <a:ln>
                <a:noFill/>
              </a:ln>
              <a:solidFill>
                <a:schemeClr val="tx1"/>
              </a:solidFill>
              <a:effectLst/>
              <a:latin typeface="Times New Roman" panose="02020603050405020304" pitchFamily="18" charset="0"/>
            </a:rPr>
            <a:t>Early Medieval Europe</a:t>
          </a:r>
          <a:br>
            <a:rPr kumimoji="0" lang="en-US" altLang="en-US" sz="2800" b="0" i="0" u="none" strike="noStrike" kern="1200" cap="none" normalizeH="0" baseline="0" smtClean="0">
              <a:ln>
                <a:noFill/>
              </a:ln>
              <a:solidFill>
                <a:schemeClr val="tx1"/>
              </a:solidFill>
              <a:effectLst/>
              <a:latin typeface="Times New Roman" panose="02020603050405020304" pitchFamily="18" charset="0"/>
            </a:rPr>
          </a:br>
          <a:r>
            <a:rPr kumimoji="0" lang="en-US" altLang="en-US" sz="2800" b="0" i="0" u="none" strike="noStrike" kern="1200" cap="none" normalizeH="0" baseline="0" smtClean="0">
              <a:ln>
                <a:noFill/>
              </a:ln>
              <a:solidFill>
                <a:schemeClr val="tx1"/>
              </a:solidFill>
              <a:effectLst/>
              <a:latin typeface="Times New Roman" panose="02020603050405020304" pitchFamily="18" charset="0"/>
            </a:rPr>
            <a:t>(c. 500</a:t>
          </a:r>
          <a:r>
            <a:rPr kumimoji="0" lang="en-US" altLang="en-US" sz="2800" b="0" i="0" u="none" strike="noStrike" kern="1200"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2800" b="0" i="0" u="none" strike="noStrike" kern="1200" cap="none" normalizeH="0" baseline="0" smtClean="0">
              <a:ln>
                <a:noFill/>
              </a:ln>
              <a:solidFill>
                <a:schemeClr val="tx1"/>
              </a:solidFill>
              <a:effectLst/>
              <a:latin typeface="Times New Roman" panose="02020603050405020304" pitchFamily="18" charset="0"/>
            </a:rPr>
            <a:t>1000)</a:t>
          </a:r>
        </a:p>
      </dsp:txBody>
      <dsp:txXfrm>
        <a:off x="944081" y="2463"/>
        <a:ext cx="2599169" cy="1299584"/>
      </dsp:txXfrm>
    </dsp:sp>
    <dsp:sp modelId="{6DD06D89-9C22-4258-BCB4-D32CA6B50ADE}">
      <dsp:nvSpPr>
        <dsp:cNvPr id="0" name=""/>
        <dsp:cNvSpPr/>
      </dsp:nvSpPr>
      <dsp:spPr>
        <a:xfrm>
          <a:off x="944081" y="1847874"/>
          <a:ext cx="2599169" cy="12995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kern="1200" cap="none" normalizeH="0" baseline="0" smtClean="0">
              <a:ln>
                <a:noFill/>
              </a:ln>
              <a:solidFill>
                <a:schemeClr val="tx1"/>
              </a:solidFill>
              <a:effectLst/>
              <a:latin typeface="Times New Roman" panose="02020603050405020304" pitchFamily="18" charset="0"/>
            </a:rPr>
            <a:t>High Medieval Europe</a:t>
          </a:r>
          <a:br>
            <a:rPr kumimoji="0" lang="en-US" altLang="en-US" sz="2800" b="0" i="0" u="none" strike="noStrike" kern="1200" cap="none" normalizeH="0" baseline="0" smtClean="0">
              <a:ln>
                <a:noFill/>
              </a:ln>
              <a:solidFill>
                <a:schemeClr val="tx1"/>
              </a:solidFill>
              <a:effectLst/>
              <a:latin typeface="Times New Roman" panose="02020603050405020304" pitchFamily="18" charset="0"/>
            </a:rPr>
          </a:br>
          <a:r>
            <a:rPr kumimoji="0" lang="en-US" altLang="en-US" sz="2800" b="0" i="0" u="none" strike="noStrike" kern="1200" cap="none" normalizeH="0" baseline="0" smtClean="0">
              <a:ln>
                <a:noFill/>
              </a:ln>
              <a:solidFill>
                <a:schemeClr val="tx1"/>
              </a:solidFill>
              <a:effectLst/>
              <a:latin typeface="Times New Roman" panose="02020603050405020304" pitchFamily="18" charset="0"/>
            </a:rPr>
            <a:t>(c. 1000</a:t>
          </a:r>
          <a:r>
            <a:rPr kumimoji="0" lang="en-US" altLang="en-US" sz="2800" b="0" i="0" u="none" strike="noStrike" kern="1200"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2800" b="0" i="0" u="none" strike="noStrike" kern="1200" cap="none" normalizeH="0" baseline="0" smtClean="0">
              <a:ln>
                <a:noFill/>
              </a:ln>
              <a:solidFill>
                <a:schemeClr val="tx1"/>
              </a:solidFill>
              <a:effectLst/>
              <a:latin typeface="Times New Roman" panose="02020603050405020304" pitchFamily="18" charset="0"/>
            </a:rPr>
            <a:t>1300)</a:t>
          </a:r>
        </a:p>
      </dsp:txBody>
      <dsp:txXfrm>
        <a:off x="944081" y="1847874"/>
        <a:ext cx="2599169" cy="1299584"/>
      </dsp:txXfrm>
    </dsp:sp>
    <dsp:sp modelId="{DE40B6D6-1DEB-4102-BC11-A51972CB4479}">
      <dsp:nvSpPr>
        <dsp:cNvPr id="0" name=""/>
        <dsp:cNvSpPr/>
      </dsp:nvSpPr>
      <dsp:spPr>
        <a:xfrm>
          <a:off x="944081" y="3693284"/>
          <a:ext cx="2599169" cy="12995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kern="1200" cap="none" normalizeH="0" baseline="0" smtClean="0">
              <a:ln>
                <a:noFill/>
              </a:ln>
              <a:solidFill>
                <a:schemeClr val="tx1"/>
              </a:solidFill>
              <a:effectLst/>
              <a:latin typeface="Times New Roman" panose="02020603050405020304" pitchFamily="18" charset="0"/>
            </a:rPr>
            <a:t>Late Medieval Europe</a:t>
          </a:r>
          <a:br>
            <a:rPr kumimoji="0" lang="en-US" altLang="en-US" sz="2800" b="0" i="0" u="none" strike="noStrike" kern="1200" cap="none" normalizeH="0" baseline="0" smtClean="0">
              <a:ln>
                <a:noFill/>
              </a:ln>
              <a:solidFill>
                <a:schemeClr val="tx1"/>
              </a:solidFill>
              <a:effectLst/>
              <a:latin typeface="Times New Roman" panose="02020603050405020304" pitchFamily="18" charset="0"/>
            </a:rPr>
          </a:br>
          <a:r>
            <a:rPr kumimoji="0" lang="en-US" altLang="en-US" sz="2800" b="0" i="0" u="none" strike="noStrike" kern="1200" cap="none" normalizeH="0" baseline="0" smtClean="0">
              <a:ln>
                <a:noFill/>
              </a:ln>
              <a:solidFill>
                <a:schemeClr val="tx1"/>
              </a:solidFill>
              <a:effectLst/>
              <a:latin typeface="Times New Roman" panose="02020603050405020304" pitchFamily="18" charset="0"/>
            </a:rPr>
            <a:t>(c. 1300</a:t>
          </a:r>
          <a:r>
            <a:rPr kumimoji="0" lang="en-US" altLang="en-US" sz="2800" b="0" i="0" u="none" strike="noStrike" kern="1200"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2800" b="0" i="0" u="none" strike="noStrike" kern="1200" cap="none" normalizeH="0" baseline="0" smtClean="0">
              <a:ln>
                <a:noFill/>
              </a:ln>
              <a:solidFill>
                <a:schemeClr val="tx1"/>
              </a:solidFill>
              <a:effectLst/>
              <a:latin typeface="Times New Roman" panose="02020603050405020304" pitchFamily="18" charset="0"/>
            </a:rPr>
            <a:t>1500)</a:t>
          </a:r>
        </a:p>
      </dsp:txBody>
      <dsp:txXfrm>
        <a:off x="944081" y="3693284"/>
        <a:ext cx="2599169" cy="12995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9B383-5B8B-4D14-B1BA-FFF4A4D6F832}">
      <dsp:nvSpPr>
        <dsp:cNvPr id="0" name=""/>
        <dsp:cNvSpPr/>
      </dsp:nvSpPr>
      <dsp:spPr>
        <a:xfrm>
          <a:off x="3413760" y="0"/>
          <a:ext cx="1706880" cy="1173479"/>
        </a:xfrm>
        <a:prstGeom prst="trapezoid">
          <a:avLst>
            <a:gd name="adj" fmla="val 7272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kern="1200" cap="none" normalizeH="0" baseline="0" smtClean="0">
              <a:ln>
                <a:noFill/>
              </a:ln>
              <a:solidFill>
                <a:schemeClr val="tx1"/>
              </a:solidFill>
              <a:effectLst/>
              <a:latin typeface="Arial" charset="0"/>
            </a:rPr>
            <a:t>The</a:t>
          </a:r>
          <a:br>
            <a:rPr kumimoji="0" lang="en-US" altLang="en-US" sz="3600" b="1" i="0" u="none" strike="noStrike" kern="1200" cap="none" normalizeH="0" baseline="0" smtClean="0">
              <a:ln>
                <a:noFill/>
              </a:ln>
              <a:solidFill>
                <a:schemeClr val="tx1"/>
              </a:solidFill>
              <a:effectLst/>
              <a:latin typeface="Arial" charset="0"/>
            </a:rPr>
          </a:br>
          <a:r>
            <a:rPr kumimoji="0" lang="en-US" altLang="en-US" sz="3600" b="1" i="0" u="none" strike="noStrike" kern="1200" cap="none" normalizeH="0" baseline="0" smtClean="0">
              <a:ln>
                <a:noFill/>
              </a:ln>
              <a:solidFill>
                <a:schemeClr val="tx1"/>
              </a:solidFill>
              <a:effectLst/>
              <a:latin typeface="Arial" charset="0"/>
            </a:rPr>
            <a:t>Pope</a:t>
          </a:r>
        </a:p>
      </dsp:txBody>
      <dsp:txXfrm>
        <a:off x="3413760" y="0"/>
        <a:ext cx="1706880" cy="1173479"/>
      </dsp:txXfrm>
    </dsp:sp>
    <dsp:sp modelId="{32CF4EDF-8822-415F-BE8E-B5BCD5595E1D}">
      <dsp:nvSpPr>
        <dsp:cNvPr id="0" name=""/>
        <dsp:cNvSpPr/>
      </dsp:nvSpPr>
      <dsp:spPr>
        <a:xfrm>
          <a:off x="2560320" y="1173479"/>
          <a:ext cx="3413760" cy="1173479"/>
        </a:xfrm>
        <a:prstGeom prst="trapezoid">
          <a:avLst>
            <a:gd name="adj" fmla="val 7272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kern="1200" cap="none" normalizeH="0" baseline="0" smtClean="0">
              <a:ln>
                <a:noFill/>
              </a:ln>
              <a:solidFill>
                <a:schemeClr val="tx1"/>
              </a:solidFill>
              <a:effectLst/>
              <a:latin typeface="Arial" charset="0"/>
            </a:rPr>
            <a:t>Cardinals</a:t>
          </a:r>
        </a:p>
      </dsp:txBody>
      <dsp:txXfrm>
        <a:off x="3157727" y="1173479"/>
        <a:ext cx="2218944" cy="1173479"/>
      </dsp:txXfrm>
    </dsp:sp>
    <dsp:sp modelId="{F7E59E3C-5304-4A9F-B590-E4F4AF0999B3}">
      <dsp:nvSpPr>
        <dsp:cNvPr id="0" name=""/>
        <dsp:cNvSpPr/>
      </dsp:nvSpPr>
      <dsp:spPr>
        <a:xfrm>
          <a:off x="1706880" y="2346959"/>
          <a:ext cx="5120639" cy="1173479"/>
        </a:xfrm>
        <a:prstGeom prst="trapezoid">
          <a:avLst>
            <a:gd name="adj" fmla="val 7272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kern="1200" cap="none" normalizeH="0" baseline="0" smtClean="0">
              <a:ln>
                <a:noFill/>
              </a:ln>
              <a:solidFill>
                <a:schemeClr val="tx1"/>
              </a:solidFill>
              <a:effectLst/>
              <a:latin typeface="Arial" charset="0"/>
            </a:rPr>
            <a:t>Archbishops</a:t>
          </a:r>
        </a:p>
      </dsp:txBody>
      <dsp:txXfrm>
        <a:off x="2602991" y="2346959"/>
        <a:ext cx="3328416" cy="1173479"/>
      </dsp:txXfrm>
    </dsp:sp>
    <dsp:sp modelId="{11070ABB-6D3C-4CD0-A3A2-7602FB3B0FDD}">
      <dsp:nvSpPr>
        <dsp:cNvPr id="0" name=""/>
        <dsp:cNvSpPr/>
      </dsp:nvSpPr>
      <dsp:spPr>
        <a:xfrm>
          <a:off x="838214" y="3505196"/>
          <a:ext cx="6827520" cy="1173479"/>
        </a:xfrm>
        <a:prstGeom prst="trapezoid">
          <a:avLst>
            <a:gd name="adj" fmla="val 7272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kern="1200" cap="none" normalizeH="0" baseline="0" smtClean="0">
              <a:ln>
                <a:noFill/>
              </a:ln>
              <a:solidFill>
                <a:schemeClr val="tx1"/>
              </a:solidFill>
              <a:effectLst/>
              <a:latin typeface="Arial" charset="0"/>
            </a:rPr>
            <a:t>Bishops</a:t>
          </a:r>
        </a:p>
      </dsp:txBody>
      <dsp:txXfrm>
        <a:off x="2033030" y="3505196"/>
        <a:ext cx="4437888" cy="1173479"/>
      </dsp:txXfrm>
    </dsp:sp>
    <dsp:sp modelId="{0316A4A7-A52A-4362-B722-DAD6395DA69A}">
      <dsp:nvSpPr>
        <dsp:cNvPr id="0" name=""/>
        <dsp:cNvSpPr/>
      </dsp:nvSpPr>
      <dsp:spPr>
        <a:xfrm>
          <a:off x="0" y="4693919"/>
          <a:ext cx="8534400" cy="1173479"/>
        </a:xfrm>
        <a:prstGeom prst="trapezoid">
          <a:avLst>
            <a:gd name="adj" fmla="val 7272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kern="1200" cap="none" normalizeH="0" baseline="0" smtClean="0">
              <a:ln>
                <a:noFill/>
              </a:ln>
              <a:solidFill>
                <a:schemeClr val="tx1"/>
              </a:solidFill>
              <a:effectLst/>
              <a:latin typeface="Arial" charset="0"/>
            </a:rPr>
            <a:t>Priests</a:t>
          </a:r>
        </a:p>
      </dsp:txBody>
      <dsp:txXfrm>
        <a:off x="1493519" y="4693919"/>
        <a:ext cx="5547360" cy="117347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8ACA61-E549-43F6-B9E3-FE9D623B7C59}" type="datetimeFigureOut">
              <a:rPr lang="en-US" smtClean="0"/>
              <a:t>10/7/2015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B630EA-AD85-48F6-9098-BBEDEE175DFD}" type="slidenum">
              <a:rPr lang="en-US" smtClean="0"/>
              <a:t>‹#›</a:t>
            </a:fld>
            <a:endParaRPr lang="en-US"/>
          </a:p>
        </p:txBody>
      </p:sp>
    </p:spTree>
    <p:extLst>
      <p:ext uri="{BB962C8B-B14F-4D97-AF65-F5344CB8AC3E}">
        <p14:creationId xmlns:p14="http://schemas.microsoft.com/office/powerpoint/2010/main" val="1834700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519ABB-0768-496B-80B8-E1912C1716CC}" type="datetimeFigureOut">
              <a:rPr lang="en-US" smtClean="0"/>
              <a:t>10/7/2015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FE8EC5-261F-4343-83DC-09C7F4D7CF73}" type="slidenum">
              <a:rPr lang="en-US" smtClean="0"/>
              <a:t>‹#›</a:t>
            </a:fld>
            <a:endParaRPr lang="en-US"/>
          </a:p>
        </p:txBody>
      </p:sp>
    </p:spTree>
    <p:extLst>
      <p:ext uri="{BB962C8B-B14F-4D97-AF65-F5344CB8AC3E}">
        <p14:creationId xmlns:p14="http://schemas.microsoft.com/office/powerpoint/2010/main" val="2038485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63613" eaLnBrk="0" hangingPunct="0">
              <a:defRPr sz="4400">
                <a:solidFill>
                  <a:schemeClr val="tx1"/>
                </a:solidFill>
                <a:latin typeface="Times New Roman" panose="02020603050405020304" pitchFamily="18" charset="0"/>
              </a:defRPr>
            </a:lvl1pPr>
            <a:lvl2pPr marL="742950" indent="-285750" defTabSz="963613" eaLnBrk="0" hangingPunct="0">
              <a:defRPr sz="4400">
                <a:solidFill>
                  <a:schemeClr val="tx1"/>
                </a:solidFill>
                <a:latin typeface="Times New Roman" panose="02020603050405020304" pitchFamily="18" charset="0"/>
              </a:defRPr>
            </a:lvl2pPr>
            <a:lvl3pPr marL="1143000" indent="-228600" defTabSz="963613" eaLnBrk="0" hangingPunct="0">
              <a:defRPr sz="4400">
                <a:solidFill>
                  <a:schemeClr val="tx1"/>
                </a:solidFill>
                <a:latin typeface="Times New Roman" panose="02020603050405020304" pitchFamily="18" charset="0"/>
              </a:defRPr>
            </a:lvl3pPr>
            <a:lvl4pPr marL="1600200" indent="-228600" defTabSz="963613" eaLnBrk="0" hangingPunct="0">
              <a:defRPr sz="4400">
                <a:solidFill>
                  <a:schemeClr val="tx1"/>
                </a:solidFill>
                <a:latin typeface="Times New Roman" panose="02020603050405020304" pitchFamily="18" charset="0"/>
              </a:defRPr>
            </a:lvl4pPr>
            <a:lvl5pPr marL="2057400" indent="-228600" defTabSz="963613" eaLnBrk="0" hangingPunct="0">
              <a:defRPr sz="4400">
                <a:solidFill>
                  <a:schemeClr val="tx1"/>
                </a:solidFill>
                <a:latin typeface="Times New Roman" panose="02020603050405020304" pitchFamily="18" charset="0"/>
              </a:defRPr>
            </a:lvl5pPr>
            <a:lvl6pPr marL="25146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1300">
                <a:latin typeface="Arial" panose="020B0604020202020204" pitchFamily="34" charset="0"/>
              </a:rPr>
              <a:t>S</a:t>
            </a:r>
            <a:fld id="{1BB1087C-72B0-49AC-BA83-EE1FA36149C7}" type="slidenum">
              <a:rPr lang="en-US" altLang="en-US" sz="1300">
                <a:latin typeface="Arial" panose="020B0604020202020204" pitchFamily="34" charset="0"/>
              </a:rPr>
              <a:pPr eaLnBrk="1" hangingPunct="1"/>
              <a:t>3</a:t>
            </a:fld>
            <a:endParaRPr lang="en-US" altLang="en-US" sz="1300">
              <a:latin typeface="Arial" panose="020B0604020202020204" pitchFamily="34" charset="0"/>
            </a:endParaRPr>
          </a:p>
        </p:txBody>
      </p:sp>
      <p:sp>
        <p:nvSpPr>
          <p:cNvPr id="49155"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cs typeface="Times New Roman" panose="02020603050405020304" pitchFamily="18" charset="0"/>
              </a:rPr>
              <a:t>Knights in armor, the Crusades, castles and great cathedrals, the Black Death, the Magna Carta—all of these are part of the historical period called the Middle Ages, also known as the medieval era. When was this and how did this period influence the development of western civilization?</a:t>
            </a:r>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593156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11482" eaLnBrk="0" hangingPunct="0">
              <a:defRPr sz="4200">
                <a:solidFill>
                  <a:schemeClr val="tx1"/>
                </a:solidFill>
                <a:latin typeface="Times New Roman" charset="0"/>
              </a:defRPr>
            </a:lvl1pPr>
            <a:lvl2pPr marL="702756" indent="-270291" defTabSz="911482" eaLnBrk="0" hangingPunct="0">
              <a:defRPr sz="4200">
                <a:solidFill>
                  <a:schemeClr val="tx1"/>
                </a:solidFill>
                <a:latin typeface="Times New Roman" charset="0"/>
              </a:defRPr>
            </a:lvl2pPr>
            <a:lvl3pPr marL="1081164" indent="-216233" defTabSz="911482" eaLnBrk="0" hangingPunct="0">
              <a:defRPr sz="4200">
                <a:solidFill>
                  <a:schemeClr val="tx1"/>
                </a:solidFill>
                <a:latin typeface="Times New Roman" charset="0"/>
              </a:defRPr>
            </a:lvl3pPr>
            <a:lvl4pPr marL="1513629" indent="-216233" defTabSz="911482" eaLnBrk="0" hangingPunct="0">
              <a:defRPr sz="4200">
                <a:solidFill>
                  <a:schemeClr val="tx1"/>
                </a:solidFill>
                <a:latin typeface="Times New Roman" charset="0"/>
              </a:defRPr>
            </a:lvl4pPr>
            <a:lvl5pPr marL="1946095" indent="-216233" defTabSz="911482" eaLnBrk="0" hangingPunct="0">
              <a:defRPr sz="4200">
                <a:solidFill>
                  <a:schemeClr val="tx1"/>
                </a:solidFill>
                <a:latin typeface="Times New Roman" charset="0"/>
              </a:defRPr>
            </a:lvl5pPr>
            <a:lvl6pPr marL="2378560" indent="-216233" algn="ctr" defTabSz="911482" eaLnBrk="0" fontAlgn="base" hangingPunct="0">
              <a:spcBef>
                <a:spcPct val="0"/>
              </a:spcBef>
              <a:spcAft>
                <a:spcPct val="0"/>
              </a:spcAft>
              <a:defRPr sz="4200">
                <a:solidFill>
                  <a:schemeClr val="tx1"/>
                </a:solidFill>
                <a:latin typeface="Times New Roman" charset="0"/>
              </a:defRPr>
            </a:lvl6pPr>
            <a:lvl7pPr marL="2811026" indent="-216233" algn="ctr" defTabSz="911482" eaLnBrk="0" fontAlgn="base" hangingPunct="0">
              <a:spcBef>
                <a:spcPct val="0"/>
              </a:spcBef>
              <a:spcAft>
                <a:spcPct val="0"/>
              </a:spcAft>
              <a:defRPr sz="4200">
                <a:solidFill>
                  <a:schemeClr val="tx1"/>
                </a:solidFill>
                <a:latin typeface="Times New Roman" charset="0"/>
              </a:defRPr>
            </a:lvl7pPr>
            <a:lvl8pPr marL="3243491" indent="-216233" algn="ctr" defTabSz="911482" eaLnBrk="0" fontAlgn="base" hangingPunct="0">
              <a:spcBef>
                <a:spcPct val="0"/>
              </a:spcBef>
              <a:spcAft>
                <a:spcPct val="0"/>
              </a:spcAft>
              <a:defRPr sz="4200">
                <a:solidFill>
                  <a:schemeClr val="tx1"/>
                </a:solidFill>
                <a:latin typeface="Times New Roman" charset="0"/>
              </a:defRPr>
            </a:lvl8pPr>
            <a:lvl9pPr marL="3675957" indent="-216233" algn="ctr" defTabSz="911482" eaLnBrk="0" fontAlgn="base" hangingPunct="0">
              <a:spcBef>
                <a:spcPct val="0"/>
              </a:spcBef>
              <a:spcAft>
                <a:spcPct val="0"/>
              </a:spcAft>
              <a:defRPr sz="4200">
                <a:solidFill>
                  <a:schemeClr val="tx1"/>
                </a:solidFill>
                <a:latin typeface="Times New Roman" charset="0"/>
              </a:defRPr>
            </a:lvl9pPr>
          </a:lstStyle>
          <a:p>
            <a:pPr eaLnBrk="1" hangingPunct="1"/>
            <a:r>
              <a:rPr lang="en-US" altLang="en-US" sz="1200">
                <a:latin typeface="Arial" charset="0"/>
              </a:rPr>
              <a:t>S</a:t>
            </a:r>
            <a:fld id="{6F3F56B3-CADB-49C5-95B7-9DE49FF527EC}" type="slidenum">
              <a:rPr lang="en-US" altLang="en-US" sz="1200">
                <a:latin typeface="Arial" charset="0"/>
              </a:rPr>
              <a:pPr eaLnBrk="1" hangingPunct="1"/>
              <a:t>52</a:t>
            </a:fld>
            <a:endParaRPr lang="en-US" altLang="en-US" sz="1200">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England experienced many instances of conflict between the king and the nobility. The situation became critical under King John. In an effort to raise money for war against France, John levied excessive taxes, thereby weakening his support throughout the country. After John was defeated in France, the nobles rebelled against him and forced him to sign the </a:t>
            </a:r>
            <a:r>
              <a:rPr lang="en-US" altLang="en-US" i="1" smtClean="0"/>
              <a:t>Magna Carta </a:t>
            </a:r>
            <a:r>
              <a:rPr lang="en-US" altLang="en-US" smtClean="0"/>
              <a:t>(Latin for “great charter”), a document that guaranteed rights to nobles and dramatically limited the power of the king. In practice, it meant that a “great council” made up of the king’s leading vassals had to approve any taxes levied beyond the king’s personal revenue. In theory, the Magna Carta established the principle that the king was not above the law. Ordinary English people did not benefit from this immediately, but over time the principles of the document were extended to protect the rights of all citizens. </a:t>
            </a:r>
            <a:endParaRPr lang="en-US" altLang="en-US" b="1" smtClean="0"/>
          </a:p>
        </p:txBody>
      </p:sp>
    </p:spTree>
    <p:extLst>
      <p:ext uri="{BB962C8B-B14F-4D97-AF65-F5344CB8AC3E}">
        <p14:creationId xmlns:p14="http://schemas.microsoft.com/office/powerpoint/2010/main" val="612068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11482" eaLnBrk="0" hangingPunct="0">
              <a:defRPr sz="4200">
                <a:solidFill>
                  <a:schemeClr val="tx1"/>
                </a:solidFill>
                <a:latin typeface="Times New Roman" charset="0"/>
              </a:defRPr>
            </a:lvl1pPr>
            <a:lvl2pPr marL="702756" indent="-270291" defTabSz="911482" eaLnBrk="0" hangingPunct="0">
              <a:defRPr sz="4200">
                <a:solidFill>
                  <a:schemeClr val="tx1"/>
                </a:solidFill>
                <a:latin typeface="Times New Roman" charset="0"/>
              </a:defRPr>
            </a:lvl2pPr>
            <a:lvl3pPr marL="1081164" indent="-216233" defTabSz="911482" eaLnBrk="0" hangingPunct="0">
              <a:defRPr sz="4200">
                <a:solidFill>
                  <a:schemeClr val="tx1"/>
                </a:solidFill>
                <a:latin typeface="Times New Roman" charset="0"/>
              </a:defRPr>
            </a:lvl3pPr>
            <a:lvl4pPr marL="1513629" indent="-216233" defTabSz="911482" eaLnBrk="0" hangingPunct="0">
              <a:defRPr sz="4200">
                <a:solidFill>
                  <a:schemeClr val="tx1"/>
                </a:solidFill>
                <a:latin typeface="Times New Roman" charset="0"/>
              </a:defRPr>
            </a:lvl4pPr>
            <a:lvl5pPr marL="1946095" indent="-216233" defTabSz="911482" eaLnBrk="0" hangingPunct="0">
              <a:defRPr sz="4200">
                <a:solidFill>
                  <a:schemeClr val="tx1"/>
                </a:solidFill>
                <a:latin typeface="Times New Roman" charset="0"/>
              </a:defRPr>
            </a:lvl5pPr>
            <a:lvl6pPr marL="2378560" indent="-216233" algn="ctr" defTabSz="911482" eaLnBrk="0" fontAlgn="base" hangingPunct="0">
              <a:spcBef>
                <a:spcPct val="0"/>
              </a:spcBef>
              <a:spcAft>
                <a:spcPct val="0"/>
              </a:spcAft>
              <a:defRPr sz="4200">
                <a:solidFill>
                  <a:schemeClr val="tx1"/>
                </a:solidFill>
                <a:latin typeface="Times New Roman" charset="0"/>
              </a:defRPr>
            </a:lvl6pPr>
            <a:lvl7pPr marL="2811026" indent="-216233" algn="ctr" defTabSz="911482" eaLnBrk="0" fontAlgn="base" hangingPunct="0">
              <a:spcBef>
                <a:spcPct val="0"/>
              </a:spcBef>
              <a:spcAft>
                <a:spcPct val="0"/>
              </a:spcAft>
              <a:defRPr sz="4200">
                <a:solidFill>
                  <a:schemeClr val="tx1"/>
                </a:solidFill>
                <a:latin typeface="Times New Roman" charset="0"/>
              </a:defRPr>
            </a:lvl7pPr>
            <a:lvl8pPr marL="3243491" indent="-216233" algn="ctr" defTabSz="911482" eaLnBrk="0" fontAlgn="base" hangingPunct="0">
              <a:spcBef>
                <a:spcPct val="0"/>
              </a:spcBef>
              <a:spcAft>
                <a:spcPct val="0"/>
              </a:spcAft>
              <a:defRPr sz="4200">
                <a:solidFill>
                  <a:schemeClr val="tx1"/>
                </a:solidFill>
                <a:latin typeface="Times New Roman" charset="0"/>
              </a:defRPr>
            </a:lvl8pPr>
            <a:lvl9pPr marL="3675957" indent="-216233" algn="ctr" defTabSz="911482" eaLnBrk="0" fontAlgn="base" hangingPunct="0">
              <a:spcBef>
                <a:spcPct val="0"/>
              </a:spcBef>
              <a:spcAft>
                <a:spcPct val="0"/>
              </a:spcAft>
              <a:defRPr sz="4200">
                <a:solidFill>
                  <a:schemeClr val="tx1"/>
                </a:solidFill>
                <a:latin typeface="Times New Roman" charset="0"/>
              </a:defRPr>
            </a:lvl9pPr>
          </a:lstStyle>
          <a:p>
            <a:pPr eaLnBrk="1" hangingPunct="1"/>
            <a:r>
              <a:rPr lang="en-US" altLang="en-US" sz="1200">
                <a:latin typeface="Arial" charset="0"/>
              </a:rPr>
              <a:t>S</a:t>
            </a:r>
            <a:fld id="{3D9C1B86-30BE-44C0-9F06-9632C286A424}" type="slidenum">
              <a:rPr lang="en-US" altLang="en-US" sz="1200">
                <a:latin typeface="Arial" charset="0"/>
              </a:rPr>
              <a:pPr eaLnBrk="1" hangingPunct="1"/>
              <a:t>53</a:t>
            </a:fld>
            <a:endParaRPr lang="en-US" altLang="en-US" sz="120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smtClean="0"/>
              <a:t>As the 13th century progressed, English kings continually needed money—especially for war. The great council, later called Parliament (from the French </a:t>
            </a:r>
            <a:r>
              <a:rPr lang="en-US" altLang="en-US" i="1" smtClean="0"/>
              <a:t>parler, </a:t>
            </a:r>
            <a:r>
              <a:rPr lang="en-US" altLang="en-US" smtClean="0"/>
              <a:t>meaning “</a:t>
            </a:r>
            <a:r>
              <a:rPr lang="en-US" altLang="en-US" smtClean="0">
                <a:cs typeface="Times New Roman" charset="0"/>
              </a:rPr>
              <a:t>to speak”), wanted to control royal spending—and the power of the monarch. When Henry III resisted Parliament’s attempt to extend its influence, a rebellion ensued. Henry was temporarily removed and replaced by a parliament led by one of the nobles. Henry’s son Edward I retook the throne in 1265. </a:t>
            </a:r>
            <a:r>
              <a:rPr lang="en-US" altLang="en-US" smtClean="0"/>
              <a:t>Edward wanted to be granted the power to collect more money from the people and called for two knights from every county and two residents from every town to be assembled with the king’s Great Council. This was considered to be England’s first representative parliament. Eventually, Parliament was organized into two tiers: The House of Lords was made up of noblemen and church leaders, while the House of Commons was comprised of knights and town residents. Parliament approved taxes, discussed policies, and worked with the monarch to make laws.</a:t>
            </a:r>
          </a:p>
        </p:txBody>
      </p:sp>
    </p:spTree>
    <p:extLst>
      <p:ext uri="{BB962C8B-B14F-4D97-AF65-F5344CB8AC3E}">
        <p14:creationId xmlns:p14="http://schemas.microsoft.com/office/powerpoint/2010/main" val="2995417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11482" eaLnBrk="0" hangingPunct="0">
              <a:defRPr sz="4200">
                <a:solidFill>
                  <a:schemeClr val="tx1"/>
                </a:solidFill>
                <a:latin typeface="Times New Roman" charset="0"/>
              </a:defRPr>
            </a:lvl1pPr>
            <a:lvl2pPr marL="702756" indent="-270291" defTabSz="911482" eaLnBrk="0" hangingPunct="0">
              <a:defRPr sz="4200">
                <a:solidFill>
                  <a:schemeClr val="tx1"/>
                </a:solidFill>
                <a:latin typeface="Times New Roman" charset="0"/>
              </a:defRPr>
            </a:lvl2pPr>
            <a:lvl3pPr marL="1081164" indent="-216233" defTabSz="911482" eaLnBrk="0" hangingPunct="0">
              <a:defRPr sz="4200">
                <a:solidFill>
                  <a:schemeClr val="tx1"/>
                </a:solidFill>
                <a:latin typeface="Times New Roman" charset="0"/>
              </a:defRPr>
            </a:lvl3pPr>
            <a:lvl4pPr marL="1513629" indent="-216233" defTabSz="911482" eaLnBrk="0" hangingPunct="0">
              <a:defRPr sz="4200">
                <a:solidFill>
                  <a:schemeClr val="tx1"/>
                </a:solidFill>
                <a:latin typeface="Times New Roman" charset="0"/>
              </a:defRPr>
            </a:lvl4pPr>
            <a:lvl5pPr marL="1946095" indent="-216233" defTabSz="911482" eaLnBrk="0" hangingPunct="0">
              <a:defRPr sz="4200">
                <a:solidFill>
                  <a:schemeClr val="tx1"/>
                </a:solidFill>
                <a:latin typeface="Times New Roman" charset="0"/>
              </a:defRPr>
            </a:lvl5pPr>
            <a:lvl6pPr marL="2378560" indent="-216233" algn="ctr" defTabSz="911482" eaLnBrk="0" fontAlgn="base" hangingPunct="0">
              <a:spcBef>
                <a:spcPct val="0"/>
              </a:spcBef>
              <a:spcAft>
                <a:spcPct val="0"/>
              </a:spcAft>
              <a:defRPr sz="4200">
                <a:solidFill>
                  <a:schemeClr val="tx1"/>
                </a:solidFill>
                <a:latin typeface="Times New Roman" charset="0"/>
              </a:defRPr>
            </a:lvl6pPr>
            <a:lvl7pPr marL="2811026" indent="-216233" algn="ctr" defTabSz="911482" eaLnBrk="0" fontAlgn="base" hangingPunct="0">
              <a:spcBef>
                <a:spcPct val="0"/>
              </a:spcBef>
              <a:spcAft>
                <a:spcPct val="0"/>
              </a:spcAft>
              <a:defRPr sz="4200">
                <a:solidFill>
                  <a:schemeClr val="tx1"/>
                </a:solidFill>
                <a:latin typeface="Times New Roman" charset="0"/>
              </a:defRPr>
            </a:lvl7pPr>
            <a:lvl8pPr marL="3243491" indent="-216233" algn="ctr" defTabSz="911482" eaLnBrk="0" fontAlgn="base" hangingPunct="0">
              <a:spcBef>
                <a:spcPct val="0"/>
              </a:spcBef>
              <a:spcAft>
                <a:spcPct val="0"/>
              </a:spcAft>
              <a:defRPr sz="4200">
                <a:solidFill>
                  <a:schemeClr val="tx1"/>
                </a:solidFill>
                <a:latin typeface="Times New Roman" charset="0"/>
              </a:defRPr>
            </a:lvl8pPr>
            <a:lvl9pPr marL="3675957" indent="-216233" algn="ctr" defTabSz="911482" eaLnBrk="0" fontAlgn="base" hangingPunct="0">
              <a:spcBef>
                <a:spcPct val="0"/>
              </a:spcBef>
              <a:spcAft>
                <a:spcPct val="0"/>
              </a:spcAft>
              <a:defRPr sz="4200">
                <a:solidFill>
                  <a:schemeClr val="tx1"/>
                </a:solidFill>
                <a:latin typeface="Times New Roman" charset="0"/>
              </a:defRPr>
            </a:lvl9pPr>
          </a:lstStyle>
          <a:p>
            <a:pPr eaLnBrk="1" hangingPunct="1"/>
            <a:r>
              <a:rPr lang="en-US" altLang="en-US" sz="1200">
                <a:latin typeface="Arial" charset="0"/>
              </a:rPr>
              <a:t>S</a:t>
            </a:r>
            <a:fld id="{13CB39D6-7BB9-48C1-8FFB-E434BB3C11D3}" type="slidenum">
              <a:rPr lang="en-US" altLang="en-US" sz="1200">
                <a:latin typeface="Arial" charset="0"/>
              </a:rPr>
              <a:pPr eaLnBrk="1" hangingPunct="1"/>
              <a:t>54</a:t>
            </a:fld>
            <a:endParaRPr lang="en-US" altLang="en-US" sz="120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smtClean="0"/>
              <a:t>After the fall of the Roman Empire, the various states located on the Italian peninsula remained independent of one another. Often referred to as “city-states” because many comprised an area only as large as a single city, these territories were sometimes controlled by Germanic tribes and at other times under the rule of the Byzantines or the French. One of the few exceptions was the Papal States, which included the city of Rome. This area remained important due to its location as the headquarters of the Catholic Church.</a:t>
            </a:r>
          </a:p>
        </p:txBody>
      </p:sp>
    </p:spTree>
    <p:extLst>
      <p:ext uri="{BB962C8B-B14F-4D97-AF65-F5344CB8AC3E}">
        <p14:creationId xmlns:p14="http://schemas.microsoft.com/office/powerpoint/2010/main" val="1172844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63613" eaLnBrk="0" hangingPunct="0">
              <a:defRPr sz="4400">
                <a:solidFill>
                  <a:schemeClr val="tx1"/>
                </a:solidFill>
                <a:latin typeface="Times New Roman" panose="02020603050405020304" pitchFamily="18" charset="0"/>
              </a:defRPr>
            </a:lvl1pPr>
            <a:lvl2pPr marL="742950" indent="-285750" defTabSz="963613" eaLnBrk="0" hangingPunct="0">
              <a:defRPr sz="4400">
                <a:solidFill>
                  <a:schemeClr val="tx1"/>
                </a:solidFill>
                <a:latin typeface="Times New Roman" panose="02020603050405020304" pitchFamily="18" charset="0"/>
              </a:defRPr>
            </a:lvl2pPr>
            <a:lvl3pPr marL="1143000" indent="-228600" defTabSz="963613" eaLnBrk="0" hangingPunct="0">
              <a:defRPr sz="4400">
                <a:solidFill>
                  <a:schemeClr val="tx1"/>
                </a:solidFill>
                <a:latin typeface="Times New Roman" panose="02020603050405020304" pitchFamily="18" charset="0"/>
              </a:defRPr>
            </a:lvl3pPr>
            <a:lvl4pPr marL="1600200" indent="-228600" defTabSz="963613" eaLnBrk="0" hangingPunct="0">
              <a:defRPr sz="4400">
                <a:solidFill>
                  <a:schemeClr val="tx1"/>
                </a:solidFill>
                <a:latin typeface="Times New Roman" panose="02020603050405020304" pitchFamily="18" charset="0"/>
              </a:defRPr>
            </a:lvl4pPr>
            <a:lvl5pPr marL="2057400" indent="-228600" defTabSz="963613" eaLnBrk="0" hangingPunct="0">
              <a:defRPr sz="4400">
                <a:solidFill>
                  <a:schemeClr val="tx1"/>
                </a:solidFill>
                <a:latin typeface="Times New Roman" panose="02020603050405020304" pitchFamily="18" charset="0"/>
              </a:defRPr>
            </a:lvl5pPr>
            <a:lvl6pPr marL="25146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1300">
                <a:latin typeface="Arial" panose="020B0604020202020204" pitchFamily="34" charset="0"/>
              </a:rPr>
              <a:t>S</a:t>
            </a:r>
            <a:fld id="{732740C4-11FC-4C5D-9486-E8B1E0A56884}" type="slidenum">
              <a:rPr lang="en-US" altLang="en-US" sz="1300">
                <a:latin typeface="Arial" panose="020B0604020202020204" pitchFamily="34" charset="0"/>
              </a:rPr>
              <a:pPr eaLnBrk="1" hangingPunct="1"/>
              <a:t>55</a:t>
            </a:fld>
            <a:endParaRPr lang="en-US" altLang="en-US" sz="1300">
              <a:latin typeface="Arial" panose="020B0604020202020204"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Islam had arisen on the Arabian peninsula in the early 7th century and had continued to spread after the death of Muhammad, its founder, in 632. Under the leadership of the Umayyad dynasty, Islamic territory expanded into Europe: by 710 they controlled North Africa, and in 711 they moved across the Strait of Gibraltar and invaded the Iberian Peninsula (modern-day Spain and Portugal). By 725, Muslims controlled most of Spain, with the city of Córdoba acting as the Muslim “capitol.” </a:t>
            </a:r>
          </a:p>
          <a:p>
            <a:pPr eaLnBrk="1" hangingPunct="1"/>
            <a:endParaRPr lang="en-US" altLang="en-US" smtClean="0">
              <a:latin typeface="Times New Roman" panose="02020603050405020304" pitchFamily="18" charset="0"/>
            </a:endParaRPr>
          </a:p>
          <a:p>
            <a:pPr eaLnBrk="1" hangingPunct="1"/>
            <a:r>
              <a:rPr lang="en-US" altLang="en-US" smtClean="0">
                <a:latin typeface="Times New Roman" panose="02020603050405020304" pitchFamily="18" charset="0"/>
              </a:rPr>
              <a:t>Muslim innovations had a significant impact on Spain. In agriculture, the Muslims introduced new crops such as oranges, dates, and rice, as well as new methods of irrigation that significantly improved productivity. Muslim architects introduced new designs that would influence building in Spain for years. Numerous mosques and palaces were built, including the Alhambra in Granada and the Great Mosque at Córdoba, which was constructed with a complex interior consisting of a multitude of low, rounded arches made of alternating black and white stones. In addition, Arabic knowledge in science, mathematics, and medicine was far superior to anything in Europe at the time. For example, Arabic numerals (i.e., 1, 2 ,3, instead of the Roman I, II, III) became the standard in algebra, mathematics, astronomy, and physics; the Muslims also introduced the concept of “zero” to Europe.</a:t>
            </a:r>
          </a:p>
        </p:txBody>
      </p:sp>
    </p:spTree>
    <p:extLst>
      <p:ext uri="{BB962C8B-B14F-4D97-AF65-F5344CB8AC3E}">
        <p14:creationId xmlns:p14="http://schemas.microsoft.com/office/powerpoint/2010/main" val="3370987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63613" eaLnBrk="0" hangingPunct="0">
              <a:defRPr sz="4400">
                <a:solidFill>
                  <a:schemeClr val="tx1"/>
                </a:solidFill>
                <a:latin typeface="Times New Roman" panose="02020603050405020304" pitchFamily="18" charset="0"/>
              </a:defRPr>
            </a:lvl1pPr>
            <a:lvl2pPr marL="742950" indent="-285750" defTabSz="963613" eaLnBrk="0" hangingPunct="0">
              <a:defRPr sz="4400">
                <a:solidFill>
                  <a:schemeClr val="tx1"/>
                </a:solidFill>
                <a:latin typeface="Times New Roman" panose="02020603050405020304" pitchFamily="18" charset="0"/>
              </a:defRPr>
            </a:lvl2pPr>
            <a:lvl3pPr marL="1143000" indent="-228600" defTabSz="963613" eaLnBrk="0" hangingPunct="0">
              <a:defRPr sz="4400">
                <a:solidFill>
                  <a:schemeClr val="tx1"/>
                </a:solidFill>
                <a:latin typeface="Times New Roman" panose="02020603050405020304" pitchFamily="18" charset="0"/>
              </a:defRPr>
            </a:lvl3pPr>
            <a:lvl4pPr marL="1600200" indent="-228600" defTabSz="963613" eaLnBrk="0" hangingPunct="0">
              <a:defRPr sz="4400">
                <a:solidFill>
                  <a:schemeClr val="tx1"/>
                </a:solidFill>
                <a:latin typeface="Times New Roman" panose="02020603050405020304" pitchFamily="18" charset="0"/>
              </a:defRPr>
            </a:lvl4pPr>
            <a:lvl5pPr marL="2057400" indent="-228600" defTabSz="963613" eaLnBrk="0" hangingPunct="0">
              <a:defRPr sz="4400">
                <a:solidFill>
                  <a:schemeClr val="tx1"/>
                </a:solidFill>
                <a:latin typeface="Times New Roman" panose="02020603050405020304" pitchFamily="18" charset="0"/>
              </a:defRPr>
            </a:lvl5pPr>
            <a:lvl6pPr marL="25146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1300">
                <a:latin typeface="Arial" panose="020B0604020202020204" pitchFamily="34" charset="0"/>
              </a:rPr>
              <a:t>S</a:t>
            </a:r>
            <a:fld id="{D82E6D53-F290-46EB-BFFA-9E90870AE71B}" type="slidenum">
              <a:rPr lang="en-US" altLang="en-US" sz="1300">
                <a:latin typeface="Arial" panose="020B0604020202020204" pitchFamily="34" charset="0"/>
              </a:rPr>
              <a:pPr eaLnBrk="1" hangingPunct="1"/>
              <a:t>56</a:t>
            </a:fld>
            <a:endParaRPr lang="en-US" altLang="en-US" sz="1300">
              <a:latin typeface="Arial" panose="020B0604020202020204"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The Iberian peninsula was dominated by the Muslims for nearly 800 years, a rule which began in the 8th century. The </a:t>
            </a:r>
            <a:r>
              <a:rPr lang="en-US" altLang="en-US" i="1" smtClean="0">
                <a:latin typeface="Times New Roman" panose="02020603050405020304" pitchFamily="18" charset="0"/>
              </a:rPr>
              <a:t>Reconquista</a:t>
            </a:r>
            <a:r>
              <a:rPr lang="en-US" altLang="en-US" smtClean="0">
                <a:latin typeface="Times New Roman" panose="02020603050405020304" pitchFamily="18" charset="0"/>
                <a:cs typeface="Times New Roman" panose="02020603050405020304" pitchFamily="18" charset="0"/>
              </a:rPr>
              <a:t>—the struggle between Christians and Muslims to control the territory—</a:t>
            </a:r>
            <a:r>
              <a:rPr lang="en-US" altLang="en-US" smtClean="0">
                <a:latin typeface="Times New Roman" panose="02020603050405020304" pitchFamily="18" charset="0"/>
              </a:rPr>
              <a:t>happened across several centuries, from 718 to 1492. Over this time, Christian forces slowly pushed the Muslims to the south. The </a:t>
            </a:r>
            <a:r>
              <a:rPr lang="en-US" altLang="en-US" i="1" smtClean="0">
                <a:latin typeface="Times New Roman" panose="02020603050405020304" pitchFamily="18" charset="0"/>
              </a:rPr>
              <a:t>Reconquista</a:t>
            </a:r>
            <a:r>
              <a:rPr lang="en-US" altLang="en-US" smtClean="0">
                <a:latin typeface="Times New Roman" panose="02020603050405020304" pitchFamily="18" charset="0"/>
              </a:rPr>
              <a:t> left Spain divided, as each region would develop a separate government after gaining their autonomy from the Muslims. The majority of Spain was finally unified under King Ferdinand of Aragon and Queen Isabella of Castile with the final expulsion of the Muslims in 1492.</a:t>
            </a:r>
          </a:p>
        </p:txBody>
      </p:sp>
    </p:spTree>
    <p:extLst>
      <p:ext uri="{BB962C8B-B14F-4D97-AF65-F5344CB8AC3E}">
        <p14:creationId xmlns:p14="http://schemas.microsoft.com/office/powerpoint/2010/main" val="2831168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63613" eaLnBrk="0" hangingPunct="0">
              <a:defRPr sz="4400">
                <a:solidFill>
                  <a:schemeClr val="tx1"/>
                </a:solidFill>
                <a:latin typeface="Times New Roman" panose="02020603050405020304" pitchFamily="18" charset="0"/>
              </a:defRPr>
            </a:lvl1pPr>
            <a:lvl2pPr marL="742950" indent="-285750" defTabSz="963613" eaLnBrk="0" hangingPunct="0">
              <a:defRPr sz="4400">
                <a:solidFill>
                  <a:schemeClr val="tx1"/>
                </a:solidFill>
                <a:latin typeface="Times New Roman" panose="02020603050405020304" pitchFamily="18" charset="0"/>
              </a:defRPr>
            </a:lvl2pPr>
            <a:lvl3pPr marL="1143000" indent="-228600" defTabSz="963613" eaLnBrk="0" hangingPunct="0">
              <a:defRPr sz="4400">
                <a:solidFill>
                  <a:schemeClr val="tx1"/>
                </a:solidFill>
                <a:latin typeface="Times New Roman" panose="02020603050405020304" pitchFamily="18" charset="0"/>
              </a:defRPr>
            </a:lvl3pPr>
            <a:lvl4pPr marL="1600200" indent="-228600" defTabSz="963613" eaLnBrk="0" hangingPunct="0">
              <a:defRPr sz="4400">
                <a:solidFill>
                  <a:schemeClr val="tx1"/>
                </a:solidFill>
                <a:latin typeface="Times New Roman" panose="02020603050405020304" pitchFamily="18" charset="0"/>
              </a:defRPr>
            </a:lvl4pPr>
            <a:lvl5pPr marL="2057400" indent="-228600" defTabSz="963613" eaLnBrk="0" hangingPunct="0">
              <a:defRPr sz="4400">
                <a:solidFill>
                  <a:schemeClr val="tx1"/>
                </a:solidFill>
                <a:latin typeface="Times New Roman" panose="02020603050405020304" pitchFamily="18" charset="0"/>
              </a:defRPr>
            </a:lvl5pPr>
            <a:lvl6pPr marL="25146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1300">
                <a:latin typeface="Arial" panose="020B0604020202020204" pitchFamily="34" charset="0"/>
              </a:rPr>
              <a:t>S</a:t>
            </a:r>
            <a:fld id="{F4DA348E-C9F1-4898-8666-41F1B6604AD9}" type="slidenum">
              <a:rPr lang="en-US" altLang="en-US" sz="1300">
                <a:latin typeface="Arial" panose="020B0604020202020204" pitchFamily="34" charset="0"/>
              </a:rPr>
              <a:pPr eaLnBrk="1" hangingPunct="1"/>
              <a:t>57</a:t>
            </a:fld>
            <a:endParaRPr lang="en-US" altLang="en-US" sz="1300">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The term “crusade” refers in general to a holy war; however, it is mostly associated with the medieval-era Crusades that went on from 1095</a:t>
            </a:r>
            <a:r>
              <a:rPr lang="en-US" altLang="en-US" smtClean="0">
                <a:latin typeface="Times New Roman" panose="02020603050405020304" pitchFamily="18" charset="0"/>
                <a:cs typeface="Times New Roman" panose="02020603050405020304" pitchFamily="18" charset="0"/>
              </a:rPr>
              <a:t>–</a:t>
            </a:r>
            <a:r>
              <a:rPr lang="en-US" altLang="en-US" smtClean="0">
                <a:latin typeface="Times New Roman" panose="02020603050405020304" pitchFamily="18" charset="0"/>
              </a:rPr>
              <a:t>1291. </a:t>
            </a:r>
            <a:r>
              <a:rPr lang="en-US" altLang="en-US" smtClean="0">
                <a:solidFill>
                  <a:srgbClr val="000000"/>
                </a:solidFill>
                <a:latin typeface="Times New Roman" panose="02020603050405020304" pitchFamily="18" charset="0"/>
                <a:cs typeface="Times New Roman" panose="02020603050405020304" pitchFamily="18" charset="0"/>
              </a:rPr>
              <a:t>The death of Charlemagne and the subsequent collapse of his empire, the Muslim invasion of Spain, and the fact that Muslims had gained control of the Holy Land made Christian Europe feel as if it were under attack. </a:t>
            </a:r>
            <a:r>
              <a:rPr lang="en-US" altLang="en-US" smtClean="0">
                <a:latin typeface="Times New Roman" panose="02020603050405020304" pitchFamily="18" charset="0"/>
              </a:rPr>
              <a:t>Some crusades were launched in an attempt to convert large numbers of nonbelievers; others were launched to fight against behavior and beliefs that the Christian Church found offensive. The Crusades also targeted heretics</a:t>
            </a:r>
            <a:r>
              <a:rPr lang="en-US" altLang="en-US" smtClean="0">
                <a:latin typeface="Times New Roman" panose="02020603050405020304" pitchFamily="18" charset="0"/>
                <a:cs typeface="Times New Roman" panose="02020603050405020304" pitchFamily="18" charset="0"/>
              </a:rPr>
              <a:t>—</a:t>
            </a:r>
            <a:r>
              <a:rPr lang="en-US" altLang="en-US" smtClean="0">
                <a:latin typeface="Times New Roman" panose="02020603050405020304" pitchFamily="18" charset="0"/>
              </a:rPr>
              <a:t>other Christians who did not conform</a:t>
            </a:r>
            <a:r>
              <a:rPr lang="en-US" altLang="en-US" smtClean="0">
                <a:latin typeface="Times New Roman" panose="02020603050405020304" pitchFamily="18" charset="0"/>
                <a:cs typeface="Times New Roman" panose="02020603050405020304" pitchFamily="18" charset="0"/>
              </a:rPr>
              <a:t>—</a:t>
            </a:r>
            <a:r>
              <a:rPr lang="en-US" altLang="en-US" smtClean="0">
                <a:latin typeface="Times New Roman" panose="02020603050405020304" pitchFamily="18" charset="0"/>
              </a:rPr>
              <a:t>and non-Christians, especially those of the Muslim faith. Finally, crusaders also fought to regain control of the Holy Land from Muslims.</a:t>
            </a:r>
          </a:p>
        </p:txBody>
      </p:sp>
    </p:spTree>
    <p:extLst>
      <p:ext uri="{BB962C8B-B14F-4D97-AF65-F5344CB8AC3E}">
        <p14:creationId xmlns:p14="http://schemas.microsoft.com/office/powerpoint/2010/main" val="490081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63613" eaLnBrk="0" hangingPunct="0">
              <a:defRPr sz="4400">
                <a:solidFill>
                  <a:schemeClr val="tx1"/>
                </a:solidFill>
                <a:latin typeface="Times New Roman" panose="02020603050405020304" pitchFamily="18" charset="0"/>
              </a:defRPr>
            </a:lvl1pPr>
            <a:lvl2pPr marL="742950" indent="-285750" defTabSz="963613" eaLnBrk="0" hangingPunct="0">
              <a:defRPr sz="4400">
                <a:solidFill>
                  <a:schemeClr val="tx1"/>
                </a:solidFill>
                <a:latin typeface="Times New Roman" panose="02020603050405020304" pitchFamily="18" charset="0"/>
              </a:defRPr>
            </a:lvl2pPr>
            <a:lvl3pPr marL="1143000" indent="-228600" defTabSz="963613" eaLnBrk="0" hangingPunct="0">
              <a:defRPr sz="4400">
                <a:solidFill>
                  <a:schemeClr val="tx1"/>
                </a:solidFill>
                <a:latin typeface="Times New Roman" panose="02020603050405020304" pitchFamily="18" charset="0"/>
              </a:defRPr>
            </a:lvl3pPr>
            <a:lvl4pPr marL="1600200" indent="-228600" defTabSz="963613" eaLnBrk="0" hangingPunct="0">
              <a:defRPr sz="4400">
                <a:solidFill>
                  <a:schemeClr val="tx1"/>
                </a:solidFill>
                <a:latin typeface="Times New Roman" panose="02020603050405020304" pitchFamily="18" charset="0"/>
              </a:defRPr>
            </a:lvl4pPr>
            <a:lvl5pPr marL="2057400" indent="-228600" defTabSz="963613" eaLnBrk="0" hangingPunct="0">
              <a:defRPr sz="4400">
                <a:solidFill>
                  <a:schemeClr val="tx1"/>
                </a:solidFill>
                <a:latin typeface="Times New Roman" panose="02020603050405020304" pitchFamily="18" charset="0"/>
              </a:defRPr>
            </a:lvl5pPr>
            <a:lvl6pPr marL="25146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1300">
                <a:latin typeface="Arial" panose="020B0604020202020204" pitchFamily="34" charset="0"/>
              </a:rPr>
              <a:t>S</a:t>
            </a:r>
            <a:fld id="{D89EE18F-BA95-4E7F-A500-FC9BBE9A6867}" type="slidenum">
              <a:rPr lang="en-US" altLang="en-US" sz="1300">
                <a:latin typeface="Arial" panose="020B0604020202020204" pitchFamily="34" charset="0"/>
              </a:rPr>
              <a:pPr eaLnBrk="1" hangingPunct="1"/>
              <a:t>58</a:t>
            </a:fld>
            <a:endParaRPr lang="en-US" altLang="en-US" sz="1300">
              <a:latin typeface="Arial" panose="020B0604020202020204" pitchFamily="34" charset="0"/>
            </a:endParaRPr>
          </a:p>
        </p:txBody>
      </p:sp>
      <p:sp>
        <p:nvSpPr>
          <p:cNvPr id="80899" name="Rectangle 2"/>
          <p:cNvSpPr>
            <a:spLocks noGrp="1" noRot="1" noChangeAspect="1" noChangeArrowheads="1" noTextEdit="1"/>
          </p:cNvSpPr>
          <p:nvPr>
            <p:ph type="sldImg"/>
          </p:nvPr>
        </p:nvSpPr>
        <p:spPr>
          <a:xfrm>
            <a:off x="1266825" y="727075"/>
            <a:ext cx="4781550" cy="3586163"/>
          </a:xfrm>
          <a:ln/>
        </p:spPr>
      </p:sp>
      <p:sp>
        <p:nvSpPr>
          <p:cNvPr id="80900" name="Rectangle 3"/>
          <p:cNvSpPr>
            <a:spLocks noGrp="1" noChangeArrowheads="1"/>
          </p:cNvSpPr>
          <p:nvPr>
            <p:ph type="body" idx="1"/>
          </p:nvPr>
        </p:nvSpPr>
        <p:spPr>
          <a:xfrm>
            <a:off x="974725" y="4560888"/>
            <a:ext cx="5365750" cy="4319587"/>
          </a:xfrm>
          <a:noFill/>
        </p:spPr>
        <p:txBody>
          <a:bodyPr/>
          <a:lstStyle/>
          <a:p>
            <a:pPr eaLnBrk="1" hangingPunct="1"/>
            <a:r>
              <a:rPr lang="en-US" altLang="en-US" smtClean="0">
                <a:latin typeface="Times New Roman" panose="02020603050405020304" pitchFamily="18" charset="0"/>
              </a:rPr>
              <a:t>Pope Urban II (1042</a:t>
            </a:r>
            <a:r>
              <a:rPr lang="en-US" altLang="en-US" smtClean="0">
                <a:latin typeface="Times New Roman" panose="02020603050405020304" pitchFamily="18" charset="0"/>
                <a:cs typeface="Times New Roman" panose="02020603050405020304" pitchFamily="18" charset="0"/>
              </a:rPr>
              <a:t>–</a:t>
            </a:r>
            <a:r>
              <a:rPr lang="en-US" altLang="en-US" smtClean="0">
                <a:latin typeface="Times New Roman" panose="02020603050405020304" pitchFamily="18" charset="0"/>
              </a:rPr>
              <a:t>1099) sparked the First Crusade by making a dramatic plea to a crowd in France in 1095 for warriors to organize and travel to the Middle East to liberate the Holy Lands from the Muslims. The Pope promised spiritual rewards for the fighters, including forgiveness of their sins in exchange for their service. The speech was so effective that thousands of soldiers marched East the next year to retake the Holy Lands.  </a:t>
            </a:r>
          </a:p>
        </p:txBody>
      </p:sp>
    </p:spTree>
    <p:extLst>
      <p:ext uri="{BB962C8B-B14F-4D97-AF65-F5344CB8AC3E}">
        <p14:creationId xmlns:p14="http://schemas.microsoft.com/office/powerpoint/2010/main" val="695340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63613" eaLnBrk="0" hangingPunct="0">
              <a:defRPr sz="4400">
                <a:solidFill>
                  <a:schemeClr val="tx1"/>
                </a:solidFill>
                <a:latin typeface="Times New Roman" panose="02020603050405020304" pitchFamily="18" charset="0"/>
              </a:defRPr>
            </a:lvl1pPr>
            <a:lvl2pPr marL="742950" indent="-285750" defTabSz="963613" eaLnBrk="0" hangingPunct="0">
              <a:defRPr sz="4400">
                <a:solidFill>
                  <a:schemeClr val="tx1"/>
                </a:solidFill>
                <a:latin typeface="Times New Roman" panose="02020603050405020304" pitchFamily="18" charset="0"/>
              </a:defRPr>
            </a:lvl2pPr>
            <a:lvl3pPr marL="1143000" indent="-228600" defTabSz="963613" eaLnBrk="0" hangingPunct="0">
              <a:defRPr sz="4400">
                <a:solidFill>
                  <a:schemeClr val="tx1"/>
                </a:solidFill>
                <a:latin typeface="Times New Roman" panose="02020603050405020304" pitchFamily="18" charset="0"/>
              </a:defRPr>
            </a:lvl3pPr>
            <a:lvl4pPr marL="1600200" indent="-228600" defTabSz="963613" eaLnBrk="0" hangingPunct="0">
              <a:defRPr sz="4400">
                <a:solidFill>
                  <a:schemeClr val="tx1"/>
                </a:solidFill>
                <a:latin typeface="Times New Roman" panose="02020603050405020304" pitchFamily="18" charset="0"/>
              </a:defRPr>
            </a:lvl4pPr>
            <a:lvl5pPr marL="2057400" indent="-228600" defTabSz="963613" eaLnBrk="0" hangingPunct="0">
              <a:defRPr sz="4400">
                <a:solidFill>
                  <a:schemeClr val="tx1"/>
                </a:solidFill>
                <a:latin typeface="Times New Roman" panose="02020603050405020304" pitchFamily="18" charset="0"/>
              </a:defRPr>
            </a:lvl5pPr>
            <a:lvl6pPr marL="25146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1300">
                <a:latin typeface="Arial" panose="020B0604020202020204" pitchFamily="34" charset="0"/>
              </a:rPr>
              <a:t>S</a:t>
            </a:r>
            <a:fld id="{66C7B4BD-627F-467E-842C-F0D8C4D42237}" type="slidenum">
              <a:rPr lang="en-US" altLang="en-US" sz="1300">
                <a:latin typeface="Arial" panose="020B0604020202020204" pitchFamily="34" charset="0"/>
              </a:rPr>
              <a:pPr eaLnBrk="1" hangingPunct="1"/>
              <a:t>59</a:t>
            </a:fld>
            <a:endParaRPr lang="en-US" altLang="en-US" sz="1300">
              <a:latin typeface="Arial" panose="020B0604020202020204" pitchFamily="34" charset="0"/>
            </a:endParaRPr>
          </a:p>
        </p:txBody>
      </p:sp>
      <p:sp>
        <p:nvSpPr>
          <p:cNvPr id="81923" name="Rectangle 2"/>
          <p:cNvSpPr>
            <a:spLocks noGrp="1" noRot="1" noChangeAspect="1" noChangeArrowheads="1" noTextEdit="1"/>
          </p:cNvSpPr>
          <p:nvPr>
            <p:ph type="sldImg"/>
          </p:nvPr>
        </p:nvSpPr>
        <p:spPr>
          <a:xfrm>
            <a:off x="1266825" y="727075"/>
            <a:ext cx="4781550" cy="3586163"/>
          </a:xfrm>
          <a:ln/>
        </p:spPr>
      </p:sp>
      <p:sp>
        <p:nvSpPr>
          <p:cNvPr id="81924" name="Rectangle 3"/>
          <p:cNvSpPr>
            <a:spLocks noGrp="1" noChangeArrowheads="1"/>
          </p:cNvSpPr>
          <p:nvPr>
            <p:ph type="body" idx="1"/>
          </p:nvPr>
        </p:nvSpPr>
        <p:spPr>
          <a:xfrm>
            <a:off x="974725" y="4560888"/>
            <a:ext cx="5365750" cy="4319587"/>
          </a:xfrm>
          <a:noFill/>
        </p:spPr>
        <p:txBody>
          <a:bodyPr/>
          <a:lstStyle/>
          <a:p>
            <a:pPr eaLnBrk="1" hangingPunct="1"/>
            <a:r>
              <a:rPr lang="en-US" altLang="en-US" smtClean="0">
                <a:latin typeface="Times New Roman" panose="02020603050405020304" pitchFamily="18" charset="0"/>
              </a:rPr>
              <a:t>French crusader-knights, referred to as “pilgrims,” left Europe to liberate the Holy Lands from the Muslims in 1096. The army traveled first to Constantinople and then to the Middle East, drawing out Muslim fighters throughout their journey. They were able to capture Jerusalem by 1099 after a siege that lasted several weeks. After breaking through the city walls, they killed almost every non-Christian they came across, and also killed several Christians they mistook for Muslims or Jews.</a:t>
            </a:r>
          </a:p>
          <a:p>
            <a:pPr eaLnBrk="1" hangingPunct="1"/>
            <a:endParaRPr lang="en-US" altLang="en-US" smtClean="0">
              <a:latin typeface="Times New Roman" panose="02020603050405020304" pitchFamily="18" charset="0"/>
            </a:endParaRPr>
          </a:p>
          <a:p>
            <a:pPr eaLnBrk="1" hangingPunct="1"/>
            <a:r>
              <a:rPr lang="en-US" altLang="en-US" smtClean="0">
                <a:latin typeface="Times New Roman" panose="02020603050405020304" pitchFamily="18" charset="0"/>
              </a:rPr>
              <a:t>As a result of the First Crusade, several small crusader states were created, most notably the Kingdom of Jerusalem. These states were isolated amid Muslim territory, however, and in the 1100s the Muslims began to conquer them. In 1187, forces led by the great Muslim commander Saladin recaptured Jerusalem.</a:t>
            </a:r>
          </a:p>
        </p:txBody>
      </p:sp>
    </p:spTree>
    <p:extLst>
      <p:ext uri="{BB962C8B-B14F-4D97-AF65-F5344CB8AC3E}">
        <p14:creationId xmlns:p14="http://schemas.microsoft.com/office/powerpoint/2010/main" val="1749980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63613" eaLnBrk="0" hangingPunct="0">
              <a:defRPr sz="4400">
                <a:solidFill>
                  <a:schemeClr val="tx1"/>
                </a:solidFill>
                <a:latin typeface="Times New Roman" panose="02020603050405020304" pitchFamily="18" charset="0"/>
              </a:defRPr>
            </a:lvl1pPr>
            <a:lvl2pPr marL="742950" indent="-285750" defTabSz="963613" eaLnBrk="0" hangingPunct="0">
              <a:defRPr sz="4400">
                <a:solidFill>
                  <a:schemeClr val="tx1"/>
                </a:solidFill>
                <a:latin typeface="Times New Roman" panose="02020603050405020304" pitchFamily="18" charset="0"/>
              </a:defRPr>
            </a:lvl2pPr>
            <a:lvl3pPr marL="1143000" indent="-228600" defTabSz="963613" eaLnBrk="0" hangingPunct="0">
              <a:defRPr sz="4400">
                <a:solidFill>
                  <a:schemeClr val="tx1"/>
                </a:solidFill>
                <a:latin typeface="Times New Roman" panose="02020603050405020304" pitchFamily="18" charset="0"/>
              </a:defRPr>
            </a:lvl3pPr>
            <a:lvl4pPr marL="1600200" indent="-228600" defTabSz="963613" eaLnBrk="0" hangingPunct="0">
              <a:defRPr sz="4400">
                <a:solidFill>
                  <a:schemeClr val="tx1"/>
                </a:solidFill>
                <a:latin typeface="Times New Roman" panose="02020603050405020304" pitchFamily="18" charset="0"/>
              </a:defRPr>
            </a:lvl4pPr>
            <a:lvl5pPr marL="2057400" indent="-228600" defTabSz="963613" eaLnBrk="0" hangingPunct="0">
              <a:defRPr sz="4400">
                <a:solidFill>
                  <a:schemeClr val="tx1"/>
                </a:solidFill>
                <a:latin typeface="Times New Roman" panose="02020603050405020304" pitchFamily="18" charset="0"/>
              </a:defRPr>
            </a:lvl5pPr>
            <a:lvl6pPr marL="25146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1300">
                <a:latin typeface="Arial" panose="020B0604020202020204" pitchFamily="34" charset="0"/>
              </a:rPr>
              <a:t>S</a:t>
            </a:r>
            <a:fld id="{2EB96FDD-F061-495E-81FF-5B97B8DC4138}" type="slidenum">
              <a:rPr lang="en-US" altLang="en-US" sz="1300">
                <a:latin typeface="Arial" panose="020B0604020202020204" pitchFamily="34" charset="0"/>
              </a:rPr>
              <a:pPr eaLnBrk="1" hangingPunct="1"/>
              <a:t>60</a:t>
            </a:fld>
            <a:endParaRPr lang="en-US" altLang="en-US" sz="1300">
              <a:latin typeface="Arial" panose="020B0604020202020204"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Three major and several minor crusades followed the initial one. They all failed in that the Holy Land was never returned to Christian hands. Pope Urban had shown moral leadership in 1095, but subsequent popes invoked crusades too frequently and over less significant matters. The later crusades became more worldly and less spiritual in purpose. For example, on his return from the Third Crusade, King Richard I of England (known as “Richard the Lion-Heart”) was captured by his enemy Duke Leopold of Austria and held for ransom. In the 13th century, the city-state of Venice had managed to get Frankish soldiers on the Fourth Crusade to attack and conquer Constantinople, not a Muslim stronghold.</a:t>
            </a:r>
          </a:p>
          <a:p>
            <a:pPr eaLnBrk="1" hangingPunct="1"/>
            <a:endParaRPr lang="en-US" altLang="en-US" smtClean="0">
              <a:latin typeface="Times New Roman" panose="02020603050405020304" pitchFamily="18" charset="0"/>
            </a:endParaRPr>
          </a:p>
          <a:p>
            <a:pPr eaLnBrk="1" hangingPunct="1"/>
            <a:r>
              <a:rPr lang="en-US" altLang="en-US" smtClean="0">
                <a:latin typeface="Times New Roman" panose="02020603050405020304" pitchFamily="18" charset="0"/>
              </a:rPr>
              <a:t>In all, the Crusades put the Holy Land under Christian control for only a brief period of time. The Crusades did, however, lead to an increase in trade as new cross-Mediterranean trade routes arose to supply the crusaders. The rise in trade also helped spur the growth of towns and cities in Europe, and also gave rise to a new class of urban merchants. </a:t>
            </a:r>
          </a:p>
          <a:p>
            <a:pPr eaLnBrk="1" hangingPunct="1"/>
            <a:endParaRPr lang="en-US" altLang="en-US" smtClean="0">
              <a:latin typeface="Times New Roman" panose="02020603050405020304" pitchFamily="18" charset="0"/>
            </a:endParaRPr>
          </a:p>
          <a:p>
            <a:pPr eaLnBrk="1" hangingPunct="1"/>
            <a:r>
              <a:rPr lang="en-US" altLang="en-US" smtClean="0">
                <a:latin typeface="Times New Roman" panose="02020603050405020304" pitchFamily="18" charset="0"/>
              </a:rPr>
              <a:t>In addition, the Crusades not only drove apart Christians, Jews, and Muslims</a:t>
            </a:r>
            <a:r>
              <a:rPr lang="en-US" altLang="en-US" smtClean="0">
                <a:latin typeface="Times New Roman" panose="02020603050405020304" pitchFamily="18" charset="0"/>
                <a:cs typeface="Times New Roman" panose="02020603050405020304" pitchFamily="18" charset="0"/>
              </a:rPr>
              <a:t>—</a:t>
            </a:r>
            <a:r>
              <a:rPr lang="en-US" altLang="en-US" smtClean="0">
                <a:latin typeface="Times New Roman" panose="02020603050405020304" pitchFamily="18" charset="0"/>
              </a:rPr>
              <a:t>a rift that still has implications today</a:t>
            </a:r>
            <a:r>
              <a:rPr lang="en-US" altLang="en-US" smtClean="0">
                <a:latin typeface="Times New Roman" panose="02020603050405020304" pitchFamily="18" charset="0"/>
                <a:cs typeface="Times New Roman" panose="02020603050405020304" pitchFamily="18" charset="0"/>
              </a:rPr>
              <a:t>—</a:t>
            </a:r>
            <a:r>
              <a:rPr lang="en-US" altLang="en-US" smtClean="0">
                <a:latin typeface="Times New Roman" panose="02020603050405020304" pitchFamily="18" charset="0"/>
              </a:rPr>
              <a:t>but also made the tense relationship between the Catholic Church in western Europe and the Orthodox Church in the Byzantine Empire even more fragile.</a:t>
            </a:r>
          </a:p>
        </p:txBody>
      </p:sp>
    </p:spTree>
    <p:extLst>
      <p:ext uri="{BB962C8B-B14F-4D97-AF65-F5344CB8AC3E}">
        <p14:creationId xmlns:p14="http://schemas.microsoft.com/office/powerpoint/2010/main" val="3854733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63613" eaLnBrk="0" hangingPunct="0">
              <a:defRPr sz="4400">
                <a:solidFill>
                  <a:schemeClr val="tx1"/>
                </a:solidFill>
                <a:latin typeface="Times New Roman" panose="02020603050405020304" pitchFamily="18" charset="0"/>
              </a:defRPr>
            </a:lvl1pPr>
            <a:lvl2pPr marL="742950" indent="-285750" defTabSz="963613" eaLnBrk="0" hangingPunct="0">
              <a:defRPr sz="4400">
                <a:solidFill>
                  <a:schemeClr val="tx1"/>
                </a:solidFill>
                <a:latin typeface="Times New Roman" panose="02020603050405020304" pitchFamily="18" charset="0"/>
              </a:defRPr>
            </a:lvl2pPr>
            <a:lvl3pPr marL="1143000" indent="-228600" defTabSz="963613" eaLnBrk="0" hangingPunct="0">
              <a:defRPr sz="4400">
                <a:solidFill>
                  <a:schemeClr val="tx1"/>
                </a:solidFill>
                <a:latin typeface="Times New Roman" panose="02020603050405020304" pitchFamily="18" charset="0"/>
              </a:defRPr>
            </a:lvl3pPr>
            <a:lvl4pPr marL="1600200" indent="-228600" defTabSz="963613" eaLnBrk="0" hangingPunct="0">
              <a:defRPr sz="4400">
                <a:solidFill>
                  <a:schemeClr val="tx1"/>
                </a:solidFill>
                <a:latin typeface="Times New Roman" panose="02020603050405020304" pitchFamily="18" charset="0"/>
              </a:defRPr>
            </a:lvl4pPr>
            <a:lvl5pPr marL="2057400" indent="-228600" defTabSz="963613" eaLnBrk="0" hangingPunct="0">
              <a:defRPr sz="4400">
                <a:solidFill>
                  <a:schemeClr val="tx1"/>
                </a:solidFill>
                <a:latin typeface="Times New Roman" panose="02020603050405020304" pitchFamily="18" charset="0"/>
              </a:defRPr>
            </a:lvl5pPr>
            <a:lvl6pPr marL="25146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1300">
                <a:latin typeface="Arial" panose="020B0604020202020204" pitchFamily="34" charset="0"/>
              </a:rPr>
              <a:t>S</a:t>
            </a:r>
            <a:fld id="{FB39524C-539D-47CF-8FC4-8994305A499C}" type="slidenum">
              <a:rPr lang="en-US" altLang="en-US" sz="1300">
                <a:latin typeface="Arial" panose="020B0604020202020204" pitchFamily="34" charset="0"/>
              </a:rPr>
              <a:pPr eaLnBrk="1" hangingPunct="1"/>
              <a:t>61</a:t>
            </a:fld>
            <a:endParaRPr lang="en-US" altLang="en-US" sz="1300">
              <a:latin typeface="Arial" panose="020B0604020202020204"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The late Middle Ages was a time of human misery and disaster. The population of Europe suffered greatly from both the Hundred Years’ War and the Black Death, which both occurred during this time period.</a:t>
            </a:r>
          </a:p>
        </p:txBody>
      </p:sp>
    </p:spTree>
    <p:extLst>
      <p:ext uri="{BB962C8B-B14F-4D97-AF65-F5344CB8AC3E}">
        <p14:creationId xmlns:p14="http://schemas.microsoft.com/office/powerpoint/2010/main" val="248296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63613" eaLnBrk="0" hangingPunct="0">
              <a:defRPr sz="4400">
                <a:solidFill>
                  <a:schemeClr val="tx1"/>
                </a:solidFill>
                <a:latin typeface="Times New Roman" panose="02020603050405020304" pitchFamily="18" charset="0"/>
              </a:defRPr>
            </a:lvl1pPr>
            <a:lvl2pPr marL="742950" indent="-285750" defTabSz="963613" eaLnBrk="0" hangingPunct="0">
              <a:defRPr sz="4400">
                <a:solidFill>
                  <a:schemeClr val="tx1"/>
                </a:solidFill>
                <a:latin typeface="Times New Roman" panose="02020603050405020304" pitchFamily="18" charset="0"/>
              </a:defRPr>
            </a:lvl2pPr>
            <a:lvl3pPr marL="1143000" indent="-228600" defTabSz="963613" eaLnBrk="0" hangingPunct="0">
              <a:defRPr sz="4400">
                <a:solidFill>
                  <a:schemeClr val="tx1"/>
                </a:solidFill>
                <a:latin typeface="Times New Roman" panose="02020603050405020304" pitchFamily="18" charset="0"/>
              </a:defRPr>
            </a:lvl3pPr>
            <a:lvl4pPr marL="1600200" indent="-228600" defTabSz="963613" eaLnBrk="0" hangingPunct="0">
              <a:defRPr sz="4400">
                <a:solidFill>
                  <a:schemeClr val="tx1"/>
                </a:solidFill>
                <a:latin typeface="Times New Roman" panose="02020603050405020304" pitchFamily="18" charset="0"/>
              </a:defRPr>
            </a:lvl4pPr>
            <a:lvl5pPr marL="2057400" indent="-228600" defTabSz="963613" eaLnBrk="0" hangingPunct="0">
              <a:defRPr sz="4400">
                <a:solidFill>
                  <a:schemeClr val="tx1"/>
                </a:solidFill>
                <a:latin typeface="Times New Roman" panose="02020603050405020304" pitchFamily="18" charset="0"/>
              </a:defRPr>
            </a:lvl5pPr>
            <a:lvl6pPr marL="25146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1300">
                <a:latin typeface="Arial" panose="020B0604020202020204" pitchFamily="34" charset="0"/>
              </a:rPr>
              <a:t>S</a:t>
            </a:r>
            <a:fld id="{53BFF3E8-07CE-447A-BB16-CD5D0055C8DB}" type="slidenum">
              <a:rPr lang="en-US" altLang="en-US" sz="1300">
                <a:latin typeface="Arial" panose="020B0604020202020204" pitchFamily="34" charset="0"/>
              </a:rPr>
              <a:pPr eaLnBrk="1" hangingPunct="1"/>
              <a:t>4</a:t>
            </a:fld>
            <a:endParaRPr lang="en-US" altLang="en-US" sz="1300">
              <a:latin typeface="Arial" panose="020B0604020202020204"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There is some debate concerning the beginning and the end of the medieval period. Historians usually place the medieval era from approximately 500 CE to 1500 CE, or the period between the fall of the Roman Empire and the beginning of the Renaissance. </a:t>
            </a:r>
          </a:p>
          <a:p>
            <a:pPr eaLnBrk="1" hangingPunct="1"/>
            <a:endParaRPr lang="en-US" altLang="en-US" smtClean="0">
              <a:latin typeface="Times New Roman" panose="02020603050405020304" pitchFamily="18" charset="0"/>
            </a:endParaRPr>
          </a:p>
          <a:p>
            <a:pPr eaLnBrk="1" hangingPunct="1"/>
            <a:r>
              <a:rPr lang="en-US" altLang="en-US" smtClean="0">
                <a:latin typeface="Times New Roman" panose="02020603050405020304" pitchFamily="18" charset="0"/>
              </a:rPr>
              <a:t>Europe during this time period has also been called:</a:t>
            </a:r>
          </a:p>
          <a:p>
            <a:pPr eaLnBrk="1" hangingPunct="1"/>
            <a:endParaRPr lang="en-US" altLang="en-US" smtClean="0">
              <a:latin typeface="Times New Roman" panose="02020603050405020304" pitchFamily="18" charset="0"/>
            </a:endParaRPr>
          </a:p>
          <a:p>
            <a:pPr eaLnBrk="1" hangingPunct="1">
              <a:buFontTx/>
              <a:buChar char="•"/>
            </a:pPr>
            <a:r>
              <a:rPr lang="en-US" altLang="en-US" b="1" smtClean="0">
                <a:latin typeface="Times New Roman" panose="02020603050405020304" pitchFamily="18" charset="0"/>
              </a:rPr>
              <a:t>“The Middle Ages”</a:t>
            </a:r>
            <a:r>
              <a:rPr lang="en-US" altLang="en-US" b="1" smtClean="0">
                <a:latin typeface="Times New Roman" panose="02020603050405020304" pitchFamily="18" charset="0"/>
                <a:cs typeface="Times New Roman" panose="02020603050405020304" pitchFamily="18" charset="0"/>
              </a:rPr>
              <a:t>—</a:t>
            </a:r>
            <a:r>
              <a:rPr lang="en-US" altLang="en-US" smtClean="0">
                <a:latin typeface="Times New Roman" panose="02020603050405020304" pitchFamily="18" charset="0"/>
              </a:rPr>
              <a:t>This refers to the fact that this time is situated between Classical Europe and more modern times. “Medieval” comes from the Latin </a:t>
            </a:r>
            <a:r>
              <a:rPr lang="en-US" altLang="en-US" i="1" smtClean="0">
                <a:latin typeface="Times New Roman" panose="02020603050405020304" pitchFamily="18" charset="0"/>
              </a:rPr>
              <a:t>medium aevum, </a:t>
            </a:r>
            <a:r>
              <a:rPr lang="en-US" altLang="en-US" smtClean="0">
                <a:latin typeface="Times New Roman" panose="02020603050405020304" pitchFamily="18" charset="0"/>
              </a:rPr>
              <a:t>which translates loosely as “Middle Ages.”</a:t>
            </a:r>
          </a:p>
          <a:p>
            <a:pPr eaLnBrk="1" hangingPunct="1">
              <a:buFontTx/>
              <a:buChar char="•"/>
            </a:pPr>
            <a:endParaRPr lang="en-US" altLang="en-US" smtClean="0">
              <a:latin typeface="Times New Roman" panose="02020603050405020304" pitchFamily="18" charset="0"/>
            </a:endParaRPr>
          </a:p>
          <a:p>
            <a:pPr eaLnBrk="1" hangingPunct="1">
              <a:buFontTx/>
              <a:buChar char="•"/>
            </a:pPr>
            <a:r>
              <a:rPr lang="en-US" altLang="en-US" b="1" smtClean="0">
                <a:latin typeface="Times New Roman" panose="02020603050405020304" pitchFamily="18" charset="0"/>
              </a:rPr>
              <a:t>“The Dark Ages”</a:t>
            </a:r>
            <a:r>
              <a:rPr lang="en-US" altLang="en-US" b="1" smtClean="0">
                <a:latin typeface="Times New Roman" panose="02020603050405020304" pitchFamily="18" charset="0"/>
                <a:cs typeface="Times New Roman" panose="02020603050405020304" pitchFamily="18" charset="0"/>
              </a:rPr>
              <a:t>—</a:t>
            </a:r>
            <a:r>
              <a:rPr lang="en-US" altLang="en-US" smtClean="0">
                <a:latin typeface="Times New Roman" panose="02020603050405020304" pitchFamily="18" charset="0"/>
              </a:rPr>
              <a:t>This was a term used in the 15th and 16th centuries by those who believed the era lacked social or artistic worth—a somewhat unfair criticism. Historians generally avoid using this overly judgmental term.</a:t>
            </a:r>
          </a:p>
        </p:txBody>
      </p:sp>
    </p:spTree>
    <p:extLst>
      <p:ext uri="{BB962C8B-B14F-4D97-AF65-F5344CB8AC3E}">
        <p14:creationId xmlns:p14="http://schemas.microsoft.com/office/powerpoint/2010/main" val="556353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63613" eaLnBrk="0" hangingPunct="0">
              <a:defRPr sz="4400">
                <a:solidFill>
                  <a:schemeClr val="tx1"/>
                </a:solidFill>
                <a:latin typeface="Times New Roman" panose="02020603050405020304" pitchFamily="18" charset="0"/>
              </a:defRPr>
            </a:lvl1pPr>
            <a:lvl2pPr marL="742950" indent="-285750" defTabSz="963613" eaLnBrk="0" hangingPunct="0">
              <a:defRPr sz="4400">
                <a:solidFill>
                  <a:schemeClr val="tx1"/>
                </a:solidFill>
                <a:latin typeface="Times New Roman" panose="02020603050405020304" pitchFamily="18" charset="0"/>
              </a:defRPr>
            </a:lvl2pPr>
            <a:lvl3pPr marL="1143000" indent="-228600" defTabSz="963613" eaLnBrk="0" hangingPunct="0">
              <a:defRPr sz="4400">
                <a:solidFill>
                  <a:schemeClr val="tx1"/>
                </a:solidFill>
                <a:latin typeface="Times New Roman" panose="02020603050405020304" pitchFamily="18" charset="0"/>
              </a:defRPr>
            </a:lvl3pPr>
            <a:lvl4pPr marL="1600200" indent="-228600" defTabSz="963613" eaLnBrk="0" hangingPunct="0">
              <a:defRPr sz="4400">
                <a:solidFill>
                  <a:schemeClr val="tx1"/>
                </a:solidFill>
                <a:latin typeface="Times New Roman" panose="02020603050405020304" pitchFamily="18" charset="0"/>
              </a:defRPr>
            </a:lvl4pPr>
            <a:lvl5pPr marL="2057400" indent="-228600" defTabSz="963613" eaLnBrk="0" hangingPunct="0">
              <a:defRPr sz="4400">
                <a:solidFill>
                  <a:schemeClr val="tx1"/>
                </a:solidFill>
                <a:latin typeface="Times New Roman" panose="02020603050405020304" pitchFamily="18" charset="0"/>
              </a:defRPr>
            </a:lvl5pPr>
            <a:lvl6pPr marL="25146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1300">
                <a:latin typeface="Arial" panose="020B0604020202020204" pitchFamily="34" charset="0"/>
              </a:rPr>
              <a:t>S</a:t>
            </a:r>
            <a:fld id="{89F3FD30-9E93-47B1-B6CC-F32F4E4CDF4A}" type="slidenum">
              <a:rPr lang="en-US" altLang="en-US" sz="1300">
                <a:latin typeface="Arial" panose="020B0604020202020204" pitchFamily="34" charset="0"/>
              </a:rPr>
              <a:pPr eaLnBrk="1" hangingPunct="1"/>
              <a:t>62</a:t>
            </a:fld>
            <a:endParaRPr lang="en-US" altLang="en-US" sz="1300">
              <a:latin typeface="Arial" panose="020B0604020202020204"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The Hundred Years’ War was a consequence of the growth of medieval France and England. When William the Conqueror became king of England, he tied the nobility of France to the nobility of England. As a result, tensions mounted over the years regarding who had the right to rule either country. The English and French had also become competitors in many economic pursuits, in particular the wool trade and control of Flemish towns vital to the wool trade.</a:t>
            </a:r>
          </a:p>
          <a:p>
            <a:pPr eaLnBrk="1" hangingPunct="1"/>
            <a:endParaRPr lang="en-US" altLang="en-US" smtClean="0">
              <a:latin typeface="Times New Roman" panose="02020603050405020304" pitchFamily="18" charset="0"/>
            </a:endParaRPr>
          </a:p>
          <a:p>
            <a:pPr eaLnBrk="1" hangingPunct="1"/>
            <a:r>
              <a:rPr lang="en-US" altLang="en-US" smtClean="0">
                <a:latin typeface="Times New Roman" panose="02020603050405020304" pitchFamily="18" charset="0"/>
              </a:rPr>
              <a:t>Trouble began when the English claimed Aquitaine, a region in the south of France. In 1329, Edward III of England paid homage</a:t>
            </a:r>
            <a:r>
              <a:rPr lang="en-US" altLang="en-US" smtClean="0">
                <a:latin typeface="Times New Roman" panose="02020603050405020304" pitchFamily="18" charset="0"/>
                <a:cs typeface="Times New Roman" panose="02020603050405020304" pitchFamily="18" charset="0"/>
              </a:rPr>
              <a:t>—a fee—</a:t>
            </a:r>
            <a:r>
              <a:rPr lang="en-US" altLang="en-US" smtClean="0">
                <a:latin typeface="Times New Roman" panose="02020603050405020304" pitchFamily="18" charset="0"/>
              </a:rPr>
              <a:t>for Aquitaine to the king of France. When Philip VI took over Aquitaine in 1337, however, Edward responded by invading France, thus beginning a series of intermittent wars that would last for 116 years.</a:t>
            </a:r>
          </a:p>
        </p:txBody>
      </p:sp>
    </p:spTree>
    <p:extLst>
      <p:ext uri="{BB962C8B-B14F-4D97-AF65-F5344CB8AC3E}">
        <p14:creationId xmlns:p14="http://schemas.microsoft.com/office/powerpoint/2010/main" val="2433590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63613" eaLnBrk="0" hangingPunct="0">
              <a:defRPr sz="4400">
                <a:solidFill>
                  <a:schemeClr val="tx1"/>
                </a:solidFill>
                <a:latin typeface="Times New Roman" panose="02020603050405020304" pitchFamily="18" charset="0"/>
              </a:defRPr>
            </a:lvl1pPr>
            <a:lvl2pPr marL="742950" indent="-285750" defTabSz="963613" eaLnBrk="0" hangingPunct="0">
              <a:defRPr sz="4400">
                <a:solidFill>
                  <a:schemeClr val="tx1"/>
                </a:solidFill>
                <a:latin typeface="Times New Roman" panose="02020603050405020304" pitchFamily="18" charset="0"/>
              </a:defRPr>
            </a:lvl2pPr>
            <a:lvl3pPr marL="1143000" indent="-228600" defTabSz="963613" eaLnBrk="0" hangingPunct="0">
              <a:defRPr sz="4400">
                <a:solidFill>
                  <a:schemeClr val="tx1"/>
                </a:solidFill>
                <a:latin typeface="Times New Roman" panose="02020603050405020304" pitchFamily="18" charset="0"/>
              </a:defRPr>
            </a:lvl3pPr>
            <a:lvl4pPr marL="1600200" indent="-228600" defTabSz="963613" eaLnBrk="0" hangingPunct="0">
              <a:defRPr sz="4400">
                <a:solidFill>
                  <a:schemeClr val="tx1"/>
                </a:solidFill>
                <a:latin typeface="Times New Roman" panose="02020603050405020304" pitchFamily="18" charset="0"/>
              </a:defRPr>
            </a:lvl4pPr>
            <a:lvl5pPr marL="2057400" indent="-228600" defTabSz="963613" eaLnBrk="0" hangingPunct="0">
              <a:defRPr sz="4400">
                <a:solidFill>
                  <a:schemeClr val="tx1"/>
                </a:solidFill>
                <a:latin typeface="Times New Roman" panose="02020603050405020304" pitchFamily="18" charset="0"/>
              </a:defRPr>
            </a:lvl5pPr>
            <a:lvl6pPr marL="25146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1300">
                <a:latin typeface="Arial" panose="020B0604020202020204" pitchFamily="34" charset="0"/>
              </a:rPr>
              <a:t>S</a:t>
            </a:r>
            <a:fld id="{1C6ABE05-6CF7-4F0A-A758-03D6EA890E36}" type="slidenum">
              <a:rPr lang="en-US" altLang="en-US" sz="1300">
                <a:latin typeface="Arial" panose="020B0604020202020204" pitchFamily="34" charset="0"/>
              </a:rPr>
              <a:pPr eaLnBrk="1" hangingPunct="1"/>
              <a:t>63</a:t>
            </a:fld>
            <a:endParaRPr lang="en-US" altLang="en-US" sz="1300">
              <a:latin typeface="Arial" panose="020B0604020202020204"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The Hundred Years’ War started with several English victories. Many historians divide the Hundred Years’ War into four phases: two phases featured English success, each followed by the French rallying to push the English out of their lands. The war ended in 1453 when the French finally expelled the English from mainland Europe.</a:t>
            </a:r>
          </a:p>
          <a:p>
            <a:pPr eaLnBrk="1" hangingPunct="1"/>
            <a:endParaRPr lang="en-US" altLang="en-US" smtClean="0">
              <a:latin typeface="Times New Roman" panose="02020603050405020304" pitchFamily="18" charset="0"/>
            </a:endParaRPr>
          </a:p>
          <a:p>
            <a:pPr eaLnBrk="1" hangingPunct="1"/>
            <a:r>
              <a:rPr lang="en-US" altLang="en-US" smtClean="0">
                <a:latin typeface="Times New Roman" panose="02020603050405020304" pitchFamily="18" charset="0"/>
              </a:rPr>
              <a:t>The English use of skilled archers during the war proved to be influential to technology of the time. It was highly effective when used against knights, whose slow, bulky armor couldn’t provide sufficient defense in the face of a multiple arrow attack.</a:t>
            </a:r>
          </a:p>
        </p:txBody>
      </p:sp>
    </p:spTree>
    <p:extLst>
      <p:ext uri="{BB962C8B-B14F-4D97-AF65-F5344CB8AC3E}">
        <p14:creationId xmlns:p14="http://schemas.microsoft.com/office/powerpoint/2010/main" val="135658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63613" eaLnBrk="0" hangingPunct="0">
              <a:defRPr sz="4400">
                <a:solidFill>
                  <a:schemeClr val="tx1"/>
                </a:solidFill>
                <a:latin typeface="Times New Roman" panose="02020603050405020304" pitchFamily="18" charset="0"/>
              </a:defRPr>
            </a:lvl1pPr>
            <a:lvl2pPr marL="742950" indent="-285750" defTabSz="963613" eaLnBrk="0" hangingPunct="0">
              <a:defRPr sz="4400">
                <a:solidFill>
                  <a:schemeClr val="tx1"/>
                </a:solidFill>
                <a:latin typeface="Times New Roman" panose="02020603050405020304" pitchFamily="18" charset="0"/>
              </a:defRPr>
            </a:lvl2pPr>
            <a:lvl3pPr marL="1143000" indent="-228600" defTabSz="963613" eaLnBrk="0" hangingPunct="0">
              <a:defRPr sz="4400">
                <a:solidFill>
                  <a:schemeClr val="tx1"/>
                </a:solidFill>
                <a:latin typeface="Times New Roman" panose="02020603050405020304" pitchFamily="18" charset="0"/>
              </a:defRPr>
            </a:lvl3pPr>
            <a:lvl4pPr marL="1600200" indent="-228600" defTabSz="963613" eaLnBrk="0" hangingPunct="0">
              <a:defRPr sz="4400">
                <a:solidFill>
                  <a:schemeClr val="tx1"/>
                </a:solidFill>
                <a:latin typeface="Times New Roman" panose="02020603050405020304" pitchFamily="18" charset="0"/>
              </a:defRPr>
            </a:lvl4pPr>
            <a:lvl5pPr marL="2057400" indent="-228600" defTabSz="963613" eaLnBrk="0" hangingPunct="0">
              <a:defRPr sz="4400">
                <a:solidFill>
                  <a:schemeClr val="tx1"/>
                </a:solidFill>
                <a:latin typeface="Times New Roman" panose="02020603050405020304" pitchFamily="18" charset="0"/>
              </a:defRPr>
            </a:lvl5pPr>
            <a:lvl6pPr marL="25146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1300">
                <a:latin typeface="Arial" panose="020B0604020202020204" pitchFamily="34" charset="0"/>
              </a:rPr>
              <a:t>S</a:t>
            </a:r>
            <a:fld id="{2C0025F7-CA96-4E80-B27D-D05090F585B1}" type="slidenum">
              <a:rPr lang="en-US" altLang="en-US" sz="1300">
                <a:latin typeface="Arial" panose="020B0604020202020204" pitchFamily="34" charset="0"/>
              </a:rPr>
              <a:pPr eaLnBrk="1" hangingPunct="1"/>
              <a:t>64</a:t>
            </a:fld>
            <a:endParaRPr lang="en-US" altLang="en-US" sz="1300">
              <a:latin typeface="Arial" panose="020B060402020202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One of the French heroines of the Hundred Years’ War was Joan of Arc. The daughter of peasants, she claimed that she heard voices that told her to expel the English from France. She managed to persuade the king that she should be allowed to fight alongside the men in the war due to her passion and faith. She became a successful soldier and her will and strength inspired the French to several victories. She was eventually captured by the English and shipped to England to face trial for heresy. Found guilty, she was burned at the stake. </a:t>
            </a:r>
          </a:p>
        </p:txBody>
      </p:sp>
    </p:spTree>
    <p:extLst>
      <p:ext uri="{BB962C8B-B14F-4D97-AF65-F5344CB8AC3E}">
        <p14:creationId xmlns:p14="http://schemas.microsoft.com/office/powerpoint/2010/main" val="1105617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63613" eaLnBrk="0" hangingPunct="0">
              <a:defRPr sz="4400">
                <a:solidFill>
                  <a:schemeClr val="tx1"/>
                </a:solidFill>
                <a:latin typeface="Times New Roman" panose="02020603050405020304" pitchFamily="18" charset="0"/>
              </a:defRPr>
            </a:lvl1pPr>
            <a:lvl2pPr marL="742950" indent="-285750" defTabSz="963613" eaLnBrk="0" hangingPunct="0">
              <a:defRPr sz="4400">
                <a:solidFill>
                  <a:schemeClr val="tx1"/>
                </a:solidFill>
                <a:latin typeface="Times New Roman" panose="02020603050405020304" pitchFamily="18" charset="0"/>
              </a:defRPr>
            </a:lvl2pPr>
            <a:lvl3pPr marL="1143000" indent="-228600" defTabSz="963613" eaLnBrk="0" hangingPunct="0">
              <a:defRPr sz="4400">
                <a:solidFill>
                  <a:schemeClr val="tx1"/>
                </a:solidFill>
                <a:latin typeface="Times New Roman" panose="02020603050405020304" pitchFamily="18" charset="0"/>
              </a:defRPr>
            </a:lvl3pPr>
            <a:lvl4pPr marL="1600200" indent="-228600" defTabSz="963613" eaLnBrk="0" hangingPunct="0">
              <a:defRPr sz="4400">
                <a:solidFill>
                  <a:schemeClr val="tx1"/>
                </a:solidFill>
                <a:latin typeface="Times New Roman" panose="02020603050405020304" pitchFamily="18" charset="0"/>
              </a:defRPr>
            </a:lvl4pPr>
            <a:lvl5pPr marL="2057400" indent="-228600" defTabSz="963613" eaLnBrk="0" hangingPunct="0">
              <a:defRPr sz="4400">
                <a:solidFill>
                  <a:schemeClr val="tx1"/>
                </a:solidFill>
                <a:latin typeface="Times New Roman" panose="02020603050405020304" pitchFamily="18" charset="0"/>
              </a:defRPr>
            </a:lvl5pPr>
            <a:lvl6pPr marL="25146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1300">
                <a:latin typeface="Arial" panose="020B0604020202020204" pitchFamily="34" charset="0"/>
              </a:rPr>
              <a:t>S</a:t>
            </a:r>
            <a:fld id="{0401382E-493C-4792-940E-086C58A22766}" type="slidenum">
              <a:rPr lang="en-US" altLang="en-US" sz="1300">
                <a:latin typeface="Arial" panose="020B0604020202020204" pitchFamily="34" charset="0"/>
              </a:rPr>
              <a:pPr eaLnBrk="1" hangingPunct="1"/>
              <a:t>65</a:t>
            </a:fld>
            <a:endParaRPr lang="en-US" altLang="en-US" sz="1300">
              <a:latin typeface="Arial" panose="020B0604020202020204"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During the late Middle Ages and early Renaissance, the bubonic plague—commonly referred to as the “Black Death”—ravaged the population of Europe. It was transmitted to humans by fleas that had bitten infected rats. The disease</a:t>
            </a:r>
            <a:r>
              <a:rPr lang="en-US" altLang="en-US" smtClean="0">
                <a:solidFill>
                  <a:srgbClr val="000000"/>
                </a:solidFill>
                <a:latin typeface="Times New Roman" panose="02020603050405020304" pitchFamily="18" charset="0"/>
              </a:rPr>
              <a:t> caused very painful swollen lymph nodes called buboes. The name “Black Death” came from the dried blood which would often form under the skin and cause black spots.</a:t>
            </a:r>
          </a:p>
        </p:txBody>
      </p:sp>
    </p:spTree>
    <p:extLst>
      <p:ext uri="{BB962C8B-B14F-4D97-AF65-F5344CB8AC3E}">
        <p14:creationId xmlns:p14="http://schemas.microsoft.com/office/powerpoint/2010/main" val="498909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63613" eaLnBrk="0" hangingPunct="0">
              <a:defRPr sz="4400">
                <a:solidFill>
                  <a:schemeClr val="tx1"/>
                </a:solidFill>
                <a:latin typeface="Times New Roman" panose="02020603050405020304" pitchFamily="18" charset="0"/>
              </a:defRPr>
            </a:lvl1pPr>
            <a:lvl2pPr marL="742950" indent="-285750" defTabSz="963613" eaLnBrk="0" hangingPunct="0">
              <a:defRPr sz="4400">
                <a:solidFill>
                  <a:schemeClr val="tx1"/>
                </a:solidFill>
                <a:latin typeface="Times New Roman" panose="02020603050405020304" pitchFamily="18" charset="0"/>
              </a:defRPr>
            </a:lvl2pPr>
            <a:lvl3pPr marL="1143000" indent="-228600" defTabSz="963613" eaLnBrk="0" hangingPunct="0">
              <a:defRPr sz="4400">
                <a:solidFill>
                  <a:schemeClr val="tx1"/>
                </a:solidFill>
                <a:latin typeface="Times New Roman" panose="02020603050405020304" pitchFamily="18" charset="0"/>
              </a:defRPr>
            </a:lvl3pPr>
            <a:lvl4pPr marL="1600200" indent="-228600" defTabSz="963613" eaLnBrk="0" hangingPunct="0">
              <a:defRPr sz="4400">
                <a:solidFill>
                  <a:schemeClr val="tx1"/>
                </a:solidFill>
                <a:latin typeface="Times New Roman" panose="02020603050405020304" pitchFamily="18" charset="0"/>
              </a:defRPr>
            </a:lvl4pPr>
            <a:lvl5pPr marL="2057400" indent="-228600" defTabSz="963613" eaLnBrk="0" hangingPunct="0">
              <a:defRPr sz="4400">
                <a:solidFill>
                  <a:schemeClr val="tx1"/>
                </a:solidFill>
                <a:latin typeface="Times New Roman" panose="02020603050405020304" pitchFamily="18" charset="0"/>
              </a:defRPr>
            </a:lvl5pPr>
            <a:lvl6pPr marL="25146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1300">
                <a:latin typeface="Arial" panose="020B0604020202020204" pitchFamily="34" charset="0"/>
              </a:rPr>
              <a:t>S</a:t>
            </a:r>
            <a:fld id="{3D089F74-29B4-4CB9-9B32-A533D86EBA34}" type="slidenum">
              <a:rPr lang="en-US" altLang="en-US" sz="1300">
                <a:latin typeface="Arial" panose="020B0604020202020204" pitchFamily="34" charset="0"/>
              </a:rPr>
              <a:pPr eaLnBrk="1" hangingPunct="1"/>
              <a:t>66</a:t>
            </a:fld>
            <a:endParaRPr lang="en-US" altLang="en-US" sz="1300">
              <a:latin typeface="Arial" panose="020B060402020202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The plague started in China and killed millions of people in mainland Asia. Due to its highly communicable nature, it spread very quickly. It first reached Europe in Sicily in 1347, when a merchant ship returning from China landed carrying rats with infected fleas. Trade and travel helped spread the plague to mainland Europe. By 1348, it had ravaged southern Europe. By 1350, it had hit central Europe and the British Isles. The plague spread for several reasons, including the outbreak of war (the Hundred Years’ War was fought while the plague affected Europe) and the fact that many infected people often brought the disease to new locations by trying to escape the horrors of the disease.</a:t>
            </a:r>
          </a:p>
        </p:txBody>
      </p:sp>
    </p:spTree>
    <p:extLst>
      <p:ext uri="{BB962C8B-B14F-4D97-AF65-F5344CB8AC3E}">
        <p14:creationId xmlns:p14="http://schemas.microsoft.com/office/powerpoint/2010/main" val="1933525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63613" eaLnBrk="0" hangingPunct="0">
              <a:defRPr sz="4400">
                <a:solidFill>
                  <a:schemeClr val="tx1"/>
                </a:solidFill>
                <a:latin typeface="Times New Roman" panose="02020603050405020304" pitchFamily="18" charset="0"/>
              </a:defRPr>
            </a:lvl1pPr>
            <a:lvl2pPr marL="742950" indent="-285750" defTabSz="963613" eaLnBrk="0" hangingPunct="0">
              <a:defRPr sz="4400">
                <a:solidFill>
                  <a:schemeClr val="tx1"/>
                </a:solidFill>
                <a:latin typeface="Times New Roman" panose="02020603050405020304" pitchFamily="18" charset="0"/>
              </a:defRPr>
            </a:lvl2pPr>
            <a:lvl3pPr marL="1143000" indent="-228600" defTabSz="963613" eaLnBrk="0" hangingPunct="0">
              <a:defRPr sz="4400">
                <a:solidFill>
                  <a:schemeClr val="tx1"/>
                </a:solidFill>
                <a:latin typeface="Times New Roman" panose="02020603050405020304" pitchFamily="18" charset="0"/>
              </a:defRPr>
            </a:lvl3pPr>
            <a:lvl4pPr marL="1600200" indent="-228600" defTabSz="963613" eaLnBrk="0" hangingPunct="0">
              <a:defRPr sz="4400">
                <a:solidFill>
                  <a:schemeClr val="tx1"/>
                </a:solidFill>
                <a:latin typeface="Times New Roman" panose="02020603050405020304" pitchFamily="18" charset="0"/>
              </a:defRPr>
            </a:lvl4pPr>
            <a:lvl5pPr marL="2057400" indent="-228600" defTabSz="963613" eaLnBrk="0" hangingPunct="0">
              <a:defRPr sz="4400">
                <a:solidFill>
                  <a:schemeClr val="tx1"/>
                </a:solidFill>
                <a:latin typeface="Times New Roman" panose="02020603050405020304" pitchFamily="18" charset="0"/>
              </a:defRPr>
            </a:lvl5pPr>
            <a:lvl6pPr marL="25146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1300">
                <a:latin typeface="Arial" panose="020B0604020202020204" pitchFamily="34" charset="0"/>
              </a:rPr>
              <a:t>S</a:t>
            </a:r>
            <a:fld id="{F9352125-2CED-4ABC-BA6B-CFC203EFCD5C}" type="slidenum">
              <a:rPr lang="en-US" altLang="en-US" sz="1300">
                <a:latin typeface="Arial" panose="020B0604020202020204" pitchFamily="34" charset="0"/>
              </a:rPr>
              <a:pPr eaLnBrk="1" hangingPunct="1"/>
              <a:t>67</a:t>
            </a:fld>
            <a:endParaRPr lang="en-US" altLang="en-US" sz="13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lnSpc>
                <a:spcPct val="90000"/>
              </a:lnSpc>
            </a:pPr>
            <a:r>
              <a:rPr lang="en-US" altLang="en-US" smtClean="0">
                <a:latin typeface="Times New Roman" panose="02020603050405020304" pitchFamily="18" charset="0"/>
              </a:rPr>
              <a:t>At the time, the field of medicine did not understand what caused the Black Death</a:t>
            </a:r>
            <a:r>
              <a:rPr lang="en-US" altLang="en-US" smtClean="0">
                <a:latin typeface="Times New Roman" panose="02020603050405020304" pitchFamily="18" charset="0"/>
                <a:cs typeface="Times New Roman" panose="02020603050405020304" pitchFamily="18" charset="0"/>
              </a:rPr>
              <a:t>—or how to cure it.</a:t>
            </a:r>
            <a:r>
              <a:rPr lang="en-US" altLang="en-US" smtClean="0">
                <a:latin typeface="Times New Roman" panose="02020603050405020304" pitchFamily="18" charset="0"/>
              </a:rPr>
              <a:t> Doctors wore strange costumes and used folk cures to deal with the disease. Among the more absurd remedies:</a:t>
            </a:r>
          </a:p>
          <a:p>
            <a:pPr eaLnBrk="1" hangingPunct="1">
              <a:lnSpc>
                <a:spcPct val="90000"/>
              </a:lnSpc>
              <a:buFontTx/>
              <a:buChar char="•"/>
            </a:pPr>
            <a:r>
              <a:rPr lang="en-US" altLang="en-US" smtClean="0">
                <a:latin typeface="Times New Roman" panose="02020603050405020304" pitchFamily="18" charset="0"/>
              </a:rPr>
              <a:t>Bathing in human urine</a:t>
            </a:r>
          </a:p>
          <a:p>
            <a:pPr eaLnBrk="1" hangingPunct="1">
              <a:lnSpc>
                <a:spcPct val="90000"/>
              </a:lnSpc>
              <a:buFontTx/>
              <a:buChar char="•"/>
            </a:pPr>
            <a:r>
              <a:rPr lang="en-US" altLang="en-US" smtClean="0">
                <a:latin typeface="Times New Roman" panose="02020603050405020304" pitchFamily="18" charset="0"/>
              </a:rPr>
              <a:t>Wearing excrement</a:t>
            </a:r>
          </a:p>
          <a:p>
            <a:pPr eaLnBrk="1" hangingPunct="1">
              <a:lnSpc>
                <a:spcPct val="90000"/>
              </a:lnSpc>
              <a:buFontTx/>
              <a:buChar char="•"/>
            </a:pPr>
            <a:r>
              <a:rPr lang="en-US" altLang="en-US" smtClean="0">
                <a:latin typeface="Times New Roman" panose="02020603050405020304" pitchFamily="18" charset="0"/>
              </a:rPr>
              <a:t>Placing dead animals in homes </a:t>
            </a:r>
          </a:p>
          <a:p>
            <a:pPr eaLnBrk="1" hangingPunct="1">
              <a:lnSpc>
                <a:spcPct val="90000"/>
              </a:lnSpc>
              <a:buFontTx/>
              <a:buChar char="•"/>
            </a:pPr>
            <a:r>
              <a:rPr lang="en-US" altLang="en-US" smtClean="0">
                <a:latin typeface="Times New Roman" panose="02020603050405020304" pitchFamily="18" charset="0"/>
              </a:rPr>
              <a:t>Wearing leeches</a:t>
            </a:r>
          </a:p>
          <a:p>
            <a:pPr eaLnBrk="1" hangingPunct="1">
              <a:lnSpc>
                <a:spcPct val="90000"/>
              </a:lnSpc>
              <a:buFontTx/>
              <a:buChar char="•"/>
            </a:pPr>
            <a:r>
              <a:rPr lang="en-US" altLang="en-US" smtClean="0">
                <a:latin typeface="Times New Roman" panose="02020603050405020304" pitchFamily="18" charset="0"/>
              </a:rPr>
              <a:t>Drinking molten gold and powdered emeralds </a:t>
            </a:r>
          </a:p>
          <a:p>
            <a:pPr eaLnBrk="1" hangingPunct="1">
              <a:lnSpc>
                <a:spcPct val="90000"/>
              </a:lnSpc>
              <a:buFontTx/>
              <a:buChar char="•"/>
            </a:pPr>
            <a:r>
              <a:rPr lang="en-US" altLang="en-US" smtClean="0">
                <a:latin typeface="Times New Roman" panose="02020603050405020304" pitchFamily="18" charset="0"/>
              </a:rPr>
              <a:t>Burning incense to get rid of the smell of the dead</a:t>
            </a:r>
          </a:p>
          <a:p>
            <a:pPr eaLnBrk="1" hangingPunct="1">
              <a:lnSpc>
                <a:spcPct val="90000"/>
              </a:lnSpc>
            </a:pPr>
            <a:r>
              <a:rPr lang="en-US" altLang="en-US" smtClean="0">
                <a:latin typeface="Times New Roman" panose="02020603050405020304" pitchFamily="18" charset="0"/>
              </a:rPr>
              <a:t>Not surprisingly, these “cures” did little to address the real problems of the plague and many even made the disease worse.</a:t>
            </a:r>
          </a:p>
        </p:txBody>
      </p:sp>
    </p:spTree>
    <p:extLst>
      <p:ext uri="{BB962C8B-B14F-4D97-AF65-F5344CB8AC3E}">
        <p14:creationId xmlns:p14="http://schemas.microsoft.com/office/powerpoint/2010/main" val="1126959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63613" eaLnBrk="0" hangingPunct="0">
              <a:defRPr sz="4400">
                <a:solidFill>
                  <a:schemeClr val="tx1"/>
                </a:solidFill>
                <a:latin typeface="Times New Roman" panose="02020603050405020304" pitchFamily="18" charset="0"/>
              </a:defRPr>
            </a:lvl1pPr>
            <a:lvl2pPr marL="742950" indent="-285750" defTabSz="963613" eaLnBrk="0" hangingPunct="0">
              <a:defRPr sz="4400">
                <a:solidFill>
                  <a:schemeClr val="tx1"/>
                </a:solidFill>
                <a:latin typeface="Times New Roman" panose="02020603050405020304" pitchFamily="18" charset="0"/>
              </a:defRPr>
            </a:lvl2pPr>
            <a:lvl3pPr marL="1143000" indent="-228600" defTabSz="963613" eaLnBrk="0" hangingPunct="0">
              <a:defRPr sz="4400">
                <a:solidFill>
                  <a:schemeClr val="tx1"/>
                </a:solidFill>
                <a:latin typeface="Times New Roman" panose="02020603050405020304" pitchFamily="18" charset="0"/>
              </a:defRPr>
            </a:lvl3pPr>
            <a:lvl4pPr marL="1600200" indent="-228600" defTabSz="963613" eaLnBrk="0" hangingPunct="0">
              <a:defRPr sz="4400">
                <a:solidFill>
                  <a:schemeClr val="tx1"/>
                </a:solidFill>
                <a:latin typeface="Times New Roman" panose="02020603050405020304" pitchFamily="18" charset="0"/>
              </a:defRPr>
            </a:lvl4pPr>
            <a:lvl5pPr marL="2057400" indent="-228600" defTabSz="963613" eaLnBrk="0" hangingPunct="0">
              <a:defRPr sz="4400">
                <a:solidFill>
                  <a:schemeClr val="tx1"/>
                </a:solidFill>
                <a:latin typeface="Times New Roman" panose="02020603050405020304" pitchFamily="18" charset="0"/>
              </a:defRPr>
            </a:lvl5pPr>
            <a:lvl6pPr marL="25146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1300">
                <a:latin typeface="Arial" panose="020B0604020202020204" pitchFamily="34" charset="0"/>
              </a:rPr>
              <a:t>S</a:t>
            </a:r>
            <a:fld id="{574D1583-7B66-4259-9FDC-2CAB1AC9AB95}" type="slidenum">
              <a:rPr lang="en-US" altLang="en-US" sz="1300">
                <a:latin typeface="Arial" panose="020B0604020202020204" pitchFamily="34" charset="0"/>
              </a:rPr>
              <a:pPr eaLnBrk="1" hangingPunct="1"/>
              <a:t>68</a:t>
            </a:fld>
            <a:endParaRPr lang="en-US" altLang="en-US" sz="1300">
              <a:latin typeface="Arial" panose="020B0604020202020204"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The most obvious effect of the plague was the number of people it killed—an estimated 25 to 30 million Europeans, or roughly one-third of the population. The plague also shook many people’s faith in religion. Though many religious leaders blamed the plague on sin, piety and prayer offered no protection against the disease and members of the clergy were as likely to become afflicted as anyone else. In the face of all this, the numbers of those willing to devote their life to the church dramatically declined.</a:t>
            </a:r>
          </a:p>
          <a:p>
            <a:pPr eaLnBrk="1" hangingPunct="1"/>
            <a:endParaRPr lang="en-US" altLang="en-US" smtClean="0">
              <a:latin typeface="Times New Roman" panose="02020603050405020304" pitchFamily="18" charset="0"/>
            </a:endParaRPr>
          </a:p>
          <a:p>
            <a:pPr eaLnBrk="1" hangingPunct="1"/>
            <a:r>
              <a:rPr lang="en-US" altLang="en-US" smtClean="0">
                <a:latin typeface="Times New Roman" panose="02020603050405020304" pitchFamily="18" charset="0"/>
              </a:rPr>
              <a:t>The population decrease caused by the plague led to an economic downturn; both the number of available laborers and consumers declined sharply. Merchants and tradespeople had fewer people to whom they could sell their wares. Products therefore accumulated, and the merchants and those who dealt with them</a:t>
            </a:r>
            <a:r>
              <a:rPr lang="en-US" altLang="en-US" smtClean="0">
                <a:latin typeface="Times New Roman" panose="02020603050405020304" pitchFamily="18" charset="0"/>
                <a:cs typeface="Times New Roman" panose="02020603050405020304" pitchFamily="18" charset="0"/>
              </a:rPr>
              <a:t>—</a:t>
            </a:r>
            <a:r>
              <a:rPr lang="en-US" altLang="en-US" smtClean="0">
                <a:latin typeface="Times New Roman" panose="02020603050405020304" pitchFamily="18" charset="0"/>
              </a:rPr>
              <a:t>bankers, suppliers, and shippers</a:t>
            </a:r>
            <a:r>
              <a:rPr lang="en-US" altLang="en-US" smtClean="0">
                <a:latin typeface="Times New Roman" panose="02020603050405020304" pitchFamily="18" charset="0"/>
                <a:cs typeface="Times New Roman" panose="02020603050405020304" pitchFamily="18" charset="0"/>
              </a:rPr>
              <a:t>—</a:t>
            </a:r>
            <a:r>
              <a:rPr lang="en-US" altLang="en-US" smtClean="0">
                <a:latin typeface="Times New Roman" panose="02020603050405020304" pitchFamily="18" charset="0"/>
              </a:rPr>
              <a:t>all lost revenue. In addition, peasants often left their land in an attempt to escape the disease. </a:t>
            </a:r>
          </a:p>
          <a:p>
            <a:pPr eaLnBrk="1" hangingPunct="1"/>
            <a:endParaRPr lang="en-US" altLang="en-US" smtClean="0">
              <a:latin typeface="Times New Roman" panose="02020603050405020304" pitchFamily="18" charset="0"/>
            </a:endParaRPr>
          </a:p>
          <a:p>
            <a:pPr eaLnBrk="1" hangingPunct="1"/>
            <a:r>
              <a:rPr lang="en-US" altLang="en-US" smtClean="0">
                <a:latin typeface="Times New Roman" panose="02020603050405020304" pitchFamily="18" charset="0"/>
              </a:rPr>
              <a:t>The plague also influenced many of the artists of the time; works from this period often had very dark themes and tones.  </a:t>
            </a:r>
          </a:p>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731037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63613" eaLnBrk="0" hangingPunct="0">
              <a:defRPr sz="4400">
                <a:solidFill>
                  <a:schemeClr val="tx1"/>
                </a:solidFill>
                <a:latin typeface="Times New Roman" panose="02020603050405020304" pitchFamily="18" charset="0"/>
              </a:defRPr>
            </a:lvl1pPr>
            <a:lvl2pPr marL="742950" indent="-285750" defTabSz="963613" eaLnBrk="0" hangingPunct="0">
              <a:defRPr sz="4400">
                <a:solidFill>
                  <a:schemeClr val="tx1"/>
                </a:solidFill>
                <a:latin typeface="Times New Roman" panose="02020603050405020304" pitchFamily="18" charset="0"/>
              </a:defRPr>
            </a:lvl2pPr>
            <a:lvl3pPr marL="1143000" indent="-228600" defTabSz="963613" eaLnBrk="0" hangingPunct="0">
              <a:defRPr sz="4400">
                <a:solidFill>
                  <a:schemeClr val="tx1"/>
                </a:solidFill>
                <a:latin typeface="Times New Roman" panose="02020603050405020304" pitchFamily="18" charset="0"/>
              </a:defRPr>
            </a:lvl3pPr>
            <a:lvl4pPr marL="1600200" indent="-228600" defTabSz="963613" eaLnBrk="0" hangingPunct="0">
              <a:defRPr sz="4400">
                <a:solidFill>
                  <a:schemeClr val="tx1"/>
                </a:solidFill>
                <a:latin typeface="Times New Roman" panose="02020603050405020304" pitchFamily="18" charset="0"/>
              </a:defRPr>
            </a:lvl4pPr>
            <a:lvl5pPr marL="2057400" indent="-228600" defTabSz="963613" eaLnBrk="0" hangingPunct="0">
              <a:defRPr sz="4400">
                <a:solidFill>
                  <a:schemeClr val="tx1"/>
                </a:solidFill>
                <a:latin typeface="Times New Roman" panose="02020603050405020304" pitchFamily="18" charset="0"/>
              </a:defRPr>
            </a:lvl5pPr>
            <a:lvl6pPr marL="25146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1300">
                <a:latin typeface="Arial" panose="020B0604020202020204" pitchFamily="34" charset="0"/>
              </a:rPr>
              <a:t>S</a:t>
            </a:r>
            <a:fld id="{E623377C-A5D9-4ABB-AB52-0FCD47CA7E91}" type="slidenum">
              <a:rPr lang="en-US" altLang="en-US" sz="1300">
                <a:latin typeface="Arial" panose="020B0604020202020204" pitchFamily="34" charset="0"/>
              </a:rPr>
              <a:pPr eaLnBrk="1" hangingPunct="1"/>
              <a:t>69</a:t>
            </a:fld>
            <a:endParaRPr lang="en-US" altLang="en-US" sz="1300">
              <a:latin typeface="Arial" panose="020B0604020202020204"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cs typeface="Times New Roman" panose="02020603050405020304" pitchFamily="18" charset="0"/>
              </a:rPr>
              <a:t>The Middle Ages saw a boom in the building of cathedrals and churches in Europe. By the 11th century, a clear but short-lived style of architecture emerged called “Romanesque” because it featured a Roman-like style inspired by Italian basilicas. This style produced an interior that was shaped like a Latin cross. From the exterior, a Romanesque church looked massive, with heavy, horizontal lines. The central area of the church (called the “nave”) was covered with a barrel vault, supported by pillars and thick walls. There were few windows; thus, the interior was gloomy.</a:t>
            </a:r>
          </a:p>
          <a:p>
            <a:pPr eaLnBrk="1" hangingPunct="1"/>
            <a:endParaRPr lang="en-US" altLang="en-US" smtClean="0">
              <a:latin typeface="Times New Roman" panose="02020603050405020304" pitchFamily="18" charset="0"/>
              <a:cs typeface="Times New Roman" panose="02020603050405020304" pitchFamily="18" charset="0"/>
            </a:endParaRPr>
          </a:p>
          <a:p>
            <a:pPr eaLnBrk="1" hangingPunct="1"/>
            <a:r>
              <a:rPr lang="en-US" altLang="en-US" smtClean="0">
                <a:latin typeface="Times New Roman" panose="02020603050405020304" pitchFamily="18" charset="0"/>
                <a:cs typeface="Times New Roman" panose="02020603050405020304" pitchFamily="18" charset="0"/>
              </a:rPr>
              <a:t>A dramatic new style, known as Gothic, was introduced in the early 12th century. The architects of this style developed the “ribbed vault,” which worked like an umbrella to spread the weight of the roof from columns to the wall. To prevent the walls from collapsing, a structure called a “flying buttress”</a:t>
            </a:r>
            <a:r>
              <a:rPr lang="en-US" altLang="en-US" i="1" smtClean="0">
                <a:latin typeface="Times New Roman" panose="02020603050405020304" pitchFamily="18" charset="0"/>
                <a:cs typeface="Times New Roman" panose="02020603050405020304" pitchFamily="18" charset="0"/>
              </a:rPr>
              <a:t> </a:t>
            </a:r>
            <a:r>
              <a:rPr lang="en-US" altLang="en-US" smtClean="0">
                <a:latin typeface="Times New Roman" panose="02020603050405020304" pitchFamily="18" charset="0"/>
                <a:cs typeface="Times New Roman" panose="02020603050405020304" pitchFamily="18" charset="0"/>
              </a:rPr>
              <a:t>braced the tress from the outside. When combined with pointed arches, this meant a cathedral could have larger interior spaces and larger windows, allowing the building to be filled with light. Many of these cathedrals used stained glass to fill their windows, and the creation of stained glass evolved into a distinct art form.</a:t>
            </a:r>
          </a:p>
        </p:txBody>
      </p:sp>
    </p:spTree>
    <p:extLst>
      <p:ext uri="{BB962C8B-B14F-4D97-AF65-F5344CB8AC3E}">
        <p14:creationId xmlns:p14="http://schemas.microsoft.com/office/powerpoint/2010/main" val="1011508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63613" eaLnBrk="0" hangingPunct="0">
              <a:defRPr sz="4400">
                <a:solidFill>
                  <a:schemeClr val="tx1"/>
                </a:solidFill>
                <a:latin typeface="Times New Roman" panose="02020603050405020304" pitchFamily="18" charset="0"/>
              </a:defRPr>
            </a:lvl1pPr>
            <a:lvl2pPr marL="742950" indent="-285750" defTabSz="963613" eaLnBrk="0" hangingPunct="0">
              <a:defRPr sz="4400">
                <a:solidFill>
                  <a:schemeClr val="tx1"/>
                </a:solidFill>
                <a:latin typeface="Times New Roman" panose="02020603050405020304" pitchFamily="18" charset="0"/>
              </a:defRPr>
            </a:lvl2pPr>
            <a:lvl3pPr marL="1143000" indent="-228600" defTabSz="963613" eaLnBrk="0" hangingPunct="0">
              <a:defRPr sz="4400">
                <a:solidFill>
                  <a:schemeClr val="tx1"/>
                </a:solidFill>
                <a:latin typeface="Times New Roman" panose="02020603050405020304" pitchFamily="18" charset="0"/>
              </a:defRPr>
            </a:lvl3pPr>
            <a:lvl4pPr marL="1600200" indent="-228600" defTabSz="963613" eaLnBrk="0" hangingPunct="0">
              <a:defRPr sz="4400">
                <a:solidFill>
                  <a:schemeClr val="tx1"/>
                </a:solidFill>
                <a:latin typeface="Times New Roman" panose="02020603050405020304" pitchFamily="18" charset="0"/>
              </a:defRPr>
            </a:lvl4pPr>
            <a:lvl5pPr marL="2057400" indent="-228600" defTabSz="963613" eaLnBrk="0" hangingPunct="0">
              <a:defRPr sz="4400">
                <a:solidFill>
                  <a:schemeClr val="tx1"/>
                </a:solidFill>
                <a:latin typeface="Times New Roman" panose="02020603050405020304" pitchFamily="18" charset="0"/>
              </a:defRPr>
            </a:lvl5pPr>
            <a:lvl6pPr marL="25146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1300">
                <a:latin typeface="Arial" panose="020B0604020202020204" pitchFamily="34" charset="0"/>
              </a:rPr>
              <a:t>S</a:t>
            </a:r>
            <a:fld id="{620ED57C-D980-42C6-A8CB-AF8E7DBFBFB7}" type="slidenum">
              <a:rPr lang="en-US" altLang="en-US" sz="1300">
                <a:latin typeface="Arial" panose="020B0604020202020204" pitchFamily="34" charset="0"/>
              </a:rPr>
              <a:pPr eaLnBrk="1" hangingPunct="1"/>
              <a:t>70</a:t>
            </a:fld>
            <a:endParaRPr lang="en-US" altLang="en-US" sz="1300">
              <a:latin typeface="Arial" panose="020B0604020202020204"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cs typeface="Times New Roman" panose="02020603050405020304" pitchFamily="18" charset="0"/>
              </a:rPr>
              <a:t>Prior to the invention of the printing press, all documents were </a:t>
            </a:r>
            <a:r>
              <a:rPr lang="en-US" altLang="en-US" i="1" smtClean="0">
                <a:latin typeface="Times New Roman" panose="02020603050405020304" pitchFamily="18" charset="0"/>
                <a:cs typeface="Times New Roman" panose="02020603050405020304" pitchFamily="18" charset="0"/>
              </a:rPr>
              <a:t>manu scriptus, </a:t>
            </a:r>
            <a:r>
              <a:rPr lang="en-US" altLang="en-US" smtClean="0">
                <a:latin typeface="Times New Roman" panose="02020603050405020304" pitchFamily="18" charset="0"/>
                <a:cs typeface="Times New Roman" panose="02020603050405020304" pitchFamily="18" charset="0"/>
              </a:rPr>
              <a:t>meaning “handwritten”; this Latin phrase is also the source of the English word “manuscript.” Most of the time, copied manuscripts were bibles or other religious works such as prayer books. The manuscripts were usually produced by monks who went about the laborious task of hand-copying books in a special room called a scriptorium. The monks would also illustrate the manuscripts, a process known as “illumination.”  Monks would illuminate manuscripts both to glorify sacred texts and to help the illiterate understand what the book was discussing. After 1200, books became more common and professional scribes and illustrators began producing works. Often they were commissioned by the wealthy. The illumination of manuscripts became an art form. As well as illustrations appropriate to the story, verse, or prayer, capital letters at the beginning of each page were often decorated in bright colors and gold leaf.</a:t>
            </a:r>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19428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63613" eaLnBrk="0" hangingPunct="0">
              <a:defRPr sz="4400">
                <a:solidFill>
                  <a:schemeClr val="tx1"/>
                </a:solidFill>
                <a:latin typeface="Times New Roman" panose="02020603050405020304" pitchFamily="18" charset="0"/>
              </a:defRPr>
            </a:lvl1pPr>
            <a:lvl2pPr marL="742950" indent="-285750" defTabSz="963613" eaLnBrk="0" hangingPunct="0">
              <a:defRPr sz="4400">
                <a:solidFill>
                  <a:schemeClr val="tx1"/>
                </a:solidFill>
                <a:latin typeface="Times New Roman" panose="02020603050405020304" pitchFamily="18" charset="0"/>
              </a:defRPr>
            </a:lvl2pPr>
            <a:lvl3pPr marL="1143000" indent="-228600" defTabSz="963613" eaLnBrk="0" hangingPunct="0">
              <a:defRPr sz="4400">
                <a:solidFill>
                  <a:schemeClr val="tx1"/>
                </a:solidFill>
                <a:latin typeface="Times New Roman" panose="02020603050405020304" pitchFamily="18" charset="0"/>
              </a:defRPr>
            </a:lvl3pPr>
            <a:lvl4pPr marL="1600200" indent="-228600" defTabSz="963613" eaLnBrk="0" hangingPunct="0">
              <a:defRPr sz="4400">
                <a:solidFill>
                  <a:schemeClr val="tx1"/>
                </a:solidFill>
                <a:latin typeface="Times New Roman" panose="02020603050405020304" pitchFamily="18" charset="0"/>
              </a:defRPr>
            </a:lvl4pPr>
            <a:lvl5pPr marL="2057400" indent="-228600" defTabSz="963613" eaLnBrk="0" hangingPunct="0">
              <a:defRPr sz="4400">
                <a:solidFill>
                  <a:schemeClr val="tx1"/>
                </a:solidFill>
                <a:latin typeface="Times New Roman" panose="02020603050405020304" pitchFamily="18" charset="0"/>
              </a:defRPr>
            </a:lvl5pPr>
            <a:lvl6pPr marL="25146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1300">
                <a:latin typeface="Arial" panose="020B0604020202020204" pitchFamily="34" charset="0"/>
              </a:rPr>
              <a:t>S</a:t>
            </a:r>
            <a:fld id="{706CBDFE-67D0-43FC-8654-D8CC0E834496}" type="slidenum">
              <a:rPr lang="en-US" altLang="en-US" sz="1300">
                <a:latin typeface="Arial" panose="020B0604020202020204" pitchFamily="34" charset="0"/>
              </a:rPr>
              <a:pPr eaLnBrk="1" hangingPunct="1"/>
              <a:t>71</a:t>
            </a:fld>
            <a:endParaRPr lang="en-US" altLang="en-US" sz="1300">
              <a:latin typeface="Arial" panose="020B0604020202020204"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The medieval era is considered a transitional period between the ancient classical world and the Renaissance. Immediately after the fall of Rome, Europe disintegrated into a number of small kingdoms and states. Throughout the period, however, new kingdoms gradually evolved into states</a:t>
            </a:r>
            <a:r>
              <a:rPr lang="en-US" altLang="en-US" smtClean="0">
                <a:latin typeface="Times New Roman" panose="02020603050405020304" pitchFamily="18" charset="0"/>
                <a:cs typeface="Times New Roman" panose="02020603050405020304" pitchFamily="18" charset="0"/>
              </a:rPr>
              <a:t>—England, France, and Spain, for example.</a:t>
            </a:r>
          </a:p>
          <a:p>
            <a:pPr eaLnBrk="1" hangingPunct="1"/>
            <a:endParaRPr lang="en-US" altLang="en-US" smtClean="0">
              <a:latin typeface="Times New Roman" panose="02020603050405020304" pitchFamily="18" charset="0"/>
              <a:cs typeface="Times New Roman" panose="02020603050405020304" pitchFamily="18" charset="0"/>
            </a:endParaRPr>
          </a:p>
          <a:p>
            <a:pPr eaLnBrk="1" hangingPunct="1"/>
            <a:r>
              <a:rPr lang="en-US" altLang="en-US" smtClean="0">
                <a:latin typeface="Times New Roman" panose="02020603050405020304" pitchFamily="18" charset="0"/>
              </a:rPr>
              <a:t>The Catholic Church expanded its influence throughout western Europe, with little to challenge its dominance, although issues such as the Inquisition and the Crusades may have diminished its prestige.</a:t>
            </a:r>
          </a:p>
          <a:p>
            <a:pPr eaLnBrk="1" hangingPunct="1"/>
            <a:endParaRPr lang="en-US" altLang="en-US" smtClean="0">
              <a:latin typeface="Times New Roman" panose="02020603050405020304" pitchFamily="18" charset="0"/>
            </a:endParaRPr>
          </a:p>
          <a:p>
            <a:pPr eaLnBrk="1" hangingPunct="1"/>
            <a:r>
              <a:rPr lang="en-US" altLang="en-US" smtClean="0">
                <a:latin typeface="Times New Roman" panose="02020603050405020304" pitchFamily="18" charset="0"/>
              </a:rPr>
              <a:t>Despite the popular view of medieval Europe as the “Dark Ages,” many modern institutions originated during this time, including u</a:t>
            </a:r>
            <a:r>
              <a:rPr lang="en-US" altLang="en-US" smtClean="0">
                <a:latin typeface="Times New Roman" panose="02020603050405020304" pitchFamily="18" charset="0"/>
                <a:cs typeface="Times New Roman" panose="02020603050405020304" pitchFamily="18" charset="0"/>
              </a:rPr>
              <a:t>niversities, the parliamentary form of government, and banks. What historians often refer to as “modern Europe” was beginning to take shape by the end of the 15th century. The emergence of modern Europe would be shaped by other factors as well—the Renaissance, the Reformation, and global exploration over the next two centuries.</a:t>
            </a:r>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18485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63613" eaLnBrk="0" hangingPunct="0">
              <a:defRPr sz="4400">
                <a:solidFill>
                  <a:schemeClr val="tx1"/>
                </a:solidFill>
                <a:latin typeface="Times New Roman" panose="02020603050405020304" pitchFamily="18" charset="0"/>
              </a:defRPr>
            </a:lvl1pPr>
            <a:lvl2pPr marL="742950" indent="-285750" defTabSz="963613" eaLnBrk="0" hangingPunct="0">
              <a:defRPr sz="4400">
                <a:solidFill>
                  <a:schemeClr val="tx1"/>
                </a:solidFill>
                <a:latin typeface="Times New Roman" panose="02020603050405020304" pitchFamily="18" charset="0"/>
              </a:defRPr>
            </a:lvl2pPr>
            <a:lvl3pPr marL="1143000" indent="-228600" defTabSz="963613" eaLnBrk="0" hangingPunct="0">
              <a:defRPr sz="4400">
                <a:solidFill>
                  <a:schemeClr val="tx1"/>
                </a:solidFill>
                <a:latin typeface="Times New Roman" panose="02020603050405020304" pitchFamily="18" charset="0"/>
              </a:defRPr>
            </a:lvl3pPr>
            <a:lvl4pPr marL="1600200" indent="-228600" defTabSz="963613" eaLnBrk="0" hangingPunct="0">
              <a:defRPr sz="4400">
                <a:solidFill>
                  <a:schemeClr val="tx1"/>
                </a:solidFill>
                <a:latin typeface="Times New Roman" panose="02020603050405020304" pitchFamily="18" charset="0"/>
              </a:defRPr>
            </a:lvl4pPr>
            <a:lvl5pPr marL="2057400" indent="-228600" defTabSz="963613" eaLnBrk="0" hangingPunct="0">
              <a:defRPr sz="4400">
                <a:solidFill>
                  <a:schemeClr val="tx1"/>
                </a:solidFill>
                <a:latin typeface="Times New Roman" panose="02020603050405020304" pitchFamily="18" charset="0"/>
              </a:defRPr>
            </a:lvl5pPr>
            <a:lvl6pPr marL="25146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1300">
                <a:latin typeface="Arial" panose="020B0604020202020204" pitchFamily="34" charset="0"/>
              </a:rPr>
              <a:t>S</a:t>
            </a:r>
            <a:fld id="{05A06E0A-4A13-4724-B543-CD63A08B2925}" type="slidenum">
              <a:rPr lang="en-US" altLang="en-US" sz="1300">
                <a:latin typeface="Arial" panose="020B0604020202020204" pitchFamily="34" charset="0"/>
              </a:rPr>
              <a:pPr eaLnBrk="1" hangingPunct="1"/>
              <a:t>5</a:t>
            </a:fld>
            <a:endParaRPr lang="en-US" altLang="en-US" sz="1300">
              <a:latin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The Middle Ages can be broken down into three time periods</a:t>
            </a:r>
            <a:r>
              <a:rPr lang="en-US" altLang="en-US" smtClean="0">
                <a:latin typeface="Times New Roman" panose="02020603050405020304" pitchFamily="18" charset="0"/>
                <a:cs typeface="Times New Roman" panose="02020603050405020304" pitchFamily="18" charset="0"/>
              </a:rPr>
              <a:t>, each made distinctive by major civilization-changing events:</a:t>
            </a:r>
          </a:p>
          <a:p>
            <a:pPr eaLnBrk="1" hangingPunct="1"/>
            <a:endParaRPr lang="en-US" altLang="en-US" smtClean="0">
              <a:latin typeface="Times New Roman" panose="02020603050405020304" pitchFamily="18" charset="0"/>
              <a:cs typeface="Times New Roman" panose="02020603050405020304" pitchFamily="18" charset="0"/>
            </a:endParaRPr>
          </a:p>
          <a:p>
            <a:pPr eaLnBrk="1" hangingPunct="1"/>
            <a:r>
              <a:rPr lang="en-US" altLang="en-US" b="1" smtClean="0">
                <a:latin typeface="Times New Roman" panose="02020603050405020304" pitchFamily="18" charset="0"/>
              </a:rPr>
              <a:t>Early Middle Ages</a:t>
            </a:r>
            <a:r>
              <a:rPr lang="en-US" altLang="en-US" smtClean="0">
                <a:latin typeface="Times New Roman" panose="02020603050405020304" pitchFamily="18" charset="0"/>
                <a:cs typeface="Times New Roman" panose="02020603050405020304" pitchFamily="18" charset="0"/>
              </a:rPr>
              <a:t>—After the fall of the Roman Empire, small independent kingdoms arose throughout western Europe. This era also witnessed the birth of feudalism, a system of sovereignty and protection which will be discussed later in this presentation.</a:t>
            </a:r>
          </a:p>
          <a:p>
            <a:pPr eaLnBrk="1" hangingPunct="1"/>
            <a:endParaRPr lang="en-US" altLang="en-US" smtClean="0">
              <a:latin typeface="Times New Roman" panose="02020603050405020304" pitchFamily="18" charset="0"/>
              <a:cs typeface="Times New Roman" panose="02020603050405020304" pitchFamily="18" charset="0"/>
            </a:endParaRPr>
          </a:p>
          <a:p>
            <a:pPr eaLnBrk="1" hangingPunct="1"/>
            <a:r>
              <a:rPr lang="en-US" altLang="en-US" b="1" smtClean="0">
                <a:latin typeface="Times New Roman" panose="02020603050405020304" pitchFamily="18" charset="0"/>
                <a:cs typeface="Times New Roman" panose="02020603050405020304" pitchFamily="18" charset="0"/>
              </a:rPr>
              <a:t>High Middle Ages</a:t>
            </a:r>
            <a:r>
              <a:rPr lang="en-US" altLang="en-US" smtClean="0">
                <a:latin typeface="Times New Roman" panose="02020603050405020304" pitchFamily="18" charset="0"/>
                <a:cs typeface="Times New Roman" panose="02020603050405020304" pitchFamily="18" charset="0"/>
              </a:rPr>
              <a:t>—During this era, Christianity became a dominant force, uniting western Europe under the authority of the Catholic Church. The Crusades occurred during this time period, allowing territorial leaders to bring diverse groups together and command authority by ordering people to defend their beliefs against the mounting threat of Islam.</a:t>
            </a:r>
          </a:p>
          <a:p>
            <a:pPr eaLnBrk="1" hangingPunct="1"/>
            <a:endParaRPr lang="en-US" altLang="en-US" smtClean="0">
              <a:latin typeface="Times New Roman" panose="02020603050405020304" pitchFamily="18" charset="0"/>
              <a:cs typeface="Times New Roman" panose="02020603050405020304" pitchFamily="18" charset="0"/>
            </a:endParaRPr>
          </a:p>
          <a:p>
            <a:pPr eaLnBrk="1" hangingPunct="1"/>
            <a:r>
              <a:rPr lang="en-US" altLang="en-US" b="1" smtClean="0">
                <a:latin typeface="Times New Roman" panose="02020603050405020304" pitchFamily="18" charset="0"/>
                <a:cs typeface="Times New Roman" panose="02020603050405020304" pitchFamily="18" charset="0"/>
              </a:rPr>
              <a:t>Late Middle Ages</a:t>
            </a:r>
            <a:r>
              <a:rPr lang="en-US" altLang="en-US" smtClean="0">
                <a:latin typeface="Times New Roman" panose="02020603050405020304" pitchFamily="18" charset="0"/>
                <a:cs typeface="Times New Roman" panose="02020603050405020304" pitchFamily="18" charset="0"/>
              </a:rPr>
              <a:t>—This era was characterized by the decline of feudalism and the rise of nation-states ruled by royal families. Events during this time period also included the Hundred Years’ War and the spread of the bubonic plague (the “Black Death”), which killed between one-third and one-half of the population of Europe.</a:t>
            </a:r>
          </a:p>
        </p:txBody>
      </p:sp>
    </p:spTree>
    <p:extLst>
      <p:ext uri="{BB962C8B-B14F-4D97-AF65-F5344CB8AC3E}">
        <p14:creationId xmlns:p14="http://schemas.microsoft.com/office/powerpoint/2010/main" val="281614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1482" eaLnBrk="0" hangingPunct="0">
              <a:defRPr sz="4200">
                <a:solidFill>
                  <a:schemeClr val="tx1"/>
                </a:solidFill>
                <a:latin typeface="Times New Roman" charset="0"/>
              </a:defRPr>
            </a:lvl1pPr>
            <a:lvl2pPr marL="702756" indent="-270291" defTabSz="911482" eaLnBrk="0" hangingPunct="0">
              <a:defRPr sz="4200">
                <a:solidFill>
                  <a:schemeClr val="tx1"/>
                </a:solidFill>
                <a:latin typeface="Times New Roman" charset="0"/>
              </a:defRPr>
            </a:lvl2pPr>
            <a:lvl3pPr marL="1081164" indent="-216233" defTabSz="911482" eaLnBrk="0" hangingPunct="0">
              <a:defRPr sz="4200">
                <a:solidFill>
                  <a:schemeClr val="tx1"/>
                </a:solidFill>
                <a:latin typeface="Times New Roman" charset="0"/>
              </a:defRPr>
            </a:lvl3pPr>
            <a:lvl4pPr marL="1513629" indent="-216233" defTabSz="911482" eaLnBrk="0" hangingPunct="0">
              <a:defRPr sz="4200">
                <a:solidFill>
                  <a:schemeClr val="tx1"/>
                </a:solidFill>
                <a:latin typeface="Times New Roman" charset="0"/>
              </a:defRPr>
            </a:lvl4pPr>
            <a:lvl5pPr marL="1946095" indent="-216233" defTabSz="911482" eaLnBrk="0" hangingPunct="0">
              <a:defRPr sz="4200">
                <a:solidFill>
                  <a:schemeClr val="tx1"/>
                </a:solidFill>
                <a:latin typeface="Times New Roman" charset="0"/>
              </a:defRPr>
            </a:lvl5pPr>
            <a:lvl6pPr marL="2378560" indent="-216233" algn="ctr" defTabSz="911482" eaLnBrk="0" fontAlgn="base" hangingPunct="0">
              <a:spcBef>
                <a:spcPct val="0"/>
              </a:spcBef>
              <a:spcAft>
                <a:spcPct val="0"/>
              </a:spcAft>
              <a:defRPr sz="4200">
                <a:solidFill>
                  <a:schemeClr val="tx1"/>
                </a:solidFill>
                <a:latin typeface="Times New Roman" charset="0"/>
              </a:defRPr>
            </a:lvl6pPr>
            <a:lvl7pPr marL="2811026" indent="-216233" algn="ctr" defTabSz="911482" eaLnBrk="0" fontAlgn="base" hangingPunct="0">
              <a:spcBef>
                <a:spcPct val="0"/>
              </a:spcBef>
              <a:spcAft>
                <a:spcPct val="0"/>
              </a:spcAft>
              <a:defRPr sz="4200">
                <a:solidFill>
                  <a:schemeClr val="tx1"/>
                </a:solidFill>
                <a:latin typeface="Times New Roman" charset="0"/>
              </a:defRPr>
            </a:lvl7pPr>
            <a:lvl8pPr marL="3243491" indent="-216233" algn="ctr" defTabSz="911482" eaLnBrk="0" fontAlgn="base" hangingPunct="0">
              <a:spcBef>
                <a:spcPct val="0"/>
              </a:spcBef>
              <a:spcAft>
                <a:spcPct val="0"/>
              </a:spcAft>
              <a:defRPr sz="4200">
                <a:solidFill>
                  <a:schemeClr val="tx1"/>
                </a:solidFill>
                <a:latin typeface="Times New Roman" charset="0"/>
              </a:defRPr>
            </a:lvl8pPr>
            <a:lvl9pPr marL="3675957" indent="-216233" algn="ctr" defTabSz="911482" eaLnBrk="0" fontAlgn="base" hangingPunct="0">
              <a:spcBef>
                <a:spcPct val="0"/>
              </a:spcBef>
              <a:spcAft>
                <a:spcPct val="0"/>
              </a:spcAft>
              <a:defRPr sz="4200">
                <a:solidFill>
                  <a:schemeClr val="tx1"/>
                </a:solidFill>
                <a:latin typeface="Times New Roman" charset="0"/>
              </a:defRPr>
            </a:lvl9pPr>
          </a:lstStyle>
          <a:p>
            <a:pPr eaLnBrk="1" hangingPunct="1"/>
            <a:r>
              <a:rPr lang="en-US" altLang="en-US" sz="1200">
                <a:latin typeface="Arial" charset="0"/>
              </a:rPr>
              <a:t>S</a:t>
            </a:r>
            <a:fld id="{AA92136A-7221-4D3A-8BC7-1C8CDFB324CA}" type="slidenum">
              <a:rPr lang="en-US" altLang="en-US" sz="1200">
                <a:latin typeface="Arial" charset="0"/>
              </a:rPr>
              <a:pPr eaLnBrk="1" hangingPunct="1"/>
              <a:t>12</a:t>
            </a:fld>
            <a:endParaRPr lang="en-US" altLang="en-US" sz="120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smtClean="0">
                <a:solidFill>
                  <a:srgbClr val="000000"/>
                </a:solidFill>
                <a:cs typeface="Times New Roman" charset="0"/>
              </a:rPr>
              <a:t>Feudalism developed out of peoples’ need for protection against invaders and landowners’ need to defend their property. </a:t>
            </a:r>
            <a:r>
              <a:rPr lang="en-US" altLang="en-US" smtClean="0"/>
              <a:t>The feudal system grew out of the practices of “clientage” or “patronage” which had existed under the Roman Empire; these practices involved smaller landowners placing themselves under the protection of larger landowners, usually in exchange for payment or goods. In medieval feudalism, individual monarchs throughout Europe were unable to afford protection of their empires, so they gave trusted soldiers parcels of land in exchange for their promise to defend it and make it useful.</a:t>
            </a:r>
          </a:p>
          <a:p>
            <a:pPr eaLnBrk="1" hangingPunct="1"/>
            <a:endParaRPr lang="en-US" altLang="en-US" smtClean="0"/>
          </a:p>
          <a:p>
            <a:pPr eaLnBrk="1" hangingPunct="1"/>
            <a:r>
              <a:rPr lang="en-US" altLang="en-US" smtClean="0"/>
              <a:t>Feudalism appeared in Europe during the 700s in the areas we know now as France and Germany, as weak governments sought solutions to the question of how to provide security with limited resources. By the 1000s, most of western Europe practiced some form of feudalism.</a:t>
            </a:r>
          </a:p>
        </p:txBody>
      </p:sp>
    </p:spTree>
    <p:extLst>
      <p:ext uri="{BB962C8B-B14F-4D97-AF65-F5344CB8AC3E}">
        <p14:creationId xmlns:p14="http://schemas.microsoft.com/office/powerpoint/2010/main" val="1108729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63613" eaLnBrk="0" hangingPunct="0">
              <a:defRPr sz="4400">
                <a:solidFill>
                  <a:schemeClr val="tx1"/>
                </a:solidFill>
                <a:latin typeface="Times New Roman" panose="02020603050405020304" pitchFamily="18" charset="0"/>
              </a:defRPr>
            </a:lvl1pPr>
            <a:lvl2pPr marL="742950" indent="-285750" defTabSz="963613" eaLnBrk="0" hangingPunct="0">
              <a:defRPr sz="4400">
                <a:solidFill>
                  <a:schemeClr val="tx1"/>
                </a:solidFill>
                <a:latin typeface="Times New Roman" panose="02020603050405020304" pitchFamily="18" charset="0"/>
              </a:defRPr>
            </a:lvl2pPr>
            <a:lvl3pPr marL="1143000" indent="-228600" defTabSz="963613" eaLnBrk="0" hangingPunct="0">
              <a:defRPr sz="4400">
                <a:solidFill>
                  <a:schemeClr val="tx1"/>
                </a:solidFill>
                <a:latin typeface="Times New Roman" panose="02020603050405020304" pitchFamily="18" charset="0"/>
              </a:defRPr>
            </a:lvl3pPr>
            <a:lvl4pPr marL="1600200" indent="-228600" defTabSz="963613" eaLnBrk="0" hangingPunct="0">
              <a:defRPr sz="4400">
                <a:solidFill>
                  <a:schemeClr val="tx1"/>
                </a:solidFill>
                <a:latin typeface="Times New Roman" panose="02020603050405020304" pitchFamily="18" charset="0"/>
              </a:defRPr>
            </a:lvl4pPr>
            <a:lvl5pPr marL="2057400" indent="-228600" defTabSz="963613" eaLnBrk="0" hangingPunct="0">
              <a:defRPr sz="4400">
                <a:solidFill>
                  <a:schemeClr val="tx1"/>
                </a:solidFill>
                <a:latin typeface="Times New Roman" panose="02020603050405020304" pitchFamily="18" charset="0"/>
              </a:defRPr>
            </a:lvl5pPr>
            <a:lvl6pPr marL="25146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1300">
                <a:latin typeface="Arial" panose="020B0604020202020204" pitchFamily="34" charset="0"/>
              </a:rPr>
              <a:t>S</a:t>
            </a:r>
            <a:fld id="{E289D70D-7EF4-44D4-A02F-AC156425D76D}" type="slidenum">
              <a:rPr lang="en-US" altLang="en-US" sz="1300">
                <a:latin typeface="Arial" panose="020B0604020202020204" pitchFamily="34" charset="0"/>
              </a:rPr>
              <a:pPr eaLnBrk="1" hangingPunct="1"/>
              <a:t>14</a:t>
            </a:fld>
            <a:endParaRPr lang="en-US" altLang="en-US" sz="1300">
              <a:latin typeface="Arial" panose="020B0604020202020204" pitchFamily="34" charset="0"/>
            </a:endParaRPr>
          </a:p>
        </p:txBody>
      </p:sp>
      <p:sp>
        <p:nvSpPr>
          <p:cNvPr id="66563" name="Rectangle 1026"/>
          <p:cNvSpPr>
            <a:spLocks noGrp="1" noRot="1" noChangeAspect="1" noChangeArrowheads="1" noTextEdit="1"/>
          </p:cNvSpPr>
          <p:nvPr>
            <p:ph type="sldImg"/>
          </p:nvPr>
        </p:nvSpPr>
        <p:spPr>
          <a:ln/>
        </p:spPr>
      </p:sp>
      <p:sp>
        <p:nvSpPr>
          <p:cNvPr id="66564" name="Rectangle 1027"/>
          <p:cNvSpPr>
            <a:spLocks noGrp="1" noChangeArrowheads="1"/>
          </p:cNvSpPr>
          <p:nvPr>
            <p:ph type="body" idx="1"/>
          </p:nvPr>
        </p:nvSpPr>
        <p:spPr>
          <a:noFill/>
        </p:spPr>
        <p:txBody>
          <a:bodyPr/>
          <a:lstStyle/>
          <a:p>
            <a:pPr eaLnBrk="1" hangingPunct="1">
              <a:lnSpc>
                <a:spcPct val="90000"/>
              </a:lnSpc>
            </a:pPr>
            <a:r>
              <a:rPr lang="en-US" altLang="en-US" smtClean="0">
                <a:latin typeface="Times New Roman" panose="02020603050405020304" pitchFamily="18" charset="0"/>
              </a:rPr>
              <a:t>Castles were centers of life for nobles and knights, serving as homes and fortresses. Building a castle was often a lifelong pursuit for nobles; </a:t>
            </a:r>
            <a:r>
              <a:rPr lang="en-US" altLang="en-US" smtClean="0">
                <a:latin typeface="Times New Roman" panose="02020603050405020304" pitchFamily="18" charset="0"/>
                <a:cs typeface="Times New Roman" panose="02020603050405020304" pitchFamily="18" charset="0"/>
              </a:rPr>
              <a:t>some castles would even take several generations to complete</a:t>
            </a:r>
            <a:r>
              <a:rPr lang="en-US" altLang="en-US" smtClean="0">
                <a:latin typeface="Times New Roman" panose="02020603050405020304" pitchFamily="18" charset="0"/>
              </a:rPr>
              <a:t>. Castles were usually constructed by serfs and masons (</a:t>
            </a:r>
            <a:r>
              <a:rPr lang="en-US" altLang="en-US" smtClean="0">
                <a:latin typeface="Times New Roman" panose="02020603050405020304" pitchFamily="18" charset="0"/>
                <a:cs typeface="Times New Roman" panose="02020603050405020304" pitchFamily="18" charset="0"/>
              </a:rPr>
              <a:t>craftsmen who worked with stone). </a:t>
            </a:r>
            <a:r>
              <a:rPr lang="en-US" altLang="en-US" smtClean="0">
                <a:latin typeface="Times New Roman" panose="02020603050405020304" pitchFamily="18" charset="0"/>
              </a:rPr>
              <a:t>Once erected, these buildings would serve a number of purposes:</a:t>
            </a:r>
          </a:p>
          <a:p>
            <a:pPr eaLnBrk="1" hangingPunct="1">
              <a:lnSpc>
                <a:spcPct val="90000"/>
              </a:lnSpc>
              <a:buFontTx/>
              <a:buChar char="•"/>
            </a:pPr>
            <a:r>
              <a:rPr lang="en-US" altLang="en-US" b="1" smtClean="0">
                <a:latin typeface="Times New Roman" panose="02020603050405020304" pitchFamily="18" charset="0"/>
              </a:rPr>
              <a:t>Intimidation</a:t>
            </a:r>
            <a:r>
              <a:rPr lang="en-US" altLang="en-US" smtClean="0">
                <a:latin typeface="Times New Roman" panose="02020603050405020304" pitchFamily="18" charset="0"/>
                <a:cs typeface="Times New Roman" panose="02020603050405020304" pitchFamily="18" charset="0"/>
              </a:rPr>
              <a:t>—</a:t>
            </a:r>
            <a:r>
              <a:rPr lang="en-US" altLang="en-US" smtClean="0">
                <a:latin typeface="Times New Roman" panose="02020603050405020304" pitchFamily="18" charset="0"/>
              </a:rPr>
              <a:t>Castles were often built in the spirit of competition with other nobles, friendly or otherwise. A large castle could serve as a sign of a noble’s strength, esteem, or power. Castles were often placed on the highest point in a region so they could be seen from great distances.</a:t>
            </a:r>
          </a:p>
          <a:p>
            <a:pPr eaLnBrk="1" hangingPunct="1">
              <a:lnSpc>
                <a:spcPct val="90000"/>
              </a:lnSpc>
              <a:buFontTx/>
              <a:buChar char="•"/>
            </a:pPr>
            <a:r>
              <a:rPr lang="en-US" altLang="en-US" b="1" smtClean="0">
                <a:latin typeface="Times New Roman" panose="02020603050405020304" pitchFamily="18" charset="0"/>
              </a:rPr>
              <a:t>Military defense</a:t>
            </a:r>
            <a:r>
              <a:rPr lang="en-US" altLang="en-US" smtClean="0">
                <a:latin typeface="Times New Roman" panose="02020603050405020304" pitchFamily="18" charset="0"/>
                <a:cs typeface="Times New Roman" panose="02020603050405020304" pitchFamily="18" charset="0"/>
              </a:rPr>
              <a:t>—</a:t>
            </a:r>
            <a:r>
              <a:rPr lang="en-US" altLang="en-US" smtClean="0">
                <a:latin typeface="Times New Roman" panose="02020603050405020304" pitchFamily="18" charset="0"/>
              </a:rPr>
              <a:t>Castles were most certainly built with military use in mind. They had clever defensive designs, incorporating elements such as moats, large watchtowers, and high walls. Castles were sometimes built on the outer regions of a noble’s land grant as a means of encroaching on another noble’s territory. </a:t>
            </a:r>
          </a:p>
          <a:p>
            <a:pPr eaLnBrk="1" hangingPunct="1">
              <a:lnSpc>
                <a:spcPct val="90000"/>
              </a:lnSpc>
              <a:buFontTx/>
              <a:buChar char="•"/>
            </a:pPr>
            <a:r>
              <a:rPr lang="en-US" altLang="en-US" b="1" smtClean="0">
                <a:latin typeface="Times New Roman" panose="02020603050405020304" pitchFamily="18" charset="0"/>
              </a:rPr>
              <a:t>Residence</a:t>
            </a:r>
            <a:r>
              <a:rPr lang="en-US" altLang="en-US" smtClean="0">
                <a:latin typeface="Times New Roman" panose="02020603050405020304" pitchFamily="18" charset="0"/>
                <a:cs typeface="Times New Roman" panose="02020603050405020304" pitchFamily="18" charset="0"/>
              </a:rPr>
              <a:t>—</a:t>
            </a:r>
            <a:r>
              <a:rPr lang="en-US" altLang="en-US" smtClean="0">
                <a:latin typeface="Times New Roman" panose="02020603050405020304" pitchFamily="18" charset="0"/>
              </a:rPr>
              <a:t>Nobles and their families lived in castles. The castles of the higher nobles were often lavishly decorated, with rich tapestries on the walls, grand halls, and music rooms.</a:t>
            </a:r>
          </a:p>
          <a:p>
            <a:pPr eaLnBrk="1" hangingPunct="1">
              <a:lnSpc>
                <a:spcPct val="90000"/>
              </a:lnSpc>
            </a:pPr>
            <a:r>
              <a:rPr lang="en-US" altLang="en-US" smtClean="0">
                <a:latin typeface="Times New Roman" panose="02020603050405020304" pitchFamily="18" charset="0"/>
              </a:rPr>
              <a:t>Castles were dark, lit only by torches and fireplaces. The rooms were large and drafty because windows did not have glass in them.</a:t>
            </a:r>
          </a:p>
        </p:txBody>
      </p:sp>
    </p:spTree>
    <p:extLst>
      <p:ext uri="{BB962C8B-B14F-4D97-AF65-F5344CB8AC3E}">
        <p14:creationId xmlns:p14="http://schemas.microsoft.com/office/powerpoint/2010/main" val="3438087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63613" eaLnBrk="0" hangingPunct="0">
              <a:defRPr sz="4400">
                <a:solidFill>
                  <a:schemeClr val="tx1"/>
                </a:solidFill>
                <a:latin typeface="Times New Roman" panose="02020603050405020304" pitchFamily="18" charset="0"/>
              </a:defRPr>
            </a:lvl1pPr>
            <a:lvl2pPr marL="742950" indent="-285750" defTabSz="963613" eaLnBrk="0" hangingPunct="0">
              <a:defRPr sz="4400">
                <a:solidFill>
                  <a:schemeClr val="tx1"/>
                </a:solidFill>
                <a:latin typeface="Times New Roman" panose="02020603050405020304" pitchFamily="18" charset="0"/>
              </a:defRPr>
            </a:lvl2pPr>
            <a:lvl3pPr marL="1143000" indent="-228600" defTabSz="963613" eaLnBrk="0" hangingPunct="0">
              <a:defRPr sz="4400">
                <a:solidFill>
                  <a:schemeClr val="tx1"/>
                </a:solidFill>
                <a:latin typeface="Times New Roman" panose="02020603050405020304" pitchFamily="18" charset="0"/>
              </a:defRPr>
            </a:lvl3pPr>
            <a:lvl4pPr marL="1600200" indent="-228600" defTabSz="963613" eaLnBrk="0" hangingPunct="0">
              <a:defRPr sz="4400">
                <a:solidFill>
                  <a:schemeClr val="tx1"/>
                </a:solidFill>
                <a:latin typeface="Times New Roman" panose="02020603050405020304" pitchFamily="18" charset="0"/>
              </a:defRPr>
            </a:lvl4pPr>
            <a:lvl5pPr marL="2057400" indent="-228600" defTabSz="963613" eaLnBrk="0" hangingPunct="0">
              <a:defRPr sz="4400">
                <a:solidFill>
                  <a:schemeClr val="tx1"/>
                </a:solidFill>
                <a:latin typeface="Times New Roman" panose="02020603050405020304" pitchFamily="18" charset="0"/>
              </a:defRPr>
            </a:lvl5pPr>
            <a:lvl6pPr marL="25146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1300">
                <a:latin typeface="Arial" panose="020B0604020202020204" pitchFamily="34" charset="0"/>
              </a:rPr>
              <a:t>S</a:t>
            </a:r>
            <a:fld id="{AB0D0483-AE4F-4296-8D12-AE2D1200ADFD}" type="slidenum">
              <a:rPr lang="en-US" altLang="en-US" sz="1300">
                <a:latin typeface="Arial" panose="020B0604020202020204" pitchFamily="34" charset="0"/>
              </a:rPr>
              <a:pPr eaLnBrk="1" hangingPunct="1"/>
              <a:t>33</a:t>
            </a:fld>
            <a:endParaRPr lang="en-US" altLang="en-US" sz="1300">
              <a:latin typeface="Arial" panose="020B0604020202020204"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Knights practiced their military skills in exercises known as “tournaments”</a:t>
            </a:r>
            <a:r>
              <a:rPr lang="en-US" altLang="en-US" smtClean="0">
                <a:latin typeface="Times New Roman" panose="02020603050405020304" pitchFamily="18" charset="0"/>
                <a:cs typeface="Times New Roman" panose="02020603050405020304" pitchFamily="18" charset="0"/>
              </a:rPr>
              <a:t>—</a:t>
            </a:r>
            <a:r>
              <a:rPr lang="en-US" altLang="en-US" smtClean="0">
                <a:latin typeface="Times New Roman" panose="02020603050405020304" pitchFamily="18" charset="0"/>
              </a:rPr>
              <a:t>mock battles that involved both real weapons and actual combat (though some tournaments outlawed points on swords). Tournaments ranged from small affairs with a handful of knights to grand, staged affairs played out in front of large audiences. Rules varied throughout the ages, but as tournaments became more violent, the various monarchs of Europe sought to limit—or, in some cases, to ban—the practice. Another popular sport in late medieval Europe was jousting, which involved two knights charging each other on horseback and attempting to dismount one another.</a:t>
            </a:r>
          </a:p>
        </p:txBody>
      </p:sp>
    </p:spTree>
    <p:extLst>
      <p:ext uri="{BB962C8B-B14F-4D97-AF65-F5344CB8AC3E}">
        <p14:creationId xmlns:p14="http://schemas.microsoft.com/office/powerpoint/2010/main" val="1944326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63613" eaLnBrk="0" hangingPunct="0">
              <a:defRPr sz="4400">
                <a:solidFill>
                  <a:schemeClr val="tx1"/>
                </a:solidFill>
                <a:latin typeface="Times New Roman" panose="02020603050405020304" pitchFamily="18" charset="0"/>
              </a:defRPr>
            </a:lvl1pPr>
            <a:lvl2pPr marL="742950" indent="-285750" defTabSz="963613" eaLnBrk="0" hangingPunct="0">
              <a:defRPr sz="4400">
                <a:solidFill>
                  <a:schemeClr val="tx1"/>
                </a:solidFill>
                <a:latin typeface="Times New Roman" panose="02020603050405020304" pitchFamily="18" charset="0"/>
              </a:defRPr>
            </a:lvl2pPr>
            <a:lvl3pPr marL="1143000" indent="-228600" defTabSz="963613" eaLnBrk="0" hangingPunct="0">
              <a:defRPr sz="4400">
                <a:solidFill>
                  <a:schemeClr val="tx1"/>
                </a:solidFill>
                <a:latin typeface="Times New Roman" panose="02020603050405020304" pitchFamily="18" charset="0"/>
              </a:defRPr>
            </a:lvl3pPr>
            <a:lvl4pPr marL="1600200" indent="-228600" defTabSz="963613" eaLnBrk="0" hangingPunct="0">
              <a:defRPr sz="4400">
                <a:solidFill>
                  <a:schemeClr val="tx1"/>
                </a:solidFill>
                <a:latin typeface="Times New Roman" panose="02020603050405020304" pitchFamily="18" charset="0"/>
              </a:defRPr>
            </a:lvl4pPr>
            <a:lvl5pPr marL="2057400" indent="-228600" defTabSz="963613" eaLnBrk="0" hangingPunct="0">
              <a:defRPr sz="4400">
                <a:solidFill>
                  <a:schemeClr val="tx1"/>
                </a:solidFill>
                <a:latin typeface="Times New Roman" panose="02020603050405020304" pitchFamily="18" charset="0"/>
              </a:defRPr>
            </a:lvl5pPr>
            <a:lvl6pPr marL="25146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defTabSz="963613"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1300">
                <a:latin typeface="Arial" panose="020B0604020202020204" pitchFamily="34" charset="0"/>
              </a:rPr>
              <a:t>S</a:t>
            </a:r>
            <a:fld id="{69152C20-05A3-4C04-816E-320DFF38AE09}" type="slidenum">
              <a:rPr lang="en-US" altLang="en-US" sz="1300">
                <a:latin typeface="Arial" panose="020B0604020202020204" pitchFamily="34" charset="0"/>
              </a:rPr>
              <a:pPr eaLnBrk="1" hangingPunct="1"/>
              <a:t>40</a:t>
            </a:fld>
            <a:endParaRPr lang="en-US" altLang="en-US" sz="1300">
              <a:latin typeface="Arial" panose="020B0604020202020204"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dirty="0" smtClean="0"/>
              <a:t>In the 11th century Pope Gregory VII excommunicated the Holy Roman Emperor, Henry IV. Their disagreement was about who had the right to appoint church officials. When he excommunicated Henry IV, Pope Gregory also told Henry’s vassals (noblemen who rented the Emperor’s lands) that they did not need to give their support to the Emperor anymore. Once the pope had told them that they did not owe anything to Henry, the German vassals staged a revolution. Henry was forced to give in and he had to go to Pope Gregory to </a:t>
            </a:r>
            <a:r>
              <a:rPr lang="en-US" dirty="0" err="1" smtClean="0"/>
              <a:t>apologise</a:t>
            </a:r>
            <a:r>
              <a:rPr lang="en-US" dirty="0" smtClean="0"/>
              <a:t>. The pope left Henry standing for three days in the snow before he would see him. When things returned to normal, however, Henry went to Rome and threw the pope out. Gregory was forced into exile, and he died in Salerno in 1085.</a:t>
            </a:r>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449865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11482" eaLnBrk="0" hangingPunct="0">
              <a:defRPr sz="4200">
                <a:solidFill>
                  <a:schemeClr val="tx1"/>
                </a:solidFill>
                <a:latin typeface="Times New Roman" charset="0"/>
              </a:defRPr>
            </a:lvl1pPr>
            <a:lvl2pPr marL="702756" indent="-270291" defTabSz="911482" eaLnBrk="0" hangingPunct="0">
              <a:defRPr sz="4200">
                <a:solidFill>
                  <a:schemeClr val="tx1"/>
                </a:solidFill>
                <a:latin typeface="Times New Roman" charset="0"/>
              </a:defRPr>
            </a:lvl2pPr>
            <a:lvl3pPr marL="1081164" indent="-216233" defTabSz="911482" eaLnBrk="0" hangingPunct="0">
              <a:defRPr sz="4200">
                <a:solidFill>
                  <a:schemeClr val="tx1"/>
                </a:solidFill>
                <a:latin typeface="Times New Roman" charset="0"/>
              </a:defRPr>
            </a:lvl3pPr>
            <a:lvl4pPr marL="1513629" indent="-216233" defTabSz="911482" eaLnBrk="0" hangingPunct="0">
              <a:defRPr sz="4200">
                <a:solidFill>
                  <a:schemeClr val="tx1"/>
                </a:solidFill>
                <a:latin typeface="Times New Roman" charset="0"/>
              </a:defRPr>
            </a:lvl4pPr>
            <a:lvl5pPr marL="1946095" indent="-216233" defTabSz="911482" eaLnBrk="0" hangingPunct="0">
              <a:defRPr sz="4200">
                <a:solidFill>
                  <a:schemeClr val="tx1"/>
                </a:solidFill>
                <a:latin typeface="Times New Roman" charset="0"/>
              </a:defRPr>
            </a:lvl5pPr>
            <a:lvl6pPr marL="2378560" indent="-216233" algn="ctr" defTabSz="911482" eaLnBrk="0" fontAlgn="base" hangingPunct="0">
              <a:spcBef>
                <a:spcPct val="0"/>
              </a:spcBef>
              <a:spcAft>
                <a:spcPct val="0"/>
              </a:spcAft>
              <a:defRPr sz="4200">
                <a:solidFill>
                  <a:schemeClr val="tx1"/>
                </a:solidFill>
                <a:latin typeface="Times New Roman" charset="0"/>
              </a:defRPr>
            </a:lvl6pPr>
            <a:lvl7pPr marL="2811026" indent="-216233" algn="ctr" defTabSz="911482" eaLnBrk="0" fontAlgn="base" hangingPunct="0">
              <a:spcBef>
                <a:spcPct val="0"/>
              </a:spcBef>
              <a:spcAft>
                <a:spcPct val="0"/>
              </a:spcAft>
              <a:defRPr sz="4200">
                <a:solidFill>
                  <a:schemeClr val="tx1"/>
                </a:solidFill>
                <a:latin typeface="Times New Roman" charset="0"/>
              </a:defRPr>
            </a:lvl7pPr>
            <a:lvl8pPr marL="3243491" indent="-216233" algn="ctr" defTabSz="911482" eaLnBrk="0" fontAlgn="base" hangingPunct="0">
              <a:spcBef>
                <a:spcPct val="0"/>
              </a:spcBef>
              <a:spcAft>
                <a:spcPct val="0"/>
              </a:spcAft>
              <a:defRPr sz="4200">
                <a:solidFill>
                  <a:schemeClr val="tx1"/>
                </a:solidFill>
                <a:latin typeface="Times New Roman" charset="0"/>
              </a:defRPr>
            </a:lvl8pPr>
            <a:lvl9pPr marL="3675957" indent="-216233" algn="ctr" defTabSz="911482" eaLnBrk="0" fontAlgn="base" hangingPunct="0">
              <a:spcBef>
                <a:spcPct val="0"/>
              </a:spcBef>
              <a:spcAft>
                <a:spcPct val="0"/>
              </a:spcAft>
              <a:defRPr sz="4200">
                <a:solidFill>
                  <a:schemeClr val="tx1"/>
                </a:solidFill>
                <a:latin typeface="Times New Roman" charset="0"/>
              </a:defRPr>
            </a:lvl9pPr>
          </a:lstStyle>
          <a:p>
            <a:pPr eaLnBrk="1" hangingPunct="1"/>
            <a:r>
              <a:rPr lang="en-US" altLang="en-US" sz="1200">
                <a:latin typeface="Arial" charset="0"/>
              </a:rPr>
              <a:t>S</a:t>
            </a:r>
            <a:fld id="{C8D2A33A-E179-471D-B905-319417C5DB2B}" type="slidenum">
              <a:rPr lang="en-US" altLang="en-US" sz="1200">
                <a:latin typeface="Arial" charset="0"/>
              </a:rPr>
              <a:pPr eaLnBrk="1" hangingPunct="1"/>
              <a:t>50</a:t>
            </a:fld>
            <a:endParaRPr lang="en-US" altLang="en-US" sz="120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Beginning in the 8th century, foundations were laid for many modern European nations. Although the borders would stay fluid for many coming centuries, the political basis for countries like France, England, and Spain began to appear.</a:t>
            </a:r>
          </a:p>
          <a:p>
            <a:pPr eaLnBrk="1" hangingPunct="1"/>
            <a:endParaRPr lang="en-US" altLang="en-US" smtClean="0"/>
          </a:p>
          <a:p>
            <a:pPr eaLnBrk="1" hangingPunct="1"/>
            <a:r>
              <a:rPr lang="en-US" altLang="en-US" smtClean="0"/>
              <a:t>In 987, the Capetian dynasty assumed French rule under Hugh Capet (“capet” is a nickname meaning “wearing a cape”). At the time, France was a collection of semi-independent states that included Normandy, Flanders, Anjou, and Aquitaine. Capet thus had limited royal authority and the nobles in the territories gave him only token allegiance. </a:t>
            </a:r>
          </a:p>
          <a:p>
            <a:pPr eaLnBrk="1" hangingPunct="1"/>
            <a:endParaRPr lang="en-US" altLang="en-US" smtClean="0"/>
          </a:p>
          <a:p>
            <a:pPr eaLnBrk="1" hangingPunct="1"/>
            <a:r>
              <a:rPr lang="en-US" altLang="en-US" smtClean="0"/>
              <a:t>Later, Philip II managed to bring several feudal territories claimed by England under French control. His military successes also enabled him to gain more authority over the nobility. By the reign of Philip IV (1285</a:t>
            </a:r>
            <a:r>
              <a:rPr lang="en-US" altLang="en-US" smtClean="0">
                <a:cs typeface="Times New Roman" charset="0"/>
              </a:rPr>
              <a:t>–1314)</a:t>
            </a:r>
            <a:r>
              <a:rPr lang="en-US" altLang="en-US" smtClean="0"/>
              <a:t>, France had become the most powerful state in Europe.</a:t>
            </a:r>
          </a:p>
        </p:txBody>
      </p:sp>
    </p:spTree>
    <p:extLst>
      <p:ext uri="{BB962C8B-B14F-4D97-AF65-F5344CB8AC3E}">
        <p14:creationId xmlns:p14="http://schemas.microsoft.com/office/powerpoint/2010/main" val="439728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11482" eaLnBrk="0" hangingPunct="0">
              <a:defRPr sz="4200">
                <a:solidFill>
                  <a:schemeClr val="tx1"/>
                </a:solidFill>
                <a:latin typeface="Times New Roman" charset="0"/>
              </a:defRPr>
            </a:lvl1pPr>
            <a:lvl2pPr marL="702756" indent="-270291" defTabSz="911482" eaLnBrk="0" hangingPunct="0">
              <a:defRPr sz="4200">
                <a:solidFill>
                  <a:schemeClr val="tx1"/>
                </a:solidFill>
                <a:latin typeface="Times New Roman" charset="0"/>
              </a:defRPr>
            </a:lvl2pPr>
            <a:lvl3pPr marL="1081164" indent="-216233" defTabSz="911482" eaLnBrk="0" hangingPunct="0">
              <a:defRPr sz="4200">
                <a:solidFill>
                  <a:schemeClr val="tx1"/>
                </a:solidFill>
                <a:latin typeface="Times New Roman" charset="0"/>
              </a:defRPr>
            </a:lvl3pPr>
            <a:lvl4pPr marL="1513629" indent="-216233" defTabSz="911482" eaLnBrk="0" hangingPunct="0">
              <a:defRPr sz="4200">
                <a:solidFill>
                  <a:schemeClr val="tx1"/>
                </a:solidFill>
                <a:latin typeface="Times New Roman" charset="0"/>
              </a:defRPr>
            </a:lvl4pPr>
            <a:lvl5pPr marL="1946095" indent="-216233" defTabSz="911482" eaLnBrk="0" hangingPunct="0">
              <a:defRPr sz="4200">
                <a:solidFill>
                  <a:schemeClr val="tx1"/>
                </a:solidFill>
                <a:latin typeface="Times New Roman" charset="0"/>
              </a:defRPr>
            </a:lvl5pPr>
            <a:lvl6pPr marL="2378560" indent="-216233" algn="ctr" defTabSz="911482" eaLnBrk="0" fontAlgn="base" hangingPunct="0">
              <a:spcBef>
                <a:spcPct val="0"/>
              </a:spcBef>
              <a:spcAft>
                <a:spcPct val="0"/>
              </a:spcAft>
              <a:defRPr sz="4200">
                <a:solidFill>
                  <a:schemeClr val="tx1"/>
                </a:solidFill>
                <a:latin typeface="Times New Roman" charset="0"/>
              </a:defRPr>
            </a:lvl6pPr>
            <a:lvl7pPr marL="2811026" indent="-216233" algn="ctr" defTabSz="911482" eaLnBrk="0" fontAlgn="base" hangingPunct="0">
              <a:spcBef>
                <a:spcPct val="0"/>
              </a:spcBef>
              <a:spcAft>
                <a:spcPct val="0"/>
              </a:spcAft>
              <a:defRPr sz="4200">
                <a:solidFill>
                  <a:schemeClr val="tx1"/>
                </a:solidFill>
                <a:latin typeface="Times New Roman" charset="0"/>
              </a:defRPr>
            </a:lvl7pPr>
            <a:lvl8pPr marL="3243491" indent="-216233" algn="ctr" defTabSz="911482" eaLnBrk="0" fontAlgn="base" hangingPunct="0">
              <a:spcBef>
                <a:spcPct val="0"/>
              </a:spcBef>
              <a:spcAft>
                <a:spcPct val="0"/>
              </a:spcAft>
              <a:defRPr sz="4200">
                <a:solidFill>
                  <a:schemeClr val="tx1"/>
                </a:solidFill>
                <a:latin typeface="Times New Roman" charset="0"/>
              </a:defRPr>
            </a:lvl8pPr>
            <a:lvl9pPr marL="3675957" indent="-216233" algn="ctr" defTabSz="911482" eaLnBrk="0" fontAlgn="base" hangingPunct="0">
              <a:spcBef>
                <a:spcPct val="0"/>
              </a:spcBef>
              <a:spcAft>
                <a:spcPct val="0"/>
              </a:spcAft>
              <a:defRPr sz="4200">
                <a:solidFill>
                  <a:schemeClr val="tx1"/>
                </a:solidFill>
                <a:latin typeface="Times New Roman" charset="0"/>
              </a:defRPr>
            </a:lvl9pPr>
          </a:lstStyle>
          <a:p>
            <a:pPr eaLnBrk="1" hangingPunct="1"/>
            <a:r>
              <a:rPr lang="en-US" altLang="en-US" sz="1200">
                <a:latin typeface="Arial" charset="0"/>
              </a:rPr>
              <a:t>S</a:t>
            </a:r>
            <a:fld id="{BF087D19-DB9A-4FB3-8613-1FE8E92F5A9B}" type="slidenum">
              <a:rPr lang="en-US" altLang="en-US" sz="1200">
                <a:latin typeface="Arial" charset="0"/>
              </a:rPr>
              <a:pPr eaLnBrk="1" hangingPunct="1"/>
              <a:t>51</a:t>
            </a:fld>
            <a:endParaRPr lang="en-US" altLang="en-US" sz="1200">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smtClean="0"/>
              <a:t>In 1066, the Normans</a:t>
            </a:r>
            <a:r>
              <a:rPr lang="en-US" altLang="en-US" smtClean="0">
                <a:cs typeface="Times New Roman" charset="0"/>
              </a:rPr>
              <a:t>—</a:t>
            </a:r>
            <a:r>
              <a:rPr lang="en-US" altLang="en-US" smtClean="0"/>
              <a:t>a French-speaking group of Viking descendants who had settled in Northern France</a:t>
            </a:r>
            <a:r>
              <a:rPr lang="en-US" altLang="en-US" smtClean="0">
                <a:cs typeface="Times New Roman" charset="0"/>
              </a:rPr>
              <a:t>—</a:t>
            </a:r>
            <a:r>
              <a:rPr lang="en-US" altLang="en-US" smtClean="0"/>
              <a:t>invaded England and toppled the Saxon king. Under William the Conqueror, the Normans established an Anglo-Norman government that slowly integrated traditional customs of the region with Norman traditions. William the Conqueror imported French-style feudalism into England.</a:t>
            </a:r>
          </a:p>
          <a:p>
            <a:pPr eaLnBrk="1" hangingPunct="1"/>
            <a:endParaRPr lang="en-US" altLang="en-US" smtClean="0"/>
          </a:p>
          <a:p>
            <a:pPr eaLnBrk="1" hangingPunct="1"/>
            <a:r>
              <a:rPr lang="en-US" altLang="en-US" smtClean="0"/>
              <a:t>After William’s death in 1087, England went through a time of brief destabilization as his heirs fought over his titles and property. The country regained its strength under Henry II (1154</a:t>
            </a:r>
            <a:r>
              <a:rPr lang="en-US" altLang="en-US" smtClean="0">
                <a:cs typeface="Times New Roman" charset="0"/>
              </a:rPr>
              <a:t>–1189)</a:t>
            </a:r>
            <a:r>
              <a:rPr lang="en-US" altLang="en-US" smtClean="0"/>
              <a:t>. Henry instituted a single common law code which applied equally to citizens; he also created a unified court system which included jury trials.</a:t>
            </a:r>
            <a:endParaRPr lang="en-US" altLang="en-US" b="1" smtClean="0"/>
          </a:p>
        </p:txBody>
      </p:sp>
    </p:spTree>
    <p:extLst>
      <p:ext uri="{BB962C8B-B14F-4D97-AF65-F5344CB8AC3E}">
        <p14:creationId xmlns:p14="http://schemas.microsoft.com/office/powerpoint/2010/main" val="2050816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1"/>
            <a:ext cx="8636000" cy="16333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7FA2D2-7495-4DD9-AD82-F214749793E1}"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16E19-216C-4F98-8683-3B504C1E79F4}" type="slidenum">
              <a:rPr lang="en-US" smtClean="0"/>
              <a:t>‹#›</a:t>
            </a:fld>
            <a:endParaRPr lang="en-US"/>
          </a:p>
        </p:txBody>
      </p:sp>
    </p:spTree>
    <p:extLst>
      <p:ext uri="{BB962C8B-B14F-4D97-AF65-F5344CB8AC3E}">
        <p14:creationId xmlns:p14="http://schemas.microsoft.com/office/powerpoint/2010/main" val="3703249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FA2D2-7495-4DD9-AD82-F214749793E1}"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16E19-216C-4F98-8683-3B504C1E79F4}" type="slidenum">
              <a:rPr lang="en-US" smtClean="0"/>
              <a:t>‹#›</a:t>
            </a:fld>
            <a:endParaRPr lang="en-US"/>
          </a:p>
        </p:txBody>
      </p:sp>
    </p:spTree>
    <p:extLst>
      <p:ext uri="{BB962C8B-B14F-4D97-AF65-F5344CB8AC3E}">
        <p14:creationId xmlns:p14="http://schemas.microsoft.com/office/powerpoint/2010/main" val="1699556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5"/>
            <a:ext cx="2286000" cy="6501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1" y="305155"/>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FA2D2-7495-4DD9-AD82-F214749793E1}"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16E19-216C-4F98-8683-3B504C1E79F4}" type="slidenum">
              <a:rPr lang="en-US" smtClean="0"/>
              <a:t>‹#›</a:t>
            </a:fld>
            <a:endParaRPr lang="en-US"/>
          </a:p>
        </p:txBody>
      </p:sp>
    </p:spTree>
    <p:extLst>
      <p:ext uri="{BB962C8B-B14F-4D97-AF65-F5344CB8AC3E}">
        <p14:creationId xmlns:p14="http://schemas.microsoft.com/office/powerpoint/2010/main" val="144466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05153"/>
            <a:ext cx="9144000" cy="1270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8000" y="1778000"/>
            <a:ext cx="4487333" cy="50288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1778000"/>
            <a:ext cx="4487333" cy="50288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D2023B-2ADB-43A0-9B3A-2D165DF97A40}" type="slidenum">
              <a:rPr lang="en-US"/>
              <a:pPr>
                <a:defRPr/>
              </a:pPr>
              <a:t>‹#›</a:t>
            </a:fld>
            <a:endParaRPr lang="en-US"/>
          </a:p>
        </p:txBody>
      </p:sp>
    </p:spTree>
    <p:extLst>
      <p:ext uri="{BB962C8B-B14F-4D97-AF65-F5344CB8AC3E}">
        <p14:creationId xmlns:p14="http://schemas.microsoft.com/office/powerpoint/2010/main" val="305010413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FA2D2-7495-4DD9-AD82-F214749793E1}"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16E19-216C-4F98-8683-3B504C1E79F4}" type="slidenum">
              <a:rPr lang="en-US" smtClean="0"/>
              <a:t>‹#›</a:t>
            </a:fld>
            <a:endParaRPr lang="en-US"/>
          </a:p>
        </p:txBody>
      </p:sp>
    </p:spTree>
    <p:extLst>
      <p:ext uri="{BB962C8B-B14F-4D97-AF65-F5344CB8AC3E}">
        <p14:creationId xmlns:p14="http://schemas.microsoft.com/office/powerpoint/2010/main" val="3411275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7"/>
            <a:ext cx="8636000" cy="151341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229682"/>
            <a:ext cx="8636000" cy="16668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7FA2D2-7495-4DD9-AD82-F214749793E1}"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16E19-216C-4F98-8683-3B504C1E79F4}" type="slidenum">
              <a:rPr lang="en-US" smtClean="0"/>
              <a:t>‹#›</a:t>
            </a:fld>
            <a:endParaRPr lang="en-US"/>
          </a:p>
        </p:txBody>
      </p:sp>
    </p:spTree>
    <p:extLst>
      <p:ext uri="{BB962C8B-B14F-4D97-AF65-F5344CB8AC3E}">
        <p14:creationId xmlns:p14="http://schemas.microsoft.com/office/powerpoint/2010/main" val="126634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7FA2D2-7495-4DD9-AD82-F214749793E1}" type="datetimeFigureOut">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816E19-216C-4F98-8683-3B504C1E79F4}" type="slidenum">
              <a:rPr lang="en-US" smtClean="0"/>
              <a:t>‹#›</a:t>
            </a:fld>
            <a:endParaRPr lang="en-US"/>
          </a:p>
        </p:txBody>
      </p:sp>
    </p:spTree>
    <p:extLst>
      <p:ext uri="{BB962C8B-B14F-4D97-AF65-F5344CB8AC3E}">
        <p14:creationId xmlns:p14="http://schemas.microsoft.com/office/powerpoint/2010/main" val="3370863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1" y="1705681"/>
            <a:ext cx="4490861"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2416528"/>
            <a:ext cx="4490861"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7FA2D2-7495-4DD9-AD82-F214749793E1}" type="datetimeFigureOut">
              <a:rPr lang="en-US" smtClean="0"/>
              <a:t>10/7/2015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816E19-216C-4F98-8683-3B504C1E79F4}" type="slidenum">
              <a:rPr lang="en-US" smtClean="0"/>
              <a:t>‹#›</a:t>
            </a:fld>
            <a:endParaRPr lang="en-US"/>
          </a:p>
        </p:txBody>
      </p:sp>
    </p:spTree>
    <p:extLst>
      <p:ext uri="{BB962C8B-B14F-4D97-AF65-F5344CB8AC3E}">
        <p14:creationId xmlns:p14="http://schemas.microsoft.com/office/powerpoint/2010/main" val="1074578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7FA2D2-7495-4DD9-AD82-F214749793E1}" type="datetimeFigureOut">
              <a:rPr lang="en-US" smtClean="0"/>
              <a:t>10/7/2015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816E19-216C-4F98-8683-3B504C1E79F4}" type="slidenum">
              <a:rPr lang="en-US" smtClean="0"/>
              <a:t>‹#›</a:t>
            </a:fld>
            <a:endParaRPr lang="en-US"/>
          </a:p>
        </p:txBody>
      </p:sp>
    </p:spTree>
    <p:extLst>
      <p:ext uri="{BB962C8B-B14F-4D97-AF65-F5344CB8AC3E}">
        <p14:creationId xmlns:p14="http://schemas.microsoft.com/office/powerpoint/2010/main" val="558651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FA2D2-7495-4DD9-AD82-F214749793E1}" type="datetimeFigureOut">
              <a:rPr lang="en-US" smtClean="0"/>
              <a:t>10/7/2015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816E19-216C-4F98-8683-3B504C1E79F4}" type="slidenum">
              <a:rPr lang="en-US" smtClean="0"/>
              <a:t>‹#›</a:t>
            </a:fld>
            <a:endParaRPr lang="en-US"/>
          </a:p>
        </p:txBody>
      </p:sp>
    </p:spTree>
    <p:extLst>
      <p:ext uri="{BB962C8B-B14F-4D97-AF65-F5344CB8AC3E}">
        <p14:creationId xmlns:p14="http://schemas.microsoft.com/office/powerpoint/2010/main" val="2165785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03389"/>
            <a:ext cx="3342570" cy="129116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03391"/>
            <a:ext cx="5679722" cy="6503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594557"/>
            <a:ext cx="3342570" cy="52122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FA2D2-7495-4DD9-AD82-F214749793E1}" type="datetimeFigureOut">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816E19-216C-4F98-8683-3B504C1E79F4}" type="slidenum">
              <a:rPr lang="en-US" smtClean="0"/>
              <a:t>‹#›</a:t>
            </a:fld>
            <a:endParaRPr lang="en-US"/>
          </a:p>
        </p:txBody>
      </p:sp>
    </p:spTree>
    <p:extLst>
      <p:ext uri="{BB962C8B-B14F-4D97-AF65-F5344CB8AC3E}">
        <p14:creationId xmlns:p14="http://schemas.microsoft.com/office/powerpoint/2010/main" val="185175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0"/>
            <a:ext cx="6096000" cy="62970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680861"/>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5963709"/>
            <a:ext cx="6096000" cy="8942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FA2D2-7495-4DD9-AD82-F214749793E1}" type="datetimeFigureOut">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816E19-216C-4F98-8683-3B504C1E79F4}" type="slidenum">
              <a:rPr lang="en-US" smtClean="0"/>
              <a:t>‹#›</a:t>
            </a:fld>
            <a:endParaRPr lang="en-US"/>
          </a:p>
        </p:txBody>
      </p:sp>
    </p:spTree>
    <p:extLst>
      <p:ext uri="{BB962C8B-B14F-4D97-AF65-F5344CB8AC3E}">
        <p14:creationId xmlns:p14="http://schemas.microsoft.com/office/powerpoint/2010/main" val="742884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1778002"/>
            <a:ext cx="9144000" cy="50288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1" y="7062613"/>
            <a:ext cx="2370667" cy="405694"/>
          </a:xfrm>
          <a:prstGeom prst="rect">
            <a:avLst/>
          </a:prstGeom>
        </p:spPr>
        <p:txBody>
          <a:bodyPr vert="horz" lIns="91440" tIns="45720" rIns="91440" bIns="45720" rtlCol="0" anchor="ctr"/>
          <a:lstStyle>
            <a:lvl1pPr algn="l">
              <a:defRPr sz="1200">
                <a:solidFill>
                  <a:schemeClr val="tx1">
                    <a:tint val="75000"/>
                  </a:schemeClr>
                </a:solidFill>
              </a:defRPr>
            </a:lvl1pPr>
          </a:lstStyle>
          <a:p>
            <a:fld id="{EA7FA2D2-7495-4DD9-AD82-F214749793E1}" type="datetimeFigureOut">
              <a:rPr lang="en-US" smtClean="0"/>
              <a:t>10/7/2015</a:t>
            </a:fld>
            <a:endParaRPr lang="en-US"/>
          </a:p>
        </p:txBody>
      </p:sp>
      <p:sp>
        <p:nvSpPr>
          <p:cNvPr id="5" name="Footer Placeholder 4"/>
          <p:cNvSpPr>
            <a:spLocks noGrp="1"/>
          </p:cNvSpPr>
          <p:nvPr>
            <p:ph type="ftr" sz="quarter" idx="3"/>
          </p:nvPr>
        </p:nvSpPr>
        <p:spPr>
          <a:xfrm>
            <a:off x="3471335" y="7062613"/>
            <a:ext cx="3217333" cy="40569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4" y="7062613"/>
            <a:ext cx="2370667" cy="405694"/>
          </a:xfrm>
          <a:prstGeom prst="rect">
            <a:avLst/>
          </a:prstGeom>
        </p:spPr>
        <p:txBody>
          <a:bodyPr vert="horz" lIns="91440" tIns="45720" rIns="91440" bIns="45720" rtlCol="0" anchor="ctr"/>
          <a:lstStyle>
            <a:lvl1pPr algn="r">
              <a:defRPr sz="1200">
                <a:solidFill>
                  <a:schemeClr val="tx1">
                    <a:tint val="75000"/>
                  </a:schemeClr>
                </a:solidFill>
              </a:defRPr>
            </a:lvl1pPr>
          </a:lstStyle>
          <a:p>
            <a:fld id="{F2816E19-216C-4F98-8683-3B504C1E79F4}" type="slidenum">
              <a:rPr lang="en-US" smtClean="0"/>
              <a:t>‹#›</a:t>
            </a:fld>
            <a:endParaRPr lang="en-US"/>
          </a:p>
        </p:txBody>
      </p:sp>
    </p:spTree>
    <p:extLst>
      <p:ext uri="{BB962C8B-B14F-4D97-AF65-F5344CB8AC3E}">
        <p14:creationId xmlns:p14="http://schemas.microsoft.com/office/powerpoint/2010/main" val="1263052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jamZyBva_LE"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hyperlink" Target="https://www.youtube.com/watch?v=XGRgBJgjJ7o" TargetMode="External"/><Relationship Id="rId4" Type="http://schemas.openxmlformats.org/officeDocument/2006/relationships/hyperlink" Target="https://www.youtube.com/watch?v=7OjBSvn0C78"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3800" y="685800"/>
            <a:ext cx="7543800" cy="3416320"/>
          </a:xfrm>
          <a:prstGeom prst="rect">
            <a:avLst/>
          </a:prstGeom>
          <a:noFill/>
        </p:spPr>
        <p:txBody>
          <a:bodyPr wrap="square" rtlCol="0">
            <a:spAutoFit/>
          </a:bodyPr>
          <a:lstStyle/>
          <a:p>
            <a:pPr algn="ctr"/>
            <a:r>
              <a:rPr lang="en-US" sz="2400" b="1" dirty="0" smtClean="0"/>
              <a:t>AGENDA WEDNESDAY</a:t>
            </a:r>
          </a:p>
          <a:p>
            <a:endParaRPr lang="en-US" sz="2400" b="1" dirty="0" smtClean="0"/>
          </a:p>
          <a:p>
            <a:r>
              <a:rPr lang="en-US" sz="2400" b="1" dirty="0" smtClean="0"/>
              <a:t>GET A WHITEBOARD FOR YOU AND YOUR PARTNER</a:t>
            </a:r>
          </a:p>
          <a:p>
            <a:endParaRPr lang="en-US" sz="2400" b="1" dirty="0"/>
          </a:p>
          <a:p>
            <a:r>
              <a:rPr lang="en-US" sz="2400" b="1" dirty="0" smtClean="0"/>
              <a:t>1-READ P. 68-72 1</a:t>
            </a:r>
            <a:r>
              <a:rPr lang="en-US" sz="2400" b="1" baseline="30000" dirty="0" smtClean="0"/>
              <a:t>ST</a:t>
            </a:r>
            <a:r>
              <a:rPr lang="en-US" sz="2400" b="1" dirty="0" smtClean="0"/>
              <a:t> 10 MINUTES OF CLASS</a:t>
            </a:r>
          </a:p>
          <a:p>
            <a:endParaRPr lang="en-US" sz="2400" b="1" dirty="0"/>
          </a:p>
          <a:p>
            <a:r>
              <a:rPr lang="en-US" sz="2400" b="1" dirty="0" smtClean="0"/>
              <a:t>NOTES/PPT POINT/WHITEBOARD CHALLENGES</a:t>
            </a:r>
          </a:p>
          <a:p>
            <a:endParaRPr lang="en-US" sz="2400" b="1" dirty="0"/>
          </a:p>
          <a:p>
            <a:endParaRPr lang="en-US" sz="2400" b="1" dirty="0" smtClean="0"/>
          </a:p>
        </p:txBody>
      </p:sp>
    </p:spTree>
    <p:extLst>
      <p:ext uri="{BB962C8B-B14F-4D97-AF65-F5344CB8AC3E}">
        <p14:creationId xmlns:p14="http://schemas.microsoft.com/office/powerpoint/2010/main" val="1662789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200" y="685800"/>
            <a:ext cx="7924800" cy="6063198"/>
          </a:xfrm>
          <a:prstGeom prst="rect">
            <a:avLst/>
          </a:prstGeom>
        </p:spPr>
        <p:txBody>
          <a:bodyPr wrap="square">
            <a:spAutoFit/>
          </a:bodyPr>
          <a:lstStyle/>
          <a:p>
            <a:r>
              <a:rPr lang="en-US" sz="3200" dirty="0"/>
              <a:t>WHITE BOARD CHALLENGE</a:t>
            </a:r>
          </a:p>
          <a:p>
            <a:endParaRPr lang="en-US" dirty="0"/>
          </a:p>
          <a:p>
            <a:endParaRPr lang="en-US" dirty="0"/>
          </a:p>
          <a:p>
            <a:pPr marL="514350" indent="-514350">
              <a:buAutoNum type="arabicPeriod"/>
            </a:pPr>
            <a:r>
              <a:rPr lang="en-US" sz="3200" dirty="0"/>
              <a:t>To whom did peasants look for protection and security during Medieval Times</a:t>
            </a:r>
            <a:r>
              <a:rPr lang="en-US" sz="3200" dirty="0" smtClean="0"/>
              <a:t>?   </a:t>
            </a:r>
            <a:r>
              <a:rPr lang="en-US" sz="3200" b="1" dirty="0" smtClean="0"/>
              <a:t>LOCAL RULERS</a:t>
            </a:r>
            <a:endParaRPr lang="en-US" sz="3200" dirty="0" smtClean="0"/>
          </a:p>
          <a:p>
            <a:endParaRPr lang="en-US" sz="3200" dirty="0"/>
          </a:p>
          <a:p>
            <a:pPr marL="514350" indent="-514350">
              <a:buAutoNum type="arabicPeriod"/>
            </a:pPr>
            <a:endParaRPr lang="en-US" sz="3200" dirty="0"/>
          </a:p>
          <a:p>
            <a:pPr marL="514350" indent="-514350">
              <a:buAutoNum type="arabicPeriod"/>
            </a:pPr>
            <a:endParaRPr lang="en-US" sz="3200" dirty="0"/>
          </a:p>
          <a:p>
            <a:pPr marL="514350" indent="-514350">
              <a:buAutoNum type="arabicPeriod"/>
            </a:pPr>
            <a:endParaRPr lang="en-US" sz="3200" dirty="0"/>
          </a:p>
          <a:p>
            <a:pPr marL="514350" indent="-514350">
              <a:buAutoNum type="arabicPeriod"/>
            </a:pPr>
            <a:endParaRPr lang="en-US" sz="3200" dirty="0"/>
          </a:p>
          <a:p>
            <a:pPr marL="514350" indent="-514350">
              <a:buAutoNum type="arabicPeriod"/>
            </a:pPr>
            <a:r>
              <a:rPr lang="en-US" sz="3200" dirty="0"/>
              <a:t>Medieval Europe was between </a:t>
            </a:r>
            <a:r>
              <a:rPr lang="en-US" sz="3200" dirty="0" smtClean="0"/>
              <a:t>___</a:t>
            </a:r>
            <a:r>
              <a:rPr lang="en-US" sz="3200" b="1" dirty="0" smtClean="0"/>
              <a:t>500</a:t>
            </a:r>
            <a:r>
              <a:rPr lang="en-US" sz="3200" dirty="0" smtClean="0"/>
              <a:t>______ </a:t>
            </a:r>
            <a:r>
              <a:rPr lang="en-US" sz="3200" dirty="0"/>
              <a:t>and </a:t>
            </a:r>
            <a:r>
              <a:rPr lang="en-US" sz="3200" dirty="0" smtClean="0"/>
              <a:t>___</a:t>
            </a:r>
            <a:r>
              <a:rPr lang="en-US" sz="3200" b="1" dirty="0" smtClean="0"/>
              <a:t>1500</a:t>
            </a:r>
            <a:r>
              <a:rPr lang="en-US" sz="3200" dirty="0" smtClean="0"/>
              <a:t>_______ </a:t>
            </a:r>
            <a:r>
              <a:rPr lang="en-US" sz="3200" dirty="0"/>
              <a:t>CE.</a:t>
            </a:r>
          </a:p>
        </p:txBody>
      </p:sp>
    </p:spTree>
    <p:extLst>
      <p:ext uri="{BB962C8B-B14F-4D97-AF65-F5344CB8AC3E}">
        <p14:creationId xmlns:p14="http://schemas.microsoft.com/office/powerpoint/2010/main" val="2535304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1400" y="838200"/>
            <a:ext cx="7442200" cy="5693866"/>
          </a:xfrm>
          <a:prstGeom prst="rect">
            <a:avLst/>
          </a:prstGeom>
          <a:noFill/>
        </p:spPr>
        <p:txBody>
          <a:bodyPr vert="horz" rtlCol="0">
            <a:spAutoFit/>
          </a:bodyPr>
          <a:lstStyle/>
          <a:p>
            <a:pPr algn="ctr"/>
            <a:r>
              <a:rPr lang="en-US" sz="2800" dirty="0" smtClean="0">
                <a:solidFill>
                  <a:srgbClr val="000000"/>
                </a:solidFill>
                <a:latin typeface="Times New Roman - 22"/>
              </a:rPr>
              <a:t>The system of governing land and landholding, called </a:t>
            </a:r>
            <a:r>
              <a:rPr lang="en-US" sz="2800" b="1" u="sng" dirty="0" smtClean="0">
                <a:solidFill>
                  <a:srgbClr val="000000"/>
                </a:solidFill>
                <a:latin typeface="Times New Roman - 22"/>
              </a:rPr>
              <a:t>feudalism</a:t>
            </a:r>
            <a:r>
              <a:rPr lang="en-US" sz="2800" dirty="0" smtClean="0">
                <a:solidFill>
                  <a:srgbClr val="000000"/>
                </a:solidFill>
                <a:latin typeface="Times New Roman - 22"/>
              </a:rPr>
              <a:t>, had emerged in Europe.  A similar feudal system existed in  China under the Zhou dynasty, which ruled from around the 11th century B.C. until 256 B.C.  </a:t>
            </a:r>
          </a:p>
          <a:p>
            <a:pPr algn="ctr"/>
            <a:endParaRPr lang="en-US" sz="2800" dirty="0" smtClean="0">
              <a:solidFill>
                <a:srgbClr val="000000"/>
              </a:solidFill>
              <a:latin typeface="Times New Roman - 22"/>
            </a:endParaRPr>
          </a:p>
          <a:p>
            <a:pPr algn="ctr"/>
            <a:r>
              <a:rPr lang="en-US" sz="2800" u="sng" dirty="0" smtClean="0">
                <a:solidFill>
                  <a:srgbClr val="000000"/>
                </a:solidFill>
                <a:latin typeface="Times New Roman - 22"/>
              </a:rPr>
              <a:t>The feudal system was based on rights and obligations</a:t>
            </a:r>
            <a:r>
              <a:rPr lang="en-US" sz="2800" dirty="0" smtClean="0">
                <a:solidFill>
                  <a:srgbClr val="000000"/>
                </a:solidFill>
                <a:latin typeface="Times New Roman - 22"/>
              </a:rPr>
              <a:t>.  </a:t>
            </a:r>
            <a:r>
              <a:rPr lang="en-US" sz="2800" u="sng" dirty="0" smtClean="0">
                <a:solidFill>
                  <a:srgbClr val="000000"/>
                </a:solidFill>
                <a:latin typeface="Times New Roman - 22"/>
              </a:rPr>
              <a:t>In exchange for military protection and other services, a </a:t>
            </a:r>
            <a:r>
              <a:rPr lang="en-US" sz="2800" b="1" u="sng" dirty="0" smtClean="0">
                <a:solidFill>
                  <a:srgbClr val="000000"/>
                </a:solidFill>
                <a:latin typeface="Times New Roman - 22"/>
              </a:rPr>
              <a:t>lord</a:t>
            </a:r>
            <a:r>
              <a:rPr lang="en-US" sz="2800" u="sng" dirty="0" smtClean="0">
                <a:solidFill>
                  <a:srgbClr val="000000"/>
                </a:solidFill>
                <a:latin typeface="Times New Roman - 22"/>
              </a:rPr>
              <a:t>, or landowner, granted land called a </a:t>
            </a:r>
            <a:r>
              <a:rPr lang="en-US" sz="2800" b="1" u="sng" dirty="0" smtClean="0">
                <a:solidFill>
                  <a:srgbClr val="000000"/>
                </a:solidFill>
                <a:latin typeface="Times New Roman - 22"/>
              </a:rPr>
              <a:t>fief (rhymes with </a:t>
            </a:r>
            <a:r>
              <a:rPr lang="en-US" sz="2800" b="1" u="sng" dirty="0" err="1" smtClean="0">
                <a:solidFill>
                  <a:srgbClr val="000000"/>
                </a:solidFill>
                <a:latin typeface="Times New Roman - 22"/>
              </a:rPr>
              <a:t>theif</a:t>
            </a:r>
            <a:r>
              <a:rPr lang="en-US" sz="2800" b="1" u="sng" dirty="0" smtClean="0">
                <a:solidFill>
                  <a:srgbClr val="000000"/>
                </a:solidFill>
                <a:latin typeface="Times New Roman - 22"/>
              </a:rPr>
              <a:t>)</a:t>
            </a:r>
            <a:r>
              <a:rPr lang="en-US" sz="2800" u="sng" dirty="0" smtClean="0">
                <a:solidFill>
                  <a:srgbClr val="000000"/>
                </a:solidFill>
                <a:latin typeface="Times New Roman - 22"/>
              </a:rPr>
              <a:t>.  The person receiving a fief was called a </a:t>
            </a:r>
            <a:r>
              <a:rPr lang="en-US" sz="2800" b="1" u="sng" dirty="0" smtClean="0">
                <a:solidFill>
                  <a:srgbClr val="000000"/>
                </a:solidFill>
                <a:latin typeface="Times New Roman - 22"/>
              </a:rPr>
              <a:t>vassal.</a:t>
            </a:r>
            <a:r>
              <a:rPr lang="en-US" sz="2800" u="sng" dirty="0" smtClean="0">
                <a:solidFill>
                  <a:srgbClr val="000000"/>
                </a:solidFill>
                <a:latin typeface="Times New Roman - 22"/>
              </a:rPr>
              <a:t>  </a:t>
            </a:r>
            <a:endParaRPr lang="en-US" sz="2800" u="sng" dirty="0">
              <a:solidFill>
                <a:srgbClr val="000000"/>
              </a:solidFill>
              <a:latin typeface="Times New Roman - 22"/>
            </a:endParaRPr>
          </a:p>
        </p:txBody>
      </p:sp>
    </p:spTree>
    <p:extLst>
      <p:ext uri="{BB962C8B-B14F-4D97-AF65-F5344CB8AC3E}">
        <p14:creationId xmlns:p14="http://schemas.microsoft.com/office/powerpoint/2010/main" val="4043030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Feudalism</a:t>
            </a:r>
          </a:p>
        </p:txBody>
      </p:sp>
      <p:sp>
        <p:nvSpPr>
          <p:cNvPr id="102403" name="Rectangle 3"/>
          <p:cNvSpPr>
            <a:spLocks noGrp="1" noChangeArrowheads="1"/>
          </p:cNvSpPr>
          <p:nvPr>
            <p:ph type="body" idx="1"/>
          </p:nvPr>
        </p:nvSpPr>
        <p:spPr>
          <a:xfrm>
            <a:off x="6011333" y="1524000"/>
            <a:ext cx="4148667" cy="5588000"/>
          </a:xfrm>
        </p:spPr>
        <p:txBody>
          <a:bodyPr>
            <a:normAutofit fontScale="85000" lnSpcReduction="10000"/>
          </a:bodyPr>
          <a:lstStyle/>
          <a:p>
            <a:pPr marL="507995" indent="-507995"/>
            <a:r>
              <a:rPr lang="en-US" altLang="en-US" dirty="0" smtClean="0"/>
              <a:t>A political, economic, and social system in which land was allocated in exchange for services; </a:t>
            </a:r>
            <a:r>
              <a:rPr lang="en-US" altLang="en-US" u="sng" dirty="0" smtClean="0"/>
              <a:t>roles and obligations were clearly defined for all participants</a:t>
            </a:r>
          </a:p>
          <a:p>
            <a:pPr marL="507995" indent="-507995"/>
            <a:r>
              <a:rPr lang="en-US" altLang="en-US" dirty="0" smtClean="0"/>
              <a:t>Grew out of Roman practices of clientage/patronage</a:t>
            </a:r>
          </a:p>
          <a:p>
            <a:pPr marL="507995" indent="-507995"/>
            <a:r>
              <a:rPr lang="en-US" altLang="en-US" u="sng" dirty="0" smtClean="0"/>
              <a:t>Originally developed as a means of protection and defense</a:t>
            </a:r>
          </a:p>
        </p:txBody>
      </p:sp>
      <p:sp>
        <p:nvSpPr>
          <p:cNvPr id="16388" name="Text Box 7"/>
          <p:cNvSpPr txBox="1">
            <a:spLocks noChangeArrowheads="1"/>
          </p:cNvSpPr>
          <p:nvPr/>
        </p:nvSpPr>
        <p:spPr bwMode="auto">
          <a:xfrm>
            <a:off x="169334" y="6011334"/>
            <a:ext cx="5757333" cy="40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9" tIns="50799" rIns="101599" bIns="50799">
            <a:spAutoFit/>
          </a:bodyPr>
          <a:lstStyle>
            <a:lvl1pPr eaLnBrk="0" hangingPunct="0">
              <a:defRPr sz="4400">
                <a:solidFill>
                  <a:schemeClr val="tx1"/>
                </a:solidFill>
                <a:latin typeface="Times New Roman" charset="0"/>
              </a:defRPr>
            </a:lvl1pPr>
            <a:lvl2pPr marL="742950" indent="-285750" eaLnBrk="0" hangingPunct="0">
              <a:defRPr sz="4400">
                <a:solidFill>
                  <a:schemeClr val="tx1"/>
                </a:solidFill>
                <a:latin typeface="Times New Roman" charset="0"/>
              </a:defRPr>
            </a:lvl2pPr>
            <a:lvl3pPr marL="1143000" indent="-228600" eaLnBrk="0" hangingPunct="0">
              <a:defRPr sz="4400">
                <a:solidFill>
                  <a:schemeClr val="tx1"/>
                </a:solidFill>
                <a:latin typeface="Times New Roman" charset="0"/>
              </a:defRPr>
            </a:lvl3pPr>
            <a:lvl4pPr marL="1600200" indent="-228600" eaLnBrk="0" hangingPunct="0">
              <a:defRPr sz="4400">
                <a:solidFill>
                  <a:schemeClr val="tx1"/>
                </a:solidFill>
                <a:latin typeface="Times New Roman" charset="0"/>
              </a:defRPr>
            </a:lvl4pPr>
            <a:lvl5pPr marL="2057400" indent="-228600" eaLnBrk="0" hangingPunct="0">
              <a:defRPr sz="4400">
                <a:solidFill>
                  <a:schemeClr val="tx1"/>
                </a:solidFill>
                <a:latin typeface="Times New Roman" charset="0"/>
              </a:defRPr>
            </a:lvl5pPr>
            <a:lvl6pPr marL="2514600" indent="-228600" algn="ctr" eaLnBrk="0" fontAlgn="base" hangingPunct="0">
              <a:spcBef>
                <a:spcPct val="0"/>
              </a:spcBef>
              <a:spcAft>
                <a:spcPct val="0"/>
              </a:spcAft>
              <a:defRPr sz="4400">
                <a:solidFill>
                  <a:schemeClr val="tx1"/>
                </a:solidFill>
                <a:latin typeface="Times New Roman" charset="0"/>
              </a:defRPr>
            </a:lvl6pPr>
            <a:lvl7pPr marL="2971800" indent="-228600" algn="ctr" eaLnBrk="0" fontAlgn="base" hangingPunct="0">
              <a:spcBef>
                <a:spcPct val="0"/>
              </a:spcBef>
              <a:spcAft>
                <a:spcPct val="0"/>
              </a:spcAft>
              <a:defRPr sz="4400">
                <a:solidFill>
                  <a:schemeClr val="tx1"/>
                </a:solidFill>
                <a:latin typeface="Times New Roman" charset="0"/>
              </a:defRPr>
            </a:lvl7pPr>
            <a:lvl8pPr marL="3429000" indent="-228600" algn="ctr" eaLnBrk="0" fontAlgn="base" hangingPunct="0">
              <a:spcBef>
                <a:spcPct val="0"/>
              </a:spcBef>
              <a:spcAft>
                <a:spcPct val="0"/>
              </a:spcAft>
              <a:defRPr sz="4400">
                <a:solidFill>
                  <a:schemeClr val="tx1"/>
                </a:solidFill>
                <a:latin typeface="Times New Roman" charset="0"/>
              </a:defRPr>
            </a:lvl8pPr>
            <a:lvl9pPr marL="3886200" indent="-228600" algn="ctr" eaLnBrk="0" fontAlgn="base" hangingPunct="0">
              <a:spcBef>
                <a:spcPct val="0"/>
              </a:spcBef>
              <a:spcAft>
                <a:spcPct val="0"/>
              </a:spcAft>
              <a:defRPr sz="4400">
                <a:solidFill>
                  <a:schemeClr val="tx1"/>
                </a:solidFill>
                <a:latin typeface="Times New Roman" charset="0"/>
              </a:defRPr>
            </a:lvl9pPr>
          </a:lstStyle>
          <a:p>
            <a:pPr eaLnBrk="1" hangingPunct="1">
              <a:spcBef>
                <a:spcPct val="50000"/>
              </a:spcBef>
            </a:pPr>
            <a:r>
              <a:rPr lang="en-US" altLang="en-US" sz="2000"/>
              <a:t>A French vassal receiving a feudal grant from the king</a:t>
            </a:r>
          </a:p>
        </p:txBody>
      </p:sp>
      <p:pic>
        <p:nvPicPr>
          <p:cNvPr id="16389" name="Picture 9" descr="Z:\Publishing\powerpoint\World history\ZP932\Pictures for PP\Vass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4" y="1693333"/>
            <a:ext cx="5757333" cy="434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651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971800" y="533400"/>
            <a:ext cx="6829425" cy="6089777"/>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95300" y="635000"/>
            <a:ext cx="2198116" cy="6123686"/>
          </a:xfrm>
          <a:prstGeom prst="rect">
            <a:avLst/>
          </a:prstGeom>
          <a:solidFill>
            <a:scrgbClr r="0" g="0" b="0">
              <a:alpha val="0"/>
            </a:scrgbClr>
          </a:solidFill>
        </p:spPr>
      </p:pic>
      <p:grpSp>
        <p:nvGrpSpPr>
          <p:cNvPr id="48" name="SMARTInkShape-Group191"/>
          <p:cNvGrpSpPr/>
          <p:nvPr/>
        </p:nvGrpSpPr>
        <p:grpSpPr>
          <a:xfrm>
            <a:off x="6737362" y="6087099"/>
            <a:ext cx="653748" cy="460619"/>
            <a:chOff x="6737362" y="6087099"/>
            <a:chExt cx="653748" cy="460619"/>
          </a:xfrm>
        </p:grpSpPr>
        <p:sp>
          <p:nvSpPr>
            <p:cNvPr id="44" name="SMARTInkShape-258"/>
            <p:cNvSpPr/>
            <p:nvPr/>
          </p:nvSpPr>
          <p:spPr>
            <a:xfrm>
              <a:off x="6737362" y="6132288"/>
              <a:ext cx="207494" cy="415430"/>
            </a:xfrm>
            <a:custGeom>
              <a:avLst/>
              <a:gdLst/>
              <a:ahLst/>
              <a:cxnLst/>
              <a:rect l="0" t="0" r="0" b="0"/>
              <a:pathLst>
                <a:path w="207494" h="415430">
                  <a:moveTo>
                    <a:pt x="9513" y="39118"/>
                  </a:moveTo>
                  <a:lnTo>
                    <a:pt x="0" y="48631"/>
                  </a:lnTo>
                  <a:lnTo>
                    <a:pt x="8170" y="49004"/>
                  </a:lnTo>
                  <a:lnTo>
                    <a:pt x="8618" y="47914"/>
                  </a:lnTo>
                  <a:lnTo>
                    <a:pt x="9115" y="43762"/>
                  </a:lnTo>
                  <a:lnTo>
                    <a:pt x="12276" y="38242"/>
                  </a:lnTo>
                  <a:lnTo>
                    <a:pt x="14662" y="35227"/>
                  </a:lnTo>
                  <a:lnTo>
                    <a:pt x="20253" y="31876"/>
                  </a:lnTo>
                  <a:lnTo>
                    <a:pt x="26413" y="29286"/>
                  </a:lnTo>
                  <a:lnTo>
                    <a:pt x="59129" y="2315"/>
                  </a:lnTo>
                  <a:lnTo>
                    <a:pt x="72353" y="0"/>
                  </a:lnTo>
                  <a:lnTo>
                    <a:pt x="78967" y="2624"/>
                  </a:lnTo>
                  <a:lnTo>
                    <a:pt x="82274" y="4867"/>
                  </a:lnTo>
                  <a:lnTo>
                    <a:pt x="84479" y="7464"/>
                  </a:lnTo>
                  <a:lnTo>
                    <a:pt x="95319" y="33935"/>
                  </a:lnTo>
                  <a:lnTo>
                    <a:pt x="98503" y="80238"/>
                  </a:lnTo>
                  <a:lnTo>
                    <a:pt x="97616" y="107893"/>
                  </a:lnTo>
                  <a:lnTo>
                    <a:pt x="88968" y="157376"/>
                  </a:lnTo>
                  <a:lnTo>
                    <a:pt x="88923" y="157823"/>
                  </a:lnTo>
                  <a:lnTo>
                    <a:pt x="88898" y="152807"/>
                  </a:lnTo>
                  <a:lnTo>
                    <a:pt x="91832" y="147340"/>
                  </a:lnTo>
                  <a:lnTo>
                    <a:pt x="94158" y="144339"/>
                  </a:lnTo>
                  <a:lnTo>
                    <a:pt x="96743" y="135126"/>
                  </a:lnTo>
                  <a:lnTo>
                    <a:pt x="98994" y="124783"/>
                  </a:lnTo>
                  <a:lnTo>
                    <a:pt x="115918" y="90971"/>
                  </a:lnTo>
                  <a:lnTo>
                    <a:pt x="116830" y="86915"/>
                  </a:lnTo>
                  <a:lnTo>
                    <a:pt x="118540" y="84212"/>
                  </a:lnTo>
                  <a:lnTo>
                    <a:pt x="120783" y="82410"/>
                  </a:lnTo>
                  <a:lnTo>
                    <a:pt x="126214" y="79306"/>
                  </a:lnTo>
                  <a:lnTo>
                    <a:pt x="135470" y="72462"/>
                  </a:lnTo>
                  <a:lnTo>
                    <a:pt x="145195" y="69944"/>
                  </a:lnTo>
                  <a:lnTo>
                    <a:pt x="156392" y="69023"/>
                  </a:lnTo>
                  <a:lnTo>
                    <a:pt x="168298" y="74192"/>
                  </a:lnTo>
                  <a:lnTo>
                    <a:pt x="171593" y="76833"/>
                  </a:lnTo>
                  <a:lnTo>
                    <a:pt x="191738" y="107276"/>
                  </a:lnTo>
                  <a:lnTo>
                    <a:pt x="204479" y="143784"/>
                  </a:lnTo>
                  <a:lnTo>
                    <a:pt x="207493" y="183395"/>
                  </a:lnTo>
                  <a:lnTo>
                    <a:pt x="199367" y="232760"/>
                  </a:lnTo>
                  <a:lnTo>
                    <a:pt x="187412" y="277918"/>
                  </a:lnTo>
                  <a:lnTo>
                    <a:pt x="170376" y="320124"/>
                  </a:lnTo>
                  <a:lnTo>
                    <a:pt x="141212" y="361694"/>
                  </a:lnTo>
                  <a:lnTo>
                    <a:pt x="91804" y="403841"/>
                  </a:lnTo>
                  <a:lnTo>
                    <a:pt x="87525" y="407944"/>
                  </a:lnTo>
                  <a:lnTo>
                    <a:pt x="76890" y="412502"/>
                  </a:lnTo>
                  <a:lnTo>
                    <a:pt x="52097" y="415429"/>
                  </a:lnTo>
                  <a:lnTo>
                    <a:pt x="42037" y="412890"/>
                  </a:lnTo>
                  <a:lnTo>
                    <a:pt x="19677" y="398959"/>
                  </a:lnTo>
                  <a:lnTo>
                    <a:pt x="9513" y="3963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259"/>
            <p:cNvSpPr/>
            <p:nvPr/>
          </p:nvSpPr>
          <p:spPr>
            <a:xfrm>
              <a:off x="6985000" y="6162241"/>
              <a:ext cx="117547" cy="325486"/>
            </a:xfrm>
            <a:custGeom>
              <a:avLst/>
              <a:gdLst/>
              <a:ahLst/>
              <a:cxnLst/>
              <a:rect l="0" t="0" r="0" b="0"/>
              <a:pathLst>
                <a:path w="117547" h="325486">
                  <a:moveTo>
                    <a:pt x="9922" y="19087"/>
                  </a:moveTo>
                  <a:lnTo>
                    <a:pt x="8819" y="63686"/>
                  </a:lnTo>
                  <a:lnTo>
                    <a:pt x="1379" y="109031"/>
                  </a:lnTo>
                  <a:lnTo>
                    <a:pt x="7091" y="149302"/>
                  </a:lnTo>
                  <a:lnTo>
                    <a:pt x="9362" y="198577"/>
                  </a:lnTo>
                  <a:lnTo>
                    <a:pt x="9812" y="245507"/>
                  </a:lnTo>
                  <a:lnTo>
                    <a:pt x="11002" y="278704"/>
                  </a:lnTo>
                  <a:lnTo>
                    <a:pt x="23729" y="313218"/>
                  </a:lnTo>
                  <a:lnTo>
                    <a:pt x="30022" y="320688"/>
                  </a:lnTo>
                  <a:lnTo>
                    <a:pt x="36494" y="324009"/>
                  </a:lnTo>
                  <a:lnTo>
                    <a:pt x="43045" y="325485"/>
                  </a:lnTo>
                  <a:lnTo>
                    <a:pt x="58199" y="321048"/>
                  </a:lnTo>
                  <a:lnTo>
                    <a:pt x="67390" y="312777"/>
                  </a:lnTo>
                  <a:lnTo>
                    <a:pt x="85718" y="282046"/>
                  </a:lnTo>
                  <a:lnTo>
                    <a:pt x="94728" y="255751"/>
                  </a:lnTo>
                  <a:lnTo>
                    <a:pt x="103894" y="207411"/>
                  </a:lnTo>
                  <a:lnTo>
                    <a:pt x="111389" y="157968"/>
                  </a:lnTo>
                  <a:lnTo>
                    <a:pt x="117546" y="118300"/>
                  </a:lnTo>
                  <a:lnTo>
                    <a:pt x="111010" y="71635"/>
                  </a:lnTo>
                  <a:lnTo>
                    <a:pt x="106755" y="49723"/>
                  </a:lnTo>
                  <a:lnTo>
                    <a:pt x="92290" y="16997"/>
                  </a:lnTo>
                  <a:lnTo>
                    <a:pt x="85850" y="7868"/>
                  </a:lnTo>
                  <a:lnTo>
                    <a:pt x="76372" y="3077"/>
                  </a:lnTo>
                  <a:lnTo>
                    <a:pt x="52323" y="0"/>
                  </a:lnTo>
                  <a:lnTo>
                    <a:pt x="47010" y="1953"/>
                  </a:lnTo>
                  <a:lnTo>
                    <a:pt x="26987" y="21662"/>
                  </a:lnTo>
                  <a:lnTo>
                    <a:pt x="6660" y="69794"/>
                  </a:lnTo>
                  <a:lnTo>
                    <a:pt x="0" y="885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260"/>
            <p:cNvSpPr/>
            <p:nvPr/>
          </p:nvSpPr>
          <p:spPr>
            <a:xfrm>
              <a:off x="7153672" y="6172053"/>
              <a:ext cx="99148" cy="314249"/>
            </a:xfrm>
            <a:custGeom>
              <a:avLst/>
              <a:gdLst/>
              <a:ahLst/>
              <a:cxnLst/>
              <a:rect l="0" t="0" r="0" b="0"/>
              <a:pathLst>
                <a:path w="99148" h="314249">
                  <a:moveTo>
                    <a:pt x="19844" y="29119"/>
                  </a:moveTo>
                  <a:lnTo>
                    <a:pt x="19844" y="34386"/>
                  </a:lnTo>
                  <a:lnTo>
                    <a:pt x="11301" y="71519"/>
                  </a:lnTo>
                  <a:lnTo>
                    <a:pt x="10195" y="115848"/>
                  </a:lnTo>
                  <a:lnTo>
                    <a:pt x="9976" y="160536"/>
                  </a:lnTo>
                  <a:lnTo>
                    <a:pt x="12877" y="198512"/>
                  </a:lnTo>
                  <a:lnTo>
                    <a:pt x="18468" y="245582"/>
                  </a:lnTo>
                  <a:lnTo>
                    <a:pt x="28265" y="292962"/>
                  </a:lnTo>
                  <a:lnTo>
                    <a:pt x="32039" y="303662"/>
                  </a:lnTo>
                  <a:lnTo>
                    <a:pt x="34588" y="308059"/>
                  </a:lnTo>
                  <a:lnTo>
                    <a:pt x="37390" y="310991"/>
                  </a:lnTo>
                  <a:lnTo>
                    <a:pt x="43444" y="314248"/>
                  </a:lnTo>
                  <a:lnTo>
                    <a:pt x="46602" y="314014"/>
                  </a:lnTo>
                  <a:lnTo>
                    <a:pt x="53049" y="310814"/>
                  </a:lnTo>
                  <a:lnTo>
                    <a:pt x="62877" y="297547"/>
                  </a:lnTo>
                  <a:lnTo>
                    <a:pt x="72772" y="279652"/>
                  </a:lnTo>
                  <a:lnTo>
                    <a:pt x="81445" y="236499"/>
                  </a:lnTo>
                  <a:lnTo>
                    <a:pt x="93013" y="192330"/>
                  </a:lnTo>
                  <a:lnTo>
                    <a:pt x="97380" y="154158"/>
                  </a:lnTo>
                  <a:lnTo>
                    <a:pt x="98855" y="109674"/>
                  </a:lnTo>
                  <a:lnTo>
                    <a:pt x="99147" y="69039"/>
                  </a:lnTo>
                  <a:lnTo>
                    <a:pt x="98107" y="28251"/>
                  </a:lnTo>
                  <a:lnTo>
                    <a:pt x="93948" y="18444"/>
                  </a:lnTo>
                  <a:lnTo>
                    <a:pt x="85407" y="6725"/>
                  </a:lnTo>
                  <a:lnTo>
                    <a:pt x="79116" y="2629"/>
                  </a:lnTo>
                  <a:lnTo>
                    <a:pt x="71543" y="809"/>
                  </a:lnTo>
                  <a:lnTo>
                    <a:pt x="60827" y="0"/>
                  </a:lnTo>
                  <a:lnTo>
                    <a:pt x="55986" y="1990"/>
                  </a:lnTo>
                  <a:lnTo>
                    <a:pt x="47666" y="10080"/>
                  </a:lnTo>
                  <a:lnTo>
                    <a:pt x="23231" y="53613"/>
                  </a:lnTo>
                  <a:lnTo>
                    <a:pt x="12877" y="86629"/>
                  </a:lnTo>
                  <a:lnTo>
                    <a:pt x="10133" y="99879"/>
                  </a:lnTo>
                  <a:lnTo>
                    <a:pt x="0" y="1184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261"/>
            <p:cNvSpPr/>
            <p:nvPr/>
          </p:nvSpPr>
          <p:spPr>
            <a:xfrm>
              <a:off x="7272734" y="6087099"/>
              <a:ext cx="118376" cy="341458"/>
            </a:xfrm>
            <a:custGeom>
              <a:avLst/>
              <a:gdLst/>
              <a:ahLst/>
              <a:cxnLst/>
              <a:rect l="0" t="0" r="0" b="0"/>
              <a:pathLst>
                <a:path w="118376" h="341458">
                  <a:moveTo>
                    <a:pt x="9922" y="54542"/>
                  </a:moveTo>
                  <a:lnTo>
                    <a:pt x="11025" y="79386"/>
                  </a:lnTo>
                  <a:lnTo>
                    <a:pt x="18464" y="116256"/>
                  </a:lnTo>
                  <a:lnTo>
                    <a:pt x="19571" y="155294"/>
                  </a:lnTo>
                  <a:lnTo>
                    <a:pt x="19790" y="204326"/>
                  </a:lnTo>
                  <a:lnTo>
                    <a:pt x="22768" y="243340"/>
                  </a:lnTo>
                  <a:lnTo>
                    <a:pt x="28384" y="290763"/>
                  </a:lnTo>
                  <a:lnTo>
                    <a:pt x="34623" y="316601"/>
                  </a:lnTo>
                  <a:lnTo>
                    <a:pt x="43454" y="332954"/>
                  </a:lnTo>
                  <a:lnTo>
                    <a:pt x="49814" y="338133"/>
                  </a:lnTo>
                  <a:lnTo>
                    <a:pt x="59592" y="341048"/>
                  </a:lnTo>
                  <a:lnTo>
                    <a:pt x="62879" y="341457"/>
                  </a:lnTo>
                  <a:lnTo>
                    <a:pt x="66173" y="339526"/>
                  </a:lnTo>
                  <a:lnTo>
                    <a:pt x="72773" y="331499"/>
                  </a:lnTo>
                  <a:lnTo>
                    <a:pt x="76441" y="320582"/>
                  </a:lnTo>
                  <a:lnTo>
                    <a:pt x="89911" y="271790"/>
                  </a:lnTo>
                  <a:lnTo>
                    <a:pt x="104813" y="223077"/>
                  </a:lnTo>
                  <a:lnTo>
                    <a:pt x="113838" y="173586"/>
                  </a:lnTo>
                  <a:lnTo>
                    <a:pt x="118375" y="123993"/>
                  </a:lnTo>
                  <a:lnTo>
                    <a:pt x="117869" y="75488"/>
                  </a:lnTo>
                  <a:lnTo>
                    <a:pt x="102131" y="31778"/>
                  </a:lnTo>
                  <a:lnTo>
                    <a:pt x="92488" y="13867"/>
                  </a:lnTo>
                  <a:lnTo>
                    <a:pt x="85938" y="8903"/>
                  </a:lnTo>
                  <a:lnTo>
                    <a:pt x="70785" y="842"/>
                  </a:lnTo>
                  <a:lnTo>
                    <a:pt x="64829" y="0"/>
                  </a:lnTo>
                  <a:lnTo>
                    <a:pt x="52332" y="2005"/>
                  </a:lnTo>
                  <a:lnTo>
                    <a:pt x="32900" y="14599"/>
                  </a:lnTo>
                  <a:lnTo>
                    <a:pt x="0" y="446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 name="SMARTInkShape-Group192"/>
          <p:cNvGrpSpPr/>
          <p:nvPr/>
        </p:nvGrpSpPr>
        <p:grpSpPr>
          <a:xfrm>
            <a:off x="7510859" y="4475438"/>
            <a:ext cx="918141" cy="530119"/>
            <a:chOff x="7510859" y="4475438"/>
            <a:chExt cx="918141" cy="530119"/>
          </a:xfrm>
        </p:grpSpPr>
        <p:sp>
          <p:nvSpPr>
            <p:cNvPr id="49" name="SMARTInkShape-262"/>
            <p:cNvSpPr/>
            <p:nvPr/>
          </p:nvSpPr>
          <p:spPr>
            <a:xfrm>
              <a:off x="8284766" y="4475438"/>
              <a:ext cx="144234" cy="336036"/>
            </a:xfrm>
            <a:custGeom>
              <a:avLst/>
              <a:gdLst/>
              <a:ahLst/>
              <a:cxnLst/>
              <a:rect l="0" t="0" r="0" b="0"/>
              <a:pathLst>
                <a:path w="144234" h="336036">
                  <a:moveTo>
                    <a:pt x="39687" y="68781"/>
                  </a:moveTo>
                  <a:lnTo>
                    <a:pt x="34420" y="74048"/>
                  </a:lnTo>
                  <a:lnTo>
                    <a:pt x="31834" y="82513"/>
                  </a:lnTo>
                  <a:lnTo>
                    <a:pt x="27438" y="99675"/>
                  </a:lnTo>
                  <a:lnTo>
                    <a:pt x="14024" y="139689"/>
                  </a:lnTo>
                  <a:lnTo>
                    <a:pt x="10732" y="181148"/>
                  </a:lnTo>
                  <a:lnTo>
                    <a:pt x="4814" y="226208"/>
                  </a:lnTo>
                  <a:lnTo>
                    <a:pt x="8487" y="274026"/>
                  </a:lnTo>
                  <a:lnTo>
                    <a:pt x="12436" y="296061"/>
                  </a:lnTo>
                  <a:lnTo>
                    <a:pt x="20588" y="313615"/>
                  </a:lnTo>
                  <a:lnTo>
                    <a:pt x="33219" y="329422"/>
                  </a:lnTo>
                  <a:lnTo>
                    <a:pt x="42692" y="333449"/>
                  </a:lnTo>
                  <a:lnTo>
                    <a:pt x="61472" y="336035"/>
                  </a:lnTo>
                  <a:lnTo>
                    <a:pt x="65234" y="334042"/>
                  </a:lnTo>
                  <a:lnTo>
                    <a:pt x="101111" y="298551"/>
                  </a:lnTo>
                  <a:lnTo>
                    <a:pt x="118876" y="256196"/>
                  </a:lnTo>
                  <a:lnTo>
                    <a:pt x="134471" y="207542"/>
                  </a:lnTo>
                  <a:lnTo>
                    <a:pt x="140969" y="165031"/>
                  </a:lnTo>
                  <a:lnTo>
                    <a:pt x="144233" y="141324"/>
                  </a:lnTo>
                  <a:lnTo>
                    <a:pt x="140284" y="99157"/>
                  </a:lnTo>
                  <a:lnTo>
                    <a:pt x="139825" y="89031"/>
                  </a:lnTo>
                  <a:lnTo>
                    <a:pt x="133435" y="71901"/>
                  </a:lnTo>
                  <a:lnTo>
                    <a:pt x="106591" y="24454"/>
                  </a:lnTo>
                  <a:lnTo>
                    <a:pt x="93675" y="14905"/>
                  </a:lnTo>
                  <a:lnTo>
                    <a:pt x="68913" y="4433"/>
                  </a:lnTo>
                  <a:lnTo>
                    <a:pt x="33436" y="0"/>
                  </a:lnTo>
                  <a:lnTo>
                    <a:pt x="0" y="9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263"/>
            <p:cNvSpPr/>
            <p:nvPr/>
          </p:nvSpPr>
          <p:spPr>
            <a:xfrm>
              <a:off x="8026797" y="4583906"/>
              <a:ext cx="186953" cy="311539"/>
            </a:xfrm>
            <a:custGeom>
              <a:avLst/>
              <a:gdLst/>
              <a:ahLst/>
              <a:cxnLst/>
              <a:rect l="0" t="0" r="0" b="0"/>
              <a:pathLst>
                <a:path w="186953" h="311539">
                  <a:moveTo>
                    <a:pt x="9922" y="0"/>
                  </a:moveTo>
                  <a:lnTo>
                    <a:pt x="18464" y="8543"/>
                  </a:lnTo>
                  <a:lnTo>
                    <a:pt x="24989" y="37421"/>
                  </a:lnTo>
                  <a:lnTo>
                    <a:pt x="35640" y="64147"/>
                  </a:lnTo>
                  <a:lnTo>
                    <a:pt x="40435" y="113751"/>
                  </a:lnTo>
                  <a:lnTo>
                    <a:pt x="47503" y="151174"/>
                  </a:lnTo>
                  <a:lnTo>
                    <a:pt x="53451" y="188823"/>
                  </a:lnTo>
                  <a:lnTo>
                    <a:pt x="62996" y="232336"/>
                  </a:lnTo>
                  <a:lnTo>
                    <a:pt x="79395" y="276180"/>
                  </a:lnTo>
                  <a:lnTo>
                    <a:pt x="92608" y="298681"/>
                  </a:lnTo>
                  <a:lnTo>
                    <a:pt x="102527" y="310210"/>
                  </a:lnTo>
                  <a:lnTo>
                    <a:pt x="106936" y="311538"/>
                  </a:lnTo>
                  <a:lnTo>
                    <a:pt x="117715" y="310073"/>
                  </a:lnTo>
                  <a:lnTo>
                    <a:pt x="130912" y="303050"/>
                  </a:lnTo>
                  <a:lnTo>
                    <a:pt x="147072" y="288721"/>
                  </a:lnTo>
                  <a:lnTo>
                    <a:pt x="160557" y="265243"/>
                  </a:lnTo>
                  <a:lnTo>
                    <a:pt x="173887" y="227680"/>
                  </a:lnTo>
                  <a:lnTo>
                    <a:pt x="180604" y="185473"/>
                  </a:lnTo>
                  <a:lnTo>
                    <a:pt x="186952" y="145532"/>
                  </a:lnTo>
                  <a:lnTo>
                    <a:pt x="177516" y="98785"/>
                  </a:lnTo>
                  <a:lnTo>
                    <a:pt x="161916" y="58577"/>
                  </a:lnTo>
                  <a:lnTo>
                    <a:pt x="155380" y="48817"/>
                  </a:lnTo>
                  <a:lnTo>
                    <a:pt x="134280" y="33570"/>
                  </a:lnTo>
                  <a:lnTo>
                    <a:pt x="115364" y="24401"/>
                  </a:lnTo>
                  <a:lnTo>
                    <a:pt x="102352" y="21869"/>
                  </a:lnTo>
                  <a:lnTo>
                    <a:pt x="77363" y="25711"/>
                  </a:lnTo>
                  <a:lnTo>
                    <a:pt x="54280" y="33832"/>
                  </a:lnTo>
                  <a:lnTo>
                    <a:pt x="14615" y="65271"/>
                  </a:lnTo>
                  <a:lnTo>
                    <a:pt x="0" y="793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264"/>
            <p:cNvSpPr/>
            <p:nvPr/>
          </p:nvSpPr>
          <p:spPr>
            <a:xfrm>
              <a:off x="7743564" y="4485318"/>
              <a:ext cx="253346" cy="520239"/>
            </a:xfrm>
            <a:custGeom>
              <a:avLst/>
              <a:gdLst/>
              <a:ahLst/>
              <a:cxnLst/>
              <a:rect l="0" t="0" r="0" b="0"/>
              <a:pathLst>
                <a:path w="253346" h="520239">
                  <a:moveTo>
                    <a:pt x="25264" y="98588"/>
                  </a:moveTo>
                  <a:lnTo>
                    <a:pt x="19997" y="98588"/>
                  </a:lnTo>
                  <a:lnTo>
                    <a:pt x="18445" y="99691"/>
                  </a:lnTo>
                  <a:lnTo>
                    <a:pt x="17410" y="101528"/>
                  </a:lnTo>
                  <a:lnTo>
                    <a:pt x="16721" y="103855"/>
                  </a:lnTo>
                  <a:lnTo>
                    <a:pt x="15159" y="105407"/>
                  </a:lnTo>
                  <a:lnTo>
                    <a:pt x="6920" y="108101"/>
                  </a:lnTo>
                  <a:lnTo>
                    <a:pt x="597" y="103122"/>
                  </a:lnTo>
                  <a:lnTo>
                    <a:pt x="0" y="100508"/>
                  </a:lnTo>
                  <a:lnTo>
                    <a:pt x="704" y="97664"/>
                  </a:lnTo>
                  <a:lnTo>
                    <a:pt x="3324" y="91562"/>
                  </a:lnTo>
                  <a:lnTo>
                    <a:pt x="10412" y="70116"/>
                  </a:lnTo>
                  <a:lnTo>
                    <a:pt x="52414" y="22075"/>
                  </a:lnTo>
                  <a:lnTo>
                    <a:pt x="67116" y="10139"/>
                  </a:lnTo>
                  <a:lnTo>
                    <a:pt x="79143" y="4156"/>
                  </a:lnTo>
                  <a:lnTo>
                    <a:pt x="111381" y="0"/>
                  </a:lnTo>
                  <a:lnTo>
                    <a:pt x="121599" y="2589"/>
                  </a:lnTo>
                  <a:lnTo>
                    <a:pt x="137143" y="13235"/>
                  </a:lnTo>
                  <a:lnTo>
                    <a:pt x="157506" y="46308"/>
                  </a:lnTo>
                  <a:lnTo>
                    <a:pt x="162853" y="80177"/>
                  </a:lnTo>
                  <a:lnTo>
                    <a:pt x="160970" y="118715"/>
                  </a:lnTo>
                  <a:lnTo>
                    <a:pt x="154031" y="161260"/>
                  </a:lnTo>
                  <a:lnTo>
                    <a:pt x="137403" y="210005"/>
                  </a:lnTo>
                  <a:lnTo>
                    <a:pt x="124660" y="241609"/>
                  </a:lnTo>
                  <a:lnTo>
                    <a:pt x="122396" y="243545"/>
                  </a:lnTo>
                  <a:lnTo>
                    <a:pt x="115020" y="247190"/>
                  </a:lnTo>
                  <a:lnTo>
                    <a:pt x="114697" y="242082"/>
                  </a:lnTo>
                  <a:lnTo>
                    <a:pt x="117562" y="236594"/>
                  </a:lnTo>
                  <a:lnTo>
                    <a:pt x="137887" y="214291"/>
                  </a:lnTo>
                  <a:lnTo>
                    <a:pt x="144404" y="210645"/>
                  </a:lnTo>
                  <a:lnTo>
                    <a:pt x="150976" y="207923"/>
                  </a:lnTo>
                  <a:lnTo>
                    <a:pt x="160873" y="201294"/>
                  </a:lnTo>
                  <a:lnTo>
                    <a:pt x="171890" y="198840"/>
                  </a:lnTo>
                  <a:lnTo>
                    <a:pt x="195865" y="197943"/>
                  </a:lnTo>
                  <a:lnTo>
                    <a:pt x="203246" y="200808"/>
                  </a:lnTo>
                  <a:lnTo>
                    <a:pt x="235516" y="221133"/>
                  </a:lnTo>
                  <a:lnTo>
                    <a:pt x="246434" y="236199"/>
                  </a:lnTo>
                  <a:lnTo>
                    <a:pt x="251383" y="254627"/>
                  </a:lnTo>
                  <a:lnTo>
                    <a:pt x="253345" y="301470"/>
                  </a:lnTo>
                  <a:lnTo>
                    <a:pt x="250503" y="337591"/>
                  </a:lnTo>
                  <a:lnTo>
                    <a:pt x="239727" y="366739"/>
                  </a:lnTo>
                  <a:lnTo>
                    <a:pt x="216789" y="416122"/>
                  </a:lnTo>
                  <a:lnTo>
                    <a:pt x="186847" y="460435"/>
                  </a:lnTo>
                  <a:lnTo>
                    <a:pt x="142325" y="501906"/>
                  </a:lnTo>
                  <a:lnTo>
                    <a:pt x="126533" y="509351"/>
                  </a:lnTo>
                  <a:lnTo>
                    <a:pt x="91680" y="520238"/>
                  </a:lnTo>
                  <a:lnTo>
                    <a:pt x="45108" y="5153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265"/>
            <p:cNvSpPr/>
            <p:nvPr/>
          </p:nvSpPr>
          <p:spPr>
            <a:xfrm>
              <a:off x="7510859" y="4702969"/>
              <a:ext cx="138908" cy="49610"/>
            </a:xfrm>
            <a:custGeom>
              <a:avLst/>
              <a:gdLst/>
              <a:ahLst/>
              <a:cxnLst/>
              <a:rect l="0" t="0" r="0" b="0"/>
              <a:pathLst>
                <a:path w="138908" h="49610">
                  <a:moveTo>
                    <a:pt x="0" y="49609"/>
                  </a:moveTo>
                  <a:lnTo>
                    <a:pt x="5267" y="49609"/>
                  </a:lnTo>
                  <a:lnTo>
                    <a:pt x="10793" y="46670"/>
                  </a:lnTo>
                  <a:lnTo>
                    <a:pt x="16924" y="42791"/>
                  </a:lnTo>
                  <a:lnTo>
                    <a:pt x="62087" y="25999"/>
                  </a:lnTo>
                  <a:lnTo>
                    <a:pt x="13890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 name="SMARTInkShape-Group193"/>
          <p:cNvGrpSpPr/>
          <p:nvPr/>
        </p:nvGrpSpPr>
        <p:grpSpPr>
          <a:xfrm>
            <a:off x="7878101" y="3187685"/>
            <a:ext cx="812959" cy="512908"/>
            <a:chOff x="7878101" y="3187685"/>
            <a:chExt cx="812959" cy="512908"/>
          </a:xfrm>
        </p:grpSpPr>
        <p:sp>
          <p:nvSpPr>
            <p:cNvPr id="54" name="SMARTInkShape-266"/>
            <p:cNvSpPr/>
            <p:nvPr/>
          </p:nvSpPr>
          <p:spPr>
            <a:xfrm>
              <a:off x="8437882" y="3187685"/>
              <a:ext cx="253178" cy="422651"/>
            </a:xfrm>
            <a:custGeom>
              <a:avLst/>
              <a:gdLst/>
              <a:ahLst/>
              <a:cxnLst/>
              <a:rect l="0" t="0" r="0" b="0"/>
              <a:pathLst>
                <a:path w="253178" h="422651">
                  <a:moveTo>
                    <a:pt x="25477" y="46846"/>
                  </a:moveTo>
                  <a:lnTo>
                    <a:pt x="20209" y="52113"/>
                  </a:lnTo>
                  <a:lnTo>
                    <a:pt x="17624" y="60579"/>
                  </a:lnTo>
                  <a:lnTo>
                    <a:pt x="10409" y="108561"/>
                  </a:lnTo>
                  <a:lnTo>
                    <a:pt x="6577" y="147599"/>
                  </a:lnTo>
                  <a:lnTo>
                    <a:pt x="2880" y="196631"/>
                  </a:lnTo>
                  <a:lnTo>
                    <a:pt x="0" y="222558"/>
                  </a:lnTo>
                  <a:lnTo>
                    <a:pt x="3474" y="261946"/>
                  </a:lnTo>
                  <a:lnTo>
                    <a:pt x="6096" y="301545"/>
                  </a:lnTo>
                  <a:lnTo>
                    <a:pt x="13365" y="340104"/>
                  </a:lnTo>
                  <a:lnTo>
                    <a:pt x="23603" y="371862"/>
                  </a:lnTo>
                  <a:lnTo>
                    <a:pt x="52560" y="409896"/>
                  </a:lnTo>
                  <a:lnTo>
                    <a:pt x="65442" y="417664"/>
                  </a:lnTo>
                  <a:lnTo>
                    <a:pt x="91678" y="422650"/>
                  </a:lnTo>
                  <a:lnTo>
                    <a:pt x="107817" y="417452"/>
                  </a:lnTo>
                  <a:lnTo>
                    <a:pt x="139858" y="396150"/>
                  </a:lnTo>
                  <a:lnTo>
                    <a:pt x="181978" y="353386"/>
                  </a:lnTo>
                  <a:lnTo>
                    <a:pt x="210241" y="314532"/>
                  </a:lnTo>
                  <a:lnTo>
                    <a:pt x="235954" y="267088"/>
                  </a:lnTo>
                  <a:lnTo>
                    <a:pt x="247938" y="228348"/>
                  </a:lnTo>
                  <a:lnTo>
                    <a:pt x="251979" y="188941"/>
                  </a:lnTo>
                  <a:lnTo>
                    <a:pt x="253177" y="149337"/>
                  </a:lnTo>
                  <a:lnTo>
                    <a:pt x="252429" y="109675"/>
                  </a:lnTo>
                  <a:lnTo>
                    <a:pt x="245715" y="71097"/>
                  </a:lnTo>
                  <a:lnTo>
                    <a:pt x="235641" y="39333"/>
                  </a:lnTo>
                  <a:lnTo>
                    <a:pt x="225084" y="22928"/>
                  </a:lnTo>
                  <a:lnTo>
                    <a:pt x="210103" y="11227"/>
                  </a:lnTo>
                  <a:lnTo>
                    <a:pt x="192421" y="3455"/>
                  </a:lnTo>
                  <a:lnTo>
                    <a:pt x="173537" y="0"/>
                  </a:lnTo>
                  <a:lnTo>
                    <a:pt x="157060" y="1405"/>
                  </a:lnTo>
                  <a:lnTo>
                    <a:pt x="114774" y="71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267"/>
            <p:cNvSpPr/>
            <p:nvPr/>
          </p:nvSpPr>
          <p:spPr>
            <a:xfrm>
              <a:off x="8205594" y="3274219"/>
              <a:ext cx="144279" cy="326654"/>
            </a:xfrm>
            <a:custGeom>
              <a:avLst/>
              <a:gdLst/>
              <a:ahLst/>
              <a:cxnLst/>
              <a:rect l="0" t="0" r="0" b="0"/>
              <a:pathLst>
                <a:path w="144279" h="326654">
                  <a:moveTo>
                    <a:pt x="39484" y="0"/>
                  </a:moveTo>
                  <a:lnTo>
                    <a:pt x="34217" y="5267"/>
                  </a:lnTo>
                  <a:lnTo>
                    <a:pt x="31630" y="10793"/>
                  </a:lnTo>
                  <a:lnTo>
                    <a:pt x="13822" y="60156"/>
                  </a:lnTo>
                  <a:lnTo>
                    <a:pt x="4992" y="100825"/>
                  </a:lnTo>
                  <a:lnTo>
                    <a:pt x="823" y="146042"/>
                  </a:lnTo>
                  <a:lnTo>
                    <a:pt x="0" y="187965"/>
                  </a:lnTo>
                  <a:lnTo>
                    <a:pt x="2796" y="218118"/>
                  </a:lnTo>
                  <a:lnTo>
                    <a:pt x="9909" y="266766"/>
                  </a:lnTo>
                  <a:lnTo>
                    <a:pt x="14580" y="282458"/>
                  </a:lnTo>
                  <a:lnTo>
                    <a:pt x="37620" y="314301"/>
                  </a:lnTo>
                  <a:lnTo>
                    <a:pt x="41548" y="318674"/>
                  </a:lnTo>
                  <a:lnTo>
                    <a:pt x="51793" y="323534"/>
                  </a:lnTo>
                  <a:lnTo>
                    <a:pt x="71069" y="326653"/>
                  </a:lnTo>
                  <a:lnTo>
                    <a:pt x="87305" y="321927"/>
                  </a:lnTo>
                  <a:lnTo>
                    <a:pt x="100813" y="313544"/>
                  </a:lnTo>
                  <a:lnTo>
                    <a:pt x="117064" y="298811"/>
                  </a:lnTo>
                  <a:lnTo>
                    <a:pt x="130577" y="275215"/>
                  </a:lnTo>
                  <a:lnTo>
                    <a:pt x="136295" y="252544"/>
                  </a:lnTo>
                  <a:lnTo>
                    <a:pt x="139330" y="210391"/>
                  </a:lnTo>
                  <a:lnTo>
                    <a:pt x="144278" y="178093"/>
                  </a:lnTo>
                  <a:lnTo>
                    <a:pt x="140131" y="131172"/>
                  </a:lnTo>
                  <a:lnTo>
                    <a:pt x="133718" y="89728"/>
                  </a:lnTo>
                  <a:lnTo>
                    <a:pt x="124977" y="64926"/>
                  </a:lnTo>
                  <a:lnTo>
                    <a:pt x="115698" y="53477"/>
                  </a:lnTo>
                  <a:lnTo>
                    <a:pt x="105327" y="45816"/>
                  </a:lnTo>
                  <a:lnTo>
                    <a:pt x="97043" y="42411"/>
                  </a:lnTo>
                  <a:lnTo>
                    <a:pt x="67439" y="39926"/>
                  </a:lnTo>
                  <a:lnTo>
                    <a:pt x="59993" y="42734"/>
                  </a:lnTo>
                  <a:lnTo>
                    <a:pt x="53009" y="46553"/>
                  </a:lnTo>
                  <a:lnTo>
                    <a:pt x="39542" y="49005"/>
                  </a:lnTo>
                  <a:lnTo>
                    <a:pt x="29562" y="496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268"/>
            <p:cNvSpPr/>
            <p:nvPr/>
          </p:nvSpPr>
          <p:spPr>
            <a:xfrm>
              <a:off x="7878101" y="3234531"/>
              <a:ext cx="267759" cy="466062"/>
            </a:xfrm>
            <a:custGeom>
              <a:avLst/>
              <a:gdLst/>
              <a:ahLst/>
              <a:cxnLst/>
              <a:rect l="0" t="0" r="0" b="0"/>
              <a:pathLst>
                <a:path w="267759" h="466062">
                  <a:moveTo>
                    <a:pt x="49477" y="0"/>
                  </a:moveTo>
                  <a:lnTo>
                    <a:pt x="44209" y="0"/>
                  </a:lnTo>
                  <a:lnTo>
                    <a:pt x="42659" y="1103"/>
                  </a:lnTo>
                  <a:lnTo>
                    <a:pt x="41623" y="2940"/>
                  </a:lnTo>
                  <a:lnTo>
                    <a:pt x="40934" y="5267"/>
                  </a:lnTo>
                  <a:lnTo>
                    <a:pt x="39372" y="6819"/>
                  </a:lnTo>
                  <a:lnTo>
                    <a:pt x="34697" y="8543"/>
                  </a:lnTo>
                  <a:lnTo>
                    <a:pt x="33008" y="10105"/>
                  </a:lnTo>
                  <a:lnTo>
                    <a:pt x="21977" y="29970"/>
                  </a:lnTo>
                  <a:lnTo>
                    <a:pt x="18907" y="46329"/>
                  </a:lnTo>
                  <a:lnTo>
                    <a:pt x="9633" y="59330"/>
                  </a:lnTo>
                  <a:lnTo>
                    <a:pt x="313" y="68994"/>
                  </a:lnTo>
                  <a:lnTo>
                    <a:pt x="0" y="64050"/>
                  </a:lnTo>
                  <a:lnTo>
                    <a:pt x="2866" y="58600"/>
                  </a:lnTo>
                  <a:lnTo>
                    <a:pt x="13689" y="46118"/>
                  </a:lnTo>
                  <a:lnTo>
                    <a:pt x="54309" y="17424"/>
                  </a:lnTo>
                  <a:lnTo>
                    <a:pt x="87179" y="11404"/>
                  </a:lnTo>
                  <a:lnTo>
                    <a:pt x="101511" y="11683"/>
                  </a:lnTo>
                  <a:lnTo>
                    <a:pt x="115230" y="15482"/>
                  </a:lnTo>
                  <a:lnTo>
                    <a:pt x="125738" y="23785"/>
                  </a:lnTo>
                  <a:lnTo>
                    <a:pt x="159215" y="70670"/>
                  </a:lnTo>
                  <a:lnTo>
                    <a:pt x="179927" y="109381"/>
                  </a:lnTo>
                  <a:lnTo>
                    <a:pt x="186712" y="157900"/>
                  </a:lnTo>
                  <a:lnTo>
                    <a:pt x="187888" y="202351"/>
                  </a:lnTo>
                  <a:lnTo>
                    <a:pt x="187134" y="243939"/>
                  </a:lnTo>
                  <a:lnTo>
                    <a:pt x="179316" y="284190"/>
                  </a:lnTo>
                  <a:lnTo>
                    <a:pt x="164628" y="322942"/>
                  </a:lnTo>
                  <a:lnTo>
                    <a:pt x="146290" y="369165"/>
                  </a:lnTo>
                  <a:lnTo>
                    <a:pt x="121763" y="409898"/>
                  </a:lnTo>
                  <a:lnTo>
                    <a:pt x="96955" y="450936"/>
                  </a:lnTo>
                  <a:lnTo>
                    <a:pt x="86012" y="459487"/>
                  </a:lnTo>
                  <a:lnTo>
                    <a:pt x="73654" y="464301"/>
                  </a:lnTo>
                  <a:lnTo>
                    <a:pt x="56227" y="466061"/>
                  </a:lnTo>
                  <a:lnTo>
                    <a:pt x="53977" y="463946"/>
                  </a:lnTo>
                  <a:lnTo>
                    <a:pt x="51477" y="455715"/>
                  </a:lnTo>
                  <a:lnTo>
                    <a:pt x="49652" y="428218"/>
                  </a:lnTo>
                  <a:lnTo>
                    <a:pt x="57432" y="403148"/>
                  </a:lnTo>
                  <a:lnTo>
                    <a:pt x="77155" y="363772"/>
                  </a:lnTo>
                  <a:lnTo>
                    <a:pt x="112713" y="325215"/>
                  </a:lnTo>
                  <a:lnTo>
                    <a:pt x="132277" y="313294"/>
                  </a:lnTo>
                  <a:lnTo>
                    <a:pt x="158640" y="308707"/>
                  </a:lnTo>
                  <a:lnTo>
                    <a:pt x="204921" y="307644"/>
                  </a:lnTo>
                  <a:lnTo>
                    <a:pt x="215210" y="310548"/>
                  </a:lnTo>
                  <a:lnTo>
                    <a:pt x="230797" y="321394"/>
                  </a:lnTo>
                  <a:lnTo>
                    <a:pt x="244493" y="333050"/>
                  </a:lnTo>
                  <a:lnTo>
                    <a:pt x="251171" y="335436"/>
                  </a:lnTo>
                  <a:lnTo>
                    <a:pt x="253393" y="337174"/>
                  </a:lnTo>
                  <a:lnTo>
                    <a:pt x="257623" y="343786"/>
                  </a:lnTo>
                  <a:lnTo>
                    <a:pt x="267758" y="3472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8" name="SMARTInkShape-269"/>
          <p:cNvSpPr/>
          <p:nvPr/>
        </p:nvSpPr>
        <p:spPr>
          <a:xfrm>
            <a:off x="7401719" y="3492500"/>
            <a:ext cx="317501" cy="109142"/>
          </a:xfrm>
          <a:custGeom>
            <a:avLst/>
            <a:gdLst/>
            <a:ahLst/>
            <a:cxnLst/>
            <a:rect l="0" t="0" r="0" b="0"/>
            <a:pathLst>
              <a:path w="317501" h="109142">
                <a:moveTo>
                  <a:pt x="0" y="109141"/>
                </a:moveTo>
                <a:lnTo>
                  <a:pt x="20047" y="109141"/>
                </a:lnTo>
                <a:lnTo>
                  <a:pt x="31326" y="103261"/>
                </a:lnTo>
                <a:lnTo>
                  <a:pt x="64146" y="83215"/>
                </a:lnTo>
                <a:lnTo>
                  <a:pt x="109748" y="66216"/>
                </a:lnTo>
                <a:lnTo>
                  <a:pt x="158830" y="41766"/>
                </a:lnTo>
                <a:lnTo>
                  <a:pt x="208369" y="23425"/>
                </a:lnTo>
                <a:lnTo>
                  <a:pt x="248048" y="12916"/>
                </a:lnTo>
                <a:lnTo>
                  <a:pt x="296785" y="7245"/>
                </a:lnTo>
                <a:lnTo>
                  <a:pt x="317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1" name="SMARTInkShape-Group195"/>
          <p:cNvGrpSpPr/>
          <p:nvPr/>
        </p:nvGrpSpPr>
        <p:grpSpPr>
          <a:xfrm>
            <a:off x="6875859" y="1776424"/>
            <a:ext cx="525724" cy="515530"/>
            <a:chOff x="6875859" y="1776424"/>
            <a:chExt cx="525724" cy="515530"/>
          </a:xfrm>
        </p:grpSpPr>
        <p:sp>
          <p:nvSpPr>
            <p:cNvPr id="59" name="SMARTInkShape-270"/>
            <p:cNvSpPr/>
            <p:nvPr/>
          </p:nvSpPr>
          <p:spPr>
            <a:xfrm>
              <a:off x="7342188" y="1776424"/>
              <a:ext cx="59395" cy="406390"/>
            </a:xfrm>
            <a:custGeom>
              <a:avLst/>
              <a:gdLst/>
              <a:ahLst/>
              <a:cxnLst/>
              <a:rect l="0" t="0" r="0" b="0"/>
              <a:pathLst>
                <a:path w="59395" h="406390">
                  <a:moveTo>
                    <a:pt x="0" y="9514"/>
                  </a:moveTo>
                  <a:lnTo>
                    <a:pt x="5267" y="9514"/>
                  </a:lnTo>
                  <a:lnTo>
                    <a:pt x="6818" y="8411"/>
                  </a:lnTo>
                  <a:lnTo>
                    <a:pt x="7853" y="6574"/>
                  </a:lnTo>
                  <a:lnTo>
                    <a:pt x="8542" y="4246"/>
                  </a:lnTo>
                  <a:lnTo>
                    <a:pt x="10104" y="2695"/>
                  </a:lnTo>
                  <a:lnTo>
                    <a:pt x="14780" y="971"/>
                  </a:lnTo>
                  <a:lnTo>
                    <a:pt x="23610" y="0"/>
                  </a:lnTo>
                  <a:lnTo>
                    <a:pt x="29970" y="2713"/>
                  </a:lnTo>
                  <a:lnTo>
                    <a:pt x="33208" y="4980"/>
                  </a:lnTo>
                  <a:lnTo>
                    <a:pt x="43034" y="18704"/>
                  </a:lnTo>
                  <a:lnTo>
                    <a:pt x="54299" y="61309"/>
                  </a:lnTo>
                  <a:lnTo>
                    <a:pt x="58842" y="109020"/>
                  </a:lnTo>
                  <a:lnTo>
                    <a:pt x="59394" y="153744"/>
                  </a:lnTo>
                  <a:lnTo>
                    <a:pt x="58401" y="197121"/>
                  </a:lnTo>
                  <a:lnTo>
                    <a:pt x="51672" y="237537"/>
                  </a:lnTo>
                  <a:lnTo>
                    <a:pt x="43062" y="286200"/>
                  </a:lnTo>
                  <a:lnTo>
                    <a:pt x="38881" y="329932"/>
                  </a:lnTo>
                  <a:lnTo>
                    <a:pt x="30185" y="369412"/>
                  </a:lnTo>
                  <a:lnTo>
                    <a:pt x="29765" y="4063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271"/>
            <p:cNvSpPr/>
            <p:nvPr/>
          </p:nvSpPr>
          <p:spPr>
            <a:xfrm>
              <a:off x="6875859" y="2212578"/>
              <a:ext cx="228205" cy="79376"/>
            </a:xfrm>
            <a:custGeom>
              <a:avLst/>
              <a:gdLst/>
              <a:ahLst/>
              <a:cxnLst/>
              <a:rect l="0" t="0" r="0" b="0"/>
              <a:pathLst>
                <a:path w="228205" h="79376">
                  <a:moveTo>
                    <a:pt x="0" y="79375"/>
                  </a:moveTo>
                  <a:lnTo>
                    <a:pt x="5267" y="74108"/>
                  </a:lnTo>
                  <a:lnTo>
                    <a:pt x="10793" y="71522"/>
                  </a:lnTo>
                  <a:lnTo>
                    <a:pt x="13810" y="70832"/>
                  </a:lnTo>
                  <a:lnTo>
                    <a:pt x="23323" y="64595"/>
                  </a:lnTo>
                  <a:lnTo>
                    <a:pt x="33124" y="55765"/>
                  </a:lnTo>
                  <a:lnTo>
                    <a:pt x="42650" y="52345"/>
                  </a:lnTo>
                  <a:lnTo>
                    <a:pt x="60409" y="47480"/>
                  </a:lnTo>
                  <a:lnTo>
                    <a:pt x="105885" y="26334"/>
                  </a:lnTo>
                  <a:lnTo>
                    <a:pt x="146766" y="12845"/>
                  </a:lnTo>
                  <a:lnTo>
                    <a:pt x="168061" y="7848"/>
                  </a:lnTo>
                  <a:lnTo>
                    <a:pt x="189742" y="1550"/>
                  </a:lnTo>
                  <a:lnTo>
                    <a:pt x="22820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 name="SMARTInkShape-Group196"/>
          <p:cNvGrpSpPr/>
          <p:nvPr/>
        </p:nvGrpSpPr>
        <p:grpSpPr>
          <a:xfrm>
            <a:off x="7699375" y="5357813"/>
            <a:ext cx="1746251" cy="1091407"/>
            <a:chOff x="7699375" y="5357813"/>
            <a:chExt cx="1746251" cy="1091407"/>
          </a:xfrm>
        </p:grpSpPr>
        <p:sp>
          <p:nvSpPr>
            <p:cNvPr id="62" name="SMARTInkShape-272"/>
            <p:cNvSpPr/>
            <p:nvPr/>
          </p:nvSpPr>
          <p:spPr>
            <a:xfrm>
              <a:off x="9296797" y="5597668"/>
              <a:ext cx="148829" cy="216508"/>
            </a:xfrm>
            <a:custGeom>
              <a:avLst/>
              <a:gdLst/>
              <a:ahLst/>
              <a:cxnLst/>
              <a:rect l="0" t="0" r="0" b="0"/>
              <a:pathLst>
                <a:path w="148829" h="216508">
                  <a:moveTo>
                    <a:pt x="0" y="67723"/>
                  </a:moveTo>
                  <a:lnTo>
                    <a:pt x="1102" y="86851"/>
                  </a:lnTo>
                  <a:lnTo>
                    <a:pt x="16924" y="130063"/>
                  </a:lnTo>
                  <a:lnTo>
                    <a:pt x="43010" y="178191"/>
                  </a:lnTo>
                  <a:lnTo>
                    <a:pt x="46676" y="188845"/>
                  </a:lnTo>
                  <a:lnTo>
                    <a:pt x="47654" y="194773"/>
                  </a:lnTo>
                  <a:lnTo>
                    <a:pt x="49408" y="198725"/>
                  </a:lnTo>
                  <a:lnTo>
                    <a:pt x="51680" y="201359"/>
                  </a:lnTo>
                  <a:lnTo>
                    <a:pt x="54297" y="203116"/>
                  </a:lnTo>
                  <a:lnTo>
                    <a:pt x="56042" y="205389"/>
                  </a:lnTo>
                  <a:lnTo>
                    <a:pt x="59519" y="216507"/>
                  </a:lnTo>
                  <a:lnTo>
                    <a:pt x="59527" y="211271"/>
                  </a:lnTo>
                  <a:lnTo>
                    <a:pt x="49426" y="165132"/>
                  </a:lnTo>
                  <a:lnTo>
                    <a:pt x="35920" y="122361"/>
                  </a:lnTo>
                  <a:lnTo>
                    <a:pt x="30981" y="80884"/>
                  </a:lnTo>
                  <a:lnTo>
                    <a:pt x="29872" y="35224"/>
                  </a:lnTo>
                  <a:lnTo>
                    <a:pt x="29813" y="21676"/>
                  </a:lnTo>
                  <a:lnTo>
                    <a:pt x="30900" y="17181"/>
                  </a:lnTo>
                  <a:lnTo>
                    <a:pt x="32726" y="14185"/>
                  </a:lnTo>
                  <a:lnTo>
                    <a:pt x="35046" y="12186"/>
                  </a:lnTo>
                  <a:lnTo>
                    <a:pt x="37625" y="7028"/>
                  </a:lnTo>
                  <a:lnTo>
                    <a:pt x="38312" y="4108"/>
                  </a:lnTo>
                  <a:lnTo>
                    <a:pt x="39873" y="2162"/>
                  </a:lnTo>
                  <a:lnTo>
                    <a:pt x="44547" y="0"/>
                  </a:lnTo>
                  <a:lnTo>
                    <a:pt x="53239" y="1979"/>
                  </a:lnTo>
                  <a:lnTo>
                    <a:pt x="67588" y="9291"/>
                  </a:lnTo>
                  <a:lnTo>
                    <a:pt x="75239" y="16397"/>
                  </a:lnTo>
                  <a:lnTo>
                    <a:pt x="111036" y="64606"/>
                  </a:lnTo>
                  <a:lnTo>
                    <a:pt x="138851" y="108031"/>
                  </a:lnTo>
                  <a:lnTo>
                    <a:pt x="148828" y="1272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273"/>
            <p:cNvSpPr/>
            <p:nvPr/>
          </p:nvSpPr>
          <p:spPr>
            <a:xfrm>
              <a:off x="9138047" y="5726933"/>
              <a:ext cx="123286" cy="206173"/>
            </a:xfrm>
            <a:custGeom>
              <a:avLst/>
              <a:gdLst/>
              <a:ahLst/>
              <a:cxnLst/>
              <a:rect l="0" t="0" r="0" b="0"/>
              <a:pathLst>
                <a:path w="123286" h="206173">
                  <a:moveTo>
                    <a:pt x="29766" y="27755"/>
                  </a:moveTo>
                  <a:lnTo>
                    <a:pt x="24498" y="27755"/>
                  </a:lnTo>
                  <a:lnTo>
                    <a:pt x="22946" y="28857"/>
                  </a:lnTo>
                  <a:lnTo>
                    <a:pt x="21912" y="30694"/>
                  </a:lnTo>
                  <a:lnTo>
                    <a:pt x="20251" y="41565"/>
                  </a:lnTo>
                  <a:lnTo>
                    <a:pt x="19854" y="85546"/>
                  </a:lnTo>
                  <a:lnTo>
                    <a:pt x="19844" y="130371"/>
                  </a:lnTo>
                  <a:lnTo>
                    <a:pt x="20946" y="168873"/>
                  </a:lnTo>
                  <a:lnTo>
                    <a:pt x="27765" y="181893"/>
                  </a:lnTo>
                  <a:lnTo>
                    <a:pt x="43167" y="199562"/>
                  </a:lnTo>
                  <a:lnTo>
                    <a:pt x="49685" y="203332"/>
                  </a:lnTo>
                  <a:lnTo>
                    <a:pt x="62853" y="205753"/>
                  </a:lnTo>
                  <a:lnTo>
                    <a:pt x="72764" y="206172"/>
                  </a:lnTo>
                  <a:lnTo>
                    <a:pt x="79377" y="203330"/>
                  </a:lnTo>
                  <a:lnTo>
                    <a:pt x="82683" y="201029"/>
                  </a:lnTo>
                  <a:lnTo>
                    <a:pt x="102525" y="174478"/>
                  </a:lnTo>
                  <a:lnTo>
                    <a:pt x="106200" y="164255"/>
                  </a:lnTo>
                  <a:lnTo>
                    <a:pt x="108936" y="153465"/>
                  </a:lnTo>
                  <a:lnTo>
                    <a:pt x="122778" y="123494"/>
                  </a:lnTo>
                  <a:lnTo>
                    <a:pt x="123285" y="108522"/>
                  </a:lnTo>
                  <a:lnTo>
                    <a:pt x="119309" y="60909"/>
                  </a:lnTo>
                  <a:lnTo>
                    <a:pt x="110541" y="26414"/>
                  </a:lnTo>
                  <a:lnTo>
                    <a:pt x="103883" y="18707"/>
                  </a:lnTo>
                  <a:lnTo>
                    <a:pt x="83296" y="2514"/>
                  </a:lnTo>
                  <a:lnTo>
                    <a:pt x="76340" y="0"/>
                  </a:lnTo>
                  <a:lnTo>
                    <a:pt x="66635" y="1823"/>
                  </a:lnTo>
                  <a:lnTo>
                    <a:pt x="26532" y="15594"/>
                  </a:lnTo>
                  <a:lnTo>
                    <a:pt x="18038" y="21615"/>
                  </a:lnTo>
                  <a:lnTo>
                    <a:pt x="13529" y="27966"/>
                  </a:lnTo>
                  <a:lnTo>
                    <a:pt x="10422" y="34463"/>
                  </a:lnTo>
                  <a:lnTo>
                    <a:pt x="0" y="475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274"/>
            <p:cNvSpPr/>
            <p:nvPr/>
          </p:nvSpPr>
          <p:spPr>
            <a:xfrm>
              <a:off x="9018984" y="5655470"/>
              <a:ext cx="19845" cy="1"/>
            </a:xfrm>
            <a:custGeom>
              <a:avLst/>
              <a:gdLst/>
              <a:ahLst/>
              <a:cxnLst/>
              <a:rect l="0" t="0" r="0" b="0"/>
              <a:pathLst>
                <a:path w="19845" h="1">
                  <a:moveTo>
                    <a:pt x="0" y="0"/>
                  </a:moveTo>
                  <a:lnTo>
                    <a:pt x="1984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275"/>
            <p:cNvSpPr/>
            <p:nvPr/>
          </p:nvSpPr>
          <p:spPr>
            <a:xfrm>
              <a:off x="8860234" y="5765058"/>
              <a:ext cx="248048" cy="227756"/>
            </a:xfrm>
            <a:custGeom>
              <a:avLst/>
              <a:gdLst/>
              <a:ahLst/>
              <a:cxnLst/>
              <a:rect l="0" t="0" r="0" b="0"/>
              <a:pathLst>
                <a:path w="248048" h="227756">
                  <a:moveTo>
                    <a:pt x="0" y="59083"/>
                  </a:moveTo>
                  <a:lnTo>
                    <a:pt x="0" y="49282"/>
                  </a:lnTo>
                  <a:lnTo>
                    <a:pt x="5267" y="49196"/>
                  </a:lnTo>
                  <a:lnTo>
                    <a:pt x="10794" y="46237"/>
                  </a:lnTo>
                  <a:lnTo>
                    <a:pt x="13810" y="43904"/>
                  </a:lnTo>
                  <a:lnTo>
                    <a:pt x="23042" y="41312"/>
                  </a:lnTo>
                  <a:lnTo>
                    <a:pt x="40635" y="36913"/>
                  </a:lnTo>
                  <a:lnTo>
                    <a:pt x="79458" y="22131"/>
                  </a:lnTo>
                  <a:lnTo>
                    <a:pt x="99244" y="17267"/>
                  </a:lnTo>
                  <a:lnTo>
                    <a:pt x="146502" y="1823"/>
                  </a:lnTo>
                  <a:lnTo>
                    <a:pt x="161598" y="0"/>
                  </a:lnTo>
                  <a:lnTo>
                    <a:pt x="168468" y="2691"/>
                  </a:lnTo>
                  <a:lnTo>
                    <a:pt x="175196" y="6459"/>
                  </a:lnTo>
                  <a:lnTo>
                    <a:pt x="181861" y="8135"/>
                  </a:lnTo>
                  <a:lnTo>
                    <a:pt x="184079" y="9683"/>
                  </a:lnTo>
                  <a:lnTo>
                    <a:pt x="185559" y="11817"/>
                  </a:lnTo>
                  <a:lnTo>
                    <a:pt x="187201" y="17130"/>
                  </a:lnTo>
                  <a:lnTo>
                    <a:pt x="189584" y="52699"/>
                  </a:lnTo>
                  <a:lnTo>
                    <a:pt x="196362" y="71337"/>
                  </a:lnTo>
                  <a:lnTo>
                    <a:pt x="201195" y="108897"/>
                  </a:lnTo>
                  <a:lnTo>
                    <a:pt x="216483" y="155005"/>
                  </a:lnTo>
                  <a:lnTo>
                    <a:pt x="225847" y="180352"/>
                  </a:lnTo>
                  <a:lnTo>
                    <a:pt x="243721" y="211035"/>
                  </a:lnTo>
                  <a:lnTo>
                    <a:pt x="248047" y="2277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276"/>
            <p:cNvSpPr/>
            <p:nvPr/>
          </p:nvSpPr>
          <p:spPr>
            <a:xfrm>
              <a:off x="8929688" y="5635625"/>
              <a:ext cx="59532" cy="396876"/>
            </a:xfrm>
            <a:custGeom>
              <a:avLst/>
              <a:gdLst/>
              <a:ahLst/>
              <a:cxnLst/>
              <a:rect l="0" t="0" r="0" b="0"/>
              <a:pathLst>
                <a:path w="59532" h="396876">
                  <a:moveTo>
                    <a:pt x="0" y="0"/>
                  </a:moveTo>
                  <a:lnTo>
                    <a:pt x="0" y="44599"/>
                  </a:lnTo>
                  <a:lnTo>
                    <a:pt x="2939" y="83285"/>
                  </a:lnTo>
                  <a:lnTo>
                    <a:pt x="8542" y="127797"/>
                  </a:lnTo>
                  <a:lnTo>
                    <a:pt x="10751" y="175256"/>
                  </a:lnTo>
                  <a:lnTo>
                    <a:pt x="20660" y="220563"/>
                  </a:lnTo>
                  <a:lnTo>
                    <a:pt x="27967" y="266381"/>
                  </a:lnTo>
                  <a:lnTo>
                    <a:pt x="36228" y="307280"/>
                  </a:lnTo>
                  <a:lnTo>
                    <a:pt x="44498" y="351881"/>
                  </a:lnTo>
                  <a:lnTo>
                    <a:pt x="50412" y="391041"/>
                  </a:lnTo>
                  <a:lnTo>
                    <a:pt x="52349" y="392986"/>
                  </a:lnTo>
                  <a:lnTo>
                    <a:pt x="59531" y="396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277"/>
            <p:cNvSpPr/>
            <p:nvPr/>
          </p:nvSpPr>
          <p:spPr>
            <a:xfrm>
              <a:off x="8696688" y="5874290"/>
              <a:ext cx="173469" cy="167537"/>
            </a:xfrm>
            <a:custGeom>
              <a:avLst/>
              <a:gdLst/>
              <a:ahLst/>
              <a:cxnLst/>
              <a:rect l="0" t="0" r="0" b="0"/>
              <a:pathLst>
                <a:path w="173469" h="167537">
                  <a:moveTo>
                    <a:pt x="123859" y="29226"/>
                  </a:moveTo>
                  <a:lnTo>
                    <a:pt x="109078" y="14445"/>
                  </a:lnTo>
                  <a:lnTo>
                    <a:pt x="106265" y="8692"/>
                  </a:lnTo>
                  <a:lnTo>
                    <a:pt x="105515" y="5615"/>
                  </a:lnTo>
                  <a:lnTo>
                    <a:pt x="103913" y="3564"/>
                  </a:lnTo>
                  <a:lnTo>
                    <a:pt x="99192" y="1284"/>
                  </a:lnTo>
                  <a:lnTo>
                    <a:pt x="90337" y="0"/>
                  </a:lnTo>
                  <a:lnTo>
                    <a:pt x="58606" y="9596"/>
                  </a:lnTo>
                  <a:lnTo>
                    <a:pt x="22746" y="32670"/>
                  </a:lnTo>
                  <a:lnTo>
                    <a:pt x="18286" y="39208"/>
                  </a:lnTo>
                  <a:lnTo>
                    <a:pt x="0" y="87002"/>
                  </a:lnTo>
                  <a:lnTo>
                    <a:pt x="92" y="99369"/>
                  </a:lnTo>
                  <a:lnTo>
                    <a:pt x="7323" y="135487"/>
                  </a:lnTo>
                  <a:lnTo>
                    <a:pt x="21665" y="154523"/>
                  </a:lnTo>
                  <a:lnTo>
                    <a:pt x="31353" y="163610"/>
                  </a:lnTo>
                  <a:lnTo>
                    <a:pt x="37913" y="166122"/>
                  </a:lnTo>
                  <a:lnTo>
                    <a:pt x="47804" y="167536"/>
                  </a:lnTo>
                  <a:lnTo>
                    <a:pt x="54412" y="164927"/>
                  </a:lnTo>
                  <a:lnTo>
                    <a:pt x="57716" y="162688"/>
                  </a:lnTo>
                  <a:lnTo>
                    <a:pt x="87479" y="120223"/>
                  </a:lnTo>
                  <a:lnTo>
                    <a:pt x="98779" y="73459"/>
                  </a:lnTo>
                  <a:lnTo>
                    <a:pt x="112422" y="27502"/>
                  </a:lnTo>
                  <a:lnTo>
                    <a:pt x="113897" y="1461"/>
                  </a:lnTo>
                  <a:lnTo>
                    <a:pt x="113935" y="14292"/>
                  </a:lnTo>
                  <a:lnTo>
                    <a:pt x="123246" y="51459"/>
                  </a:lnTo>
                  <a:lnTo>
                    <a:pt x="124688" y="63360"/>
                  </a:lnTo>
                  <a:lnTo>
                    <a:pt x="141004" y="108663"/>
                  </a:lnTo>
                  <a:lnTo>
                    <a:pt x="143606" y="120755"/>
                  </a:lnTo>
                  <a:lnTo>
                    <a:pt x="151268" y="133761"/>
                  </a:lnTo>
                  <a:lnTo>
                    <a:pt x="159419" y="144596"/>
                  </a:lnTo>
                  <a:lnTo>
                    <a:pt x="161712" y="151425"/>
                  </a:lnTo>
                  <a:lnTo>
                    <a:pt x="163425" y="153685"/>
                  </a:lnTo>
                  <a:lnTo>
                    <a:pt x="173468" y="1582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278"/>
            <p:cNvSpPr/>
            <p:nvPr/>
          </p:nvSpPr>
          <p:spPr>
            <a:xfrm>
              <a:off x="8592344" y="5774530"/>
              <a:ext cx="49610" cy="337346"/>
            </a:xfrm>
            <a:custGeom>
              <a:avLst/>
              <a:gdLst/>
              <a:ahLst/>
              <a:cxnLst/>
              <a:rect l="0" t="0" r="0" b="0"/>
              <a:pathLst>
                <a:path w="49610" h="337346">
                  <a:moveTo>
                    <a:pt x="0" y="0"/>
                  </a:moveTo>
                  <a:lnTo>
                    <a:pt x="1102" y="34496"/>
                  </a:lnTo>
                  <a:lnTo>
                    <a:pt x="8542" y="71602"/>
                  </a:lnTo>
                  <a:lnTo>
                    <a:pt x="12680" y="119346"/>
                  </a:lnTo>
                  <a:lnTo>
                    <a:pt x="18428" y="164074"/>
                  </a:lnTo>
                  <a:lnTo>
                    <a:pt x="20667" y="207452"/>
                  </a:lnTo>
                  <a:lnTo>
                    <a:pt x="28349" y="252583"/>
                  </a:lnTo>
                  <a:lnTo>
                    <a:pt x="39787" y="300843"/>
                  </a:lnTo>
                  <a:lnTo>
                    <a:pt x="49609" y="3373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279"/>
            <p:cNvSpPr/>
            <p:nvPr/>
          </p:nvSpPr>
          <p:spPr>
            <a:xfrm>
              <a:off x="8374063" y="5963047"/>
              <a:ext cx="168672" cy="156739"/>
            </a:xfrm>
            <a:custGeom>
              <a:avLst/>
              <a:gdLst/>
              <a:ahLst/>
              <a:cxnLst/>
              <a:rect l="0" t="0" r="0" b="0"/>
              <a:pathLst>
                <a:path w="168672" h="156739">
                  <a:moveTo>
                    <a:pt x="0" y="0"/>
                  </a:moveTo>
                  <a:lnTo>
                    <a:pt x="0" y="8543"/>
                  </a:lnTo>
                  <a:lnTo>
                    <a:pt x="6818" y="17571"/>
                  </a:lnTo>
                  <a:lnTo>
                    <a:pt x="10104" y="26765"/>
                  </a:lnTo>
                  <a:lnTo>
                    <a:pt x="16467" y="37574"/>
                  </a:lnTo>
                  <a:lnTo>
                    <a:pt x="19946" y="53147"/>
                  </a:lnTo>
                  <a:lnTo>
                    <a:pt x="36946" y="87048"/>
                  </a:lnTo>
                  <a:lnTo>
                    <a:pt x="49685" y="124671"/>
                  </a:lnTo>
                  <a:lnTo>
                    <a:pt x="67625" y="146829"/>
                  </a:lnTo>
                  <a:lnTo>
                    <a:pt x="69336" y="146393"/>
                  </a:lnTo>
                  <a:lnTo>
                    <a:pt x="83101" y="134842"/>
                  </a:lnTo>
                  <a:lnTo>
                    <a:pt x="86543" y="128649"/>
                  </a:lnTo>
                  <a:lnTo>
                    <a:pt x="98191" y="85589"/>
                  </a:lnTo>
                  <a:lnTo>
                    <a:pt x="99178" y="38325"/>
                  </a:lnTo>
                  <a:lnTo>
                    <a:pt x="102140" y="30630"/>
                  </a:lnTo>
                  <a:lnTo>
                    <a:pt x="106029" y="23535"/>
                  </a:lnTo>
                  <a:lnTo>
                    <a:pt x="108525" y="9998"/>
                  </a:lnTo>
                  <a:lnTo>
                    <a:pt x="108867" y="5546"/>
                  </a:lnTo>
                  <a:lnTo>
                    <a:pt x="109018" y="7241"/>
                  </a:lnTo>
                  <a:lnTo>
                    <a:pt x="110162" y="8135"/>
                  </a:lnTo>
                  <a:lnTo>
                    <a:pt x="114371" y="9127"/>
                  </a:lnTo>
                  <a:lnTo>
                    <a:pt x="115934" y="10495"/>
                  </a:lnTo>
                  <a:lnTo>
                    <a:pt x="123918" y="28929"/>
                  </a:lnTo>
                  <a:lnTo>
                    <a:pt x="128539" y="74905"/>
                  </a:lnTo>
                  <a:lnTo>
                    <a:pt x="139062" y="121199"/>
                  </a:lnTo>
                  <a:lnTo>
                    <a:pt x="157238" y="156738"/>
                  </a:lnTo>
                  <a:lnTo>
                    <a:pt x="158844" y="156306"/>
                  </a:lnTo>
                  <a:lnTo>
                    <a:pt x="168671" y="1488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280"/>
            <p:cNvSpPr/>
            <p:nvPr/>
          </p:nvSpPr>
          <p:spPr>
            <a:xfrm>
              <a:off x="8175625" y="5973390"/>
              <a:ext cx="138770" cy="187499"/>
            </a:xfrm>
            <a:custGeom>
              <a:avLst/>
              <a:gdLst/>
              <a:ahLst/>
              <a:cxnLst/>
              <a:rect l="0" t="0" r="0" b="0"/>
              <a:pathLst>
                <a:path w="138770" h="187499">
                  <a:moveTo>
                    <a:pt x="0" y="69032"/>
                  </a:moveTo>
                  <a:lnTo>
                    <a:pt x="0" y="55222"/>
                  </a:lnTo>
                  <a:lnTo>
                    <a:pt x="2939" y="48930"/>
                  </a:lnTo>
                  <a:lnTo>
                    <a:pt x="8542" y="41175"/>
                  </a:lnTo>
                  <a:lnTo>
                    <a:pt x="9513" y="34565"/>
                  </a:lnTo>
                  <a:lnTo>
                    <a:pt x="10751" y="32826"/>
                  </a:lnTo>
                  <a:lnTo>
                    <a:pt x="12680" y="31664"/>
                  </a:lnTo>
                  <a:lnTo>
                    <a:pt x="15068" y="30891"/>
                  </a:lnTo>
                  <a:lnTo>
                    <a:pt x="23695" y="24536"/>
                  </a:lnTo>
                  <a:lnTo>
                    <a:pt x="27067" y="18755"/>
                  </a:lnTo>
                  <a:lnTo>
                    <a:pt x="27967" y="15670"/>
                  </a:lnTo>
                  <a:lnTo>
                    <a:pt x="29669" y="13614"/>
                  </a:lnTo>
                  <a:lnTo>
                    <a:pt x="34499" y="11328"/>
                  </a:lnTo>
                  <a:lnTo>
                    <a:pt x="82284" y="0"/>
                  </a:lnTo>
                  <a:lnTo>
                    <a:pt x="114812" y="9708"/>
                  </a:lnTo>
                  <a:lnTo>
                    <a:pt x="121951" y="14370"/>
                  </a:lnTo>
                  <a:lnTo>
                    <a:pt x="125858" y="20117"/>
                  </a:lnTo>
                  <a:lnTo>
                    <a:pt x="128698" y="26345"/>
                  </a:lnTo>
                  <a:lnTo>
                    <a:pt x="135392" y="36050"/>
                  </a:lnTo>
                  <a:lnTo>
                    <a:pt x="137344" y="42614"/>
                  </a:lnTo>
                  <a:lnTo>
                    <a:pt x="138769" y="70964"/>
                  </a:lnTo>
                  <a:lnTo>
                    <a:pt x="128095" y="99487"/>
                  </a:lnTo>
                  <a:lnTo>
                    <a:pt x="105781" y="145140"/>
                  </a:lnTo>
                  <a:lnTo>
                    <a:pt x="96255" y="155407"/>
                  </a:lnTo>
                  <a:lnTo>
                    <a:pt x="61612" y="186084"/>
                  </a:lnTo>
                  <a:lnTo>
                    <a:pt x="57516" y="187201"/>
                  </a:lnTo>
                  <a:lnTo>
                    <a:pt x="54880" y="187498"/>
                  </a:lnTo>
                  <a:lnTo>
                    <a:pt x="53123" y="186595"/>
                  </a:lnTo>
                  <a:lnTo>
                    <a:pt x="51952" y="184890"/>
                  </a:lnTo>
                  <a:lnTo>
                    <a:pt x="49609" y="1781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281"/>
            <p:cNvSpPr/>
            <p:nvPr/>
          </p:nvSpPr>
          <p:spPr>
            <a:xfrm>
              <a:off x="8165703" y="6022578"/>
              <a:ext cx="109142" cy="426642"/>
            </a:xfrm>
            <a:custGeom>
              <a:avLst/>
              <a:gdLst/>
              <a:ahLst/>
              <a:cxnLst/>
              <a:rect l="0" t="0" r="0" b="0"/>
              <a:pathLst>
                <a:path w="109142" h="426642">
                  <a:moveTo>
                    <a:pt x="0" y="0"/>
                  </a:moveTo>
                  <a:lnTo>
                    <a:pt x="23323" y="46646"/>
                  </a:lnTo>
                  <a:lnTo>
                    <a:pt x="36414" y="88671"/>
                  </a:lnTo>
                  <a:lnTo>
                    <a:pt x="46676" y="136496"/>
                  </a:lnTo>
                  <a:lnTo>
                    <a:pt x="54297" y="183385"/>
                  </a:lnTo>
                  <a:lnTo>
                    <a:pt x="63247" y="222028"/>
                  </a:lnTo>
                  <a:lnTo>
                    <a:pt x="72882" y="261407"/>
                  </a:lnTo>
                  <a:lnTo>
                    <a:pt x="79195" y="307400"/>
                  </a:lnTo>
                  <a:lnTo>
                    <a:pt x="86975" y="351926"/>
                  </a:lnTo>
                  <a:lnTo>
                    <a:pt x="91548" y="375473"/>
                  </a:lnTo>
                  <a:lnTo>
                    <a:pt x="101485" y="405789"/>
                  </a:lnTo>
                  <a:lnTo>
                    <a:pt x="105738" y="412963"/>
                  </a:lnTo>
                  <a:lnTo>
                    <a:pt x="109141" y="4266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282"/>
            <p:cNvSpPr/>
            <p:nvPr/>
          </p:nvSpPr>
          <p:spPr>
            <a:xfrm>
              <a:off x="7997031" y="5972969"/>
              <a:ext cx="119016" cy="188341"/>
            </a:xfrm>
            <a:custGeom>
              <a:avLst/>
              <a:gdLst/>
              <a:ahLst/>
              <a:cxnLst/>
              <a:rect l="0" t="0" r="0" b="0"/>
              <a:pathLst>
                <a:path w="119016" h="188341">
                  <a:moveTo>
                    <a:pt x="0" y="0"/>
                  </a:moveTo>
                  <a:lnTo>
                    <a:pt x="0" y="47307"/>
                  </a:lnTo>
                  <a:lnTo>
                    <a:pt x="0" y="96346"/>
                  </a:lnTo>
                  <a:lnTo>
                    <a:pt x="1103" y="121353"/>
                  </a:lnTo>
                  <a:lnTo>
                    <a:pt x="7853" y="140992"/>
                  </a:lnTo>
                  <a:lnTo>
                    <a:pt x="10105" y="151960"/>
                  </a:lnTo>
                  <a:lnTo>
                    <a:pt x="17570" y="164332"/>
                  </a:lnTo>
                  <a:lnTo>
                    <a:pt x="33209" y="181765"/>
                  </a:lnTo>
                  <a:lnTo>
                    <a:pt x="39748" y="185515"/>
                  </a:lnTo>
                  <a:lnTo>
                    <a:pt x="52929" y="187922"/>
                  </a:lnTo>
                  <a:lnTo>
                    <a:pt x="62842" y="188340"/>
                  </a:lnTo>
                  <a:lnTo>
                    <a:pt x="78028" y="183196"/>
                  </a:lnTo>
                  <a:lnTo>
                    <a:pt x="91226" y="174690"/>
                  </a:lnTo>
                  <a:lnTo>
                    <a:pt x="95667" y="168407"/>
                  </a:lnTo>
                  <a:lnTo>
                    <a:pt x="98742" y="161939"/>
                  </a:lnTo>
                  <a:lnTo>
                    <a:pt x="112821" y="140238"/>
                  </a:lnTo>
                  <a:lnTo>
                    <a:pt x="117829" y="116467"/>
                  </a:lnTo>
                  <a:lnTo>
                    <a:pt x="119015" y="77604"/>
                  </a:lnTo>
                  <a:lnTo>
                    <a:pt x="113781" y="61334"/>
                  </a:lnTo>
                  <a:lnTo>
                    <a:pt x="105248" y="47816"/>
                  </a:lnTo>
                  <a:lnTo>
                    <a:pt x="98959" y="43300"/>
                  </a:lnTo>
                  <a:lnTo>
                    <a:pt x="92488" y="40190"/>
                  </a:lnTo>
                  <a:lnTo>
                    <a:pt x="82648" y="33344"/>
                  </a:lnTo>
                  <a:lnTo>
                    <a:pt x="72750" y="29724"/>
                  </a:lnTo>
                  <a:lnTo>
                    <a:pt x="66141" y="24970"/>
                  </a:lnTo>
                  <a:lnTo>
                    <a:pt x="61734" y="24363"/>
                  </a:lnTo>
                  <a:lnTo>
                    <a:pt x="33992" y="30248"/>
                  </a:lnTo>
                  <a:lnTo>
                    <a:pt x="20025" y="37496"/>
                  </a:lnTo>
                  <a:lnTo>
                    <a:pt x="0" y="396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283"/>
            <p:cNvSpPr/>
            <p:nvPr/>
          </p:nvSpPr>
          <p:spPr>
            <a:xfrm>
              <a:off x="7748984" y="6002800"/>
              <a:ext cx="187931" cy="168434"/>
            </a:xfrm>
            <a:custGeom>
              <a:avLst/>
              <a:gdLst/>
              <a:ahLst/>
              <a:cxnLst/>
              <a:rect l="0" t="0" r="0" b="0"/>
              <a:pathLst>
                <a:path w="187931" h="168434">
                  <a:moveTo>
                    <a:pt x="0" y="138841"/>
                  </a:moveTo>
                  <a:lnTo>
                    <a:pt x="0" y="94505"/>
                  </a:lnTo>
                  <a:lnTo>
                    <a:pt x="1103" y="75605"/>
                  </a:lnTo>
                  <a:lnTo>
                    <a:pt x="20101" y="29677"/>
                  </a:lnTo>
                  <a:lnTo>
                    <a:pt x="27675" y="17564"/>
                  </a:lnTo>
                  <a:lnTo>
                    <a:pt x="43233" y="5648"/>
                  </a:lnTo>
                  <a:lnTo>
                    <a:pt x="55315" y="1627"/>
                  </a:lnTo>
                  <a:lnTo>
                    <a:pt x="96457" y="0"/>
                  </a:lnTo>
                  <a:lnTo>
                    <a:pt x="141143" y="10043"/>
                  </a:lnTo>
                  <a:lnTo>
                    <a:pt x="154146" y="17506"/>
                  </a:lnTo>
                  <a:lnTo>
                    <a:pt x="181851" y="42970"/>
                  </a:lnTo>
                  <a:lnTo>
                    <a:pt x="185553" y="49562"/>
                  </a:lnTo>
                  <a:lnTo>
                    <a:pt x="187930" y="62776"/>
                  </a:lnTo>
                  <a:lnTo>
                    <a:pt x="178377" y="94927"/>
                  </a:lnTo>
                  <a:lnTo>
                    <a:pt x="165036" y="111833"/>
                  </a:lnTo>
                  <a:lnTo>
                    <a:pt x="136518" y="138212"/>
                  </a:lnTo>
                  <a:lnTo>
                    <a:pt x="91562" y="165650"/>
                  </a:lnTo>
                  <a:lnTo>
                    <a:pt x="66279" y="168433"/>
                  </a:lnTo>
                  <a:lnTo>
                    <a:pt x="64029" y="167388"/>
                  </a:lnTo>
                  <a:lnTo>
                    <a:pt x="62531" y="165590"/>
                  </a:lnTo>
                  <a:lnTo>
                    <a:pt x="59532" y="1586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284"/>
            <p:cNvSpPr/>
            <p:nvPr/>
          </p:nvSpPr>
          <p:spPr>
            <a:xfrm>
              <a:off x="7768828" y="6082109"/>
              <a:ext cx="49611" cy="277814"/>
            </a:xfrm>
            <a:custGeom>
              <a:avLst/>
              <a:gdLst/>
              <a:ahLst/>
              <a:cxnLst/>
              <a:rect l="0" t="0" r="0" b="0"/>
              <a:pathLst>
                <a:path w="49611" h="277814">
                  <a:moveTo>
                    <a:pt x="0" y="0"/>
                  </a:moveTo>
                  <a:lnTo>
                    <a:pt x="0" y="23324"/>
                  </a:lnTo>
                  <a:lnTo>
                    <a:pt x="10105" y="70054"/>
                  </a:lnTo>
                  <a:lnTo>
                    <a:pt x="18344" y="110744"/>
                  </a:lnTo>
                  <a:lnTo>
                    <a:pt x="27499" y="158960"/>
                  </a:lnTo>
                  <a:lnTo>
                    <a:pt x="32034" y="185639"/>
                  </a:lnTo>
                  <a:lnTo>
                    <a:pt x="44507" y="234650"/>
                  </a:lnTo>
                  <a:lnTo>
                    <a:pt x="48937" y="257076"/>
                  </a:lnTo>
                  <a:lnTo>
                    <a:pt x="49610" y="2778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285"/>
            <p:cNvSpPr/>
            <p:nvPr/>
          </p:nvSpPr>
          <p:spPr>
            <a:xfrm>
              <a:off x="8632031" y="5486797"/>
              <a:ext cx="128986" cy="58153"/>
            </a:xfrm>
            <a:custGeom>
              <a:avLst/>
              <a:gdLst/>
              <a:ahLst/>
              <a:cxnLst/>
              <a:rect l="0" t="0" r="0" b="0"/>
              <a:pathLst>
                <a:path w="128986" h="58153">
                  <a:moveTo>
                    <a:pt x="0" y="49608"/>
                  </a:moveTo>
                  <a:lnTo>
                    <a:pt x="5267" y="54876"/>
                  </a:lnTo>
                  <a:lnTo>
                    <a:pt x="10793" y="57461"/>
                  </a:lnTo>
                  <a:lnTo>
                    <a:pt x="13810" y="58152"/>
                  </a:lnTo>
                  <a:lnTo>
                    <a:pt x="16923" y="57510"/>
                  </a:lnTo>
                  <a:lnTo>
                    <a:pt x="27675" y="52440"/>
                  </a:lnTo>
                  <a:lnTo>
                    <a:pt x="66778" y="46836"/>
                  </a:lnTo>
                  <a:lnTo>
                    <a:pt x="114805" y="13197"/>
                  </a:lnTo>
                  <a:lnTo>
                    <a:pt x="12898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286"/>
            <p:cNvSpPr/>
            <p:nvPr/>
          </p:nvSpPr>
          <p:spPr>
            <a:xfrm>
              <a:off x="8671719" y="5357813"/>
              <a:ext cx="39688" cy="347266"/>
            </a:xfrm>
            <a:custGeom>
              <a:avLst/>
              <a:gdLst/>
              <a:ahLst/>
              <a:cxnLst/>
              <a:rect l="0" t="0" r="0" b="0"/>
              <a:pathLst>
                <a:path w="39688" h="347266">
                  <a:moveTo>
                    <a:pt x="0" y="0"/>
                  </a:moveTo>
                  <a:lnTo>
                    <a:pt x="0" y="5267"/>
                  </a:lnTo>
                  <a:lnTo>
                    <a:pt x="2939" y="10793"/>
                  </a:lnTo>
                  <a:lnTo>
                    <a:pt x="5266" y="13809"/>
                  </a:lnTo>
                  <a:lnTo>
                    <a:pt x="7853" y="23041"/>
                  </a:lnTo>
                  <a:lnTo>
                    <a:pt x="9801" y="66332"/>
                  </a:lnTo>
                  <a:lnTo>
                    <a:pt x="9911" y="114392"/>
                  </a:lnTo>
                  <a:lnTo>
                    <a:pt x="11022" y="148763"/>
                  </a:lnTo>
                  <a:lnTo>
                    <a:pt x="18924" y="192628"/>
                  </a:lnTo>
                  <a:lnTo>
                    <a:pt x="22601" y="226075"/>
                  </a:lnTo>
                  <a:lnTo>
                    <a:pt x="28350" y="254241"/>
                  </a:lnTo>
                  <a:lnTo>
                    <a:pt x="32519" y="287678"/>
                  </a:lnTo>
                  <a:lnTo>
                    <a:pt x="37563" y="307561"/>
                  </a:lnTo>
                  <a:lnTo>
                    <a:pt x="39687" y="3472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287"/>
            <p:cNvSpPr/>
            <p:nvPr/>
          </p:nvSpPr>
          <p:spPr>
            <a:xfrm>
              <a:off x="8483376" y="5486797"/>
              <a:ext cx="138153" cy="238126"/>
            </a:xfrm>
            <a:custGeom>
              <a:avLst/>
              <a:gdLst/>
              <a:ahLst/>
              <a:cxnLst/>
              <a:rect l="0" t="0" r="0" b="0"/>
              <a:pathLst>
                <a:path w="138153" h="238126">
                  <a:moveTo>
                    <a:pt x="108968" y="0"/>
                  </a:moveTo>
                  <a:lnTo>
                    <a:pt x="100425" y="0"/>
                  </a:lnTo>
                  <a:lnTo>
                    <a:pt x="99965" y="1102"/>
                  </a:lnTo>
                  <a:lnTo>
                    <a:pt x="99454" y="5267"/>
                  </a:lnTo>
                  <a:lnTo>
                    <a:pt x="98216" y="6818"/>
                  </a:lnTo>
                  <a:lnTo>
                    <a:pt x="93899" y="8543"/>
                  </a:lnTo>
                  <a:lnTo>
                    <a:pt x="92308" y="10105"/>
                  </a:lnTo>
                  <a:lnTo>
                    <a:pt x="90539" y="14780"/>
                  </a:lnTo>
                  <a:lnTo>
                    <a:pt x="88964" y="16468"/>
                  </a:lnTo>
                  <a:lnTo>
                    <a:pt x="75438" y="24667"/>
                  </a:lnTo>
                  <a:lnTo>
                    <a:pt x="26691" y="62850"/>
                  </a:lnTo>
                  <a:lnTo>
                    <a:pt x="13136" y="77173"/>
                  </a:lnTo>
                  <a:lnTo>
                    <a:pt x="4261" y="92809"/>
                  </a:lnTo>
                  <a:lnTo>
                    <a:pt x="703" y="108528"/>
                  </a:lnTo>
                  <a:lnTo>
                    <a:pt x="0" y="122249"/>
                  </a:lnTo>
                  <a:lnTo>
                    <a:pt x="1044" y="124494"/>
                  </a:lnTo>
                  <a:lnTo>
                    <a:pt x="2844" y="125991"/>
                  </a:lnTo>
                  <a:lnTo>
                    <a:pt x="7782" y="128756"/>
                  </a:lnTo>
                  <a:lnTo>
                    <a:pt x="16760" y="135409"/>
                  </a:lnTo>
                  <a:lnTo>
                    <a:pt x="23154" y="137352"/>
                  </a:lnTo>
                  <a:lnTo>
                    <a:pt x="26403" y="136767"/>
                  </a:lnTo>
                  <a:lnTo>
                    <a:pt x="39538" y="130848"/>
                  </a:lnTo>
                  <a:lnTo>
                    <a:pt x="52384" y="126597"/>
                  </a:lnTo>
                  <a:lnTo>
                    <a:pt x="67214" y="121294"/>
                  </a:lnTo>
                  <a:lnTo>
                    <a:pt x="74976" y="118952"/>
                  </a:lnTo>
                  <a:lnTo>
                    <a:pt x="88943" y="111405"/>
                  </a:lnTo>
                  <a:lnTo>
                    <a:pt x="112264" y="109273"/>
                  </a:lnTo>
                  <a:lnTo>
                    <a:pt x="118884" y="112139"/>
                  </a:lnTo>
                  <a:lnTo>
                    <a:pt x="132117" y="122962"/>
                  </a:lnTo>
                  <a:lnTo>
                    <a:pt x="135793" y="129247"/>
                  </a:lnTo>
                  <a:lnTo>
                    <a:pt x="138152" y="142265"/>
                  </a:lnTo>
                  <a:lnTo>
                    <a:pt x="130697" y="163374"/>
                  </a:lnTo>
                  <a:lnTo>
                    <a:pt x="102316" y="211518"/>
                  </a:lnTo>
                  <a:lnTo>
                    <a:pt x="95722" y="220052"/>
                  </a:lnTo>
                  <a:lnTo>
                    <a:pt x="89116" y="224581"/>
                  </a:lnTo>
                  <a:lnTo>
                    <a:pt x="85811" y="225788"/>
                  </a:lnTo>
                  <a:lnTo>
                    <a:pt x="83608" y="227695"/>
                  </a:lnTo>
                  <a:lnTo>
                    <a:pt x="79405" y="234545"/>
                  </a:lnTo>
                  <a:lnTo>
                    <a:pt x="69280"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288"/>
            <p:cNvSpPr/>
            <p:nvPr/>
          </p:nvSpPr>
          <p:spPr>
            <a:xfrm>
              <a:off x="8274844" y="5595941"/>
              <a:ext cx="178595" cy="158572"/>
            </a:xfrm>
            <a:custGeom>
              <a:avLst/>
              <a:gdLst/>
              <a:ahLst/>
              <a:cxnLst/>
              <a:rect l="0" t="0" r="0" b="0"/>
              <a:pathLst>
                <a:path w="178595" h="158572">
                  <a:moveTo>
                    <a:pt x="0" y="69450"/>
                  </a:moveTo>
                  <a:lnTo>
                    <a:pt x="14780" y="69450"/>
                  </a:lnTo>
                  <a:lnTo>
                    <a:pt x="20533" y="72389"/>
                  </a:lnTo>
                  <a:lnTo>
                    <a:pt x="26764" y="76268"/>
                  </a:lnTo>
                  <a:lnTo>
                    <a:pt x="39748" y="78758"/>
                  </a:lnTo>
                  <a:lnTo>
                    <a:pt x="62842" y="79336"/>
                  </a:lnTo>
                  <a:lnTo>
                    <a:pt x="94992" y="69264"/>
                  </a:lnTo>
                  <a:lnTo>
                    <a:pt x="115674" y="52606"/>
                  </a:lnTo>
                  <a:lnTo>
                    <a:pt x="143592" y="25072"/>
                  </a:lnTo>
                  <a:lnTo>
                    <a:pt x="144234" y="22226"/>
                  </a:lnTo>
                  <a:lnTo>
                    <a:pt x="143560" y="19226"/>
                  </a:lnTo>
                  <a:lnTo>
                    <a:pt x="138416" y="10042"/>
                  </a:lnTo>
                  <a:lnTo>
                    <a:pt x="133911" y="5196"/>
                  </a:lnTo>
                  <a:lnTo>
                    <a:pt x="128235" y="2307"/>
                  </a:lnTo>
                  <a:lnTo>
                    <a:pt x="109074" y="200"/>
                  </a:lnTo>
                  <a:lnTo>
                    <a:pt x="76066" y="0"/>
                  </a:lnTo>
                  <a:lnTo>
                    <a:pt x="69452" y="2937"/>
                  </a:lnTo>
                  <a:lnTo>
                    <a:pt x="66145" y="5265"/>
                  </a:lnTo>
                  <a:lnTo>
                    <a:pt x="62470" y="10790"/>
                  </a:lnTo>
                  <a:lnTo>
                    <a:pt x="59735" y="16920"/>
                  </a:lnTo>
                  <a:lnTo>
                    <a:pt x="53100" y="26570"/>
                  </a:lnTo>
                  <a:lnTo>
                    <a:pt x="51161" y="33121"/>
                  </a:lnTo>
                  <a:lnTo>
                    <a:pt x="46873" y="60406"/>
                  </a:lnTo>
                  <a:lnTo>
                    <a:pt x="41817" y="79632"/>
                  </a:lnTo>
                  <a:lnTo>
                    <a:pt x="40107" y="100614"/>
                  </a:lnTo>
                  <a:lnTo>
                    <a:pt x="45079" y="117146"/>
                  </a:lnTo>
                  <a:lnTo>
                    <a:pt x="56635" y="134564"/>
                  </a:lnTo>
                  <a:lnTo>
                    <a:pt x="72814" y="151997"/>
                  </a:lnTo>
                  <a:lnTo>
                    <a:pt x="79399" y="155746"/>
                  </a:lnTo>
                  <a:lnTo>
                    <a:pt x="92609" y="158154"/>
                  </a:lnTo>
                  <a:lnTo>
                    <a:pt x="107795" y="158571"/>
                  </a:lnTo>
                  <a:lnTo>
                    <a:pt x="116994" y="155729"/>
                  </a:lnTo>
                  <a:lnTo>
                    <a:pt x="138725" y="141577"/>
                  </a:lnTo>
                  <a:lnTo>
                    <a:pt x="157366" y="134164"/>
                  </a:lnTo>
                  <a:lnTo>
                    <a:pt x="178594" y="1190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289"/>
            <p:cNvSpPr/>
            <p:nvPr/>
          </p:nvSpPr>
          <p:spPr>
            <a:xfrm>
              <a:off x="8116154" y="5547892"/>
              <a:ext cx="178352" cy="454791"/>
            </a:xfrm>
            <a:custGeom>
              <a:avLst/>
              <a:gdLst/>
              <a:ahLst/>
              <a:cxnLst/>
              <a:rect l="0" t="0" r="0" b="0"/>
              <a:pathLst>
                <a:path w="178352" h="454791">
                  <a:moveTo>
                    <a:pt x="128924" y="48046"/>
                  </a:moveTo>
                  <a:lnTo>
                    <a:pt x="81492" y="48046"/>
                  </a:lnTo>
                  <a:lnTo>
                    <a:pt x="57539" y="48046"/>
                  </a:lnTo>
                  <a:lnTo>
                    <a:pt x="50160" y="50985"/>
                  </a:lnTo>
                  <a:lnTo>
                    <a:pt x="43206" y="54864"/>
                  </a:lnTo>
                  <a:lnTo>
                    <a:pt x="33094" y="58150"/>
                  </a:lnTo>
                  <a:lnTo>
                    <a:pt x="16487" y="71656"/>
                  </a:lnTo>
                  <a:lnTo>
                    <a:pt x="12806" y="78017"/>
                  </a:lnTo>
                  <a:lnTo>
                    <a:pt x="10068" y="84517"/>
                  </a:lnTo>
                  <a:lnTo>
                    <a:pt x="5176" y="91081"/>
                  </a:lnTo>
                  <a:lnTo>
                    <a:pt x="2267" y="100613"/>
                  </a:lnTo>
                  <a:lnTo>
                    <a:pt x="0" y="147955"/>
                  </a:lnTo>
                  <a:lnTo>
                    <a:pt x="1069" y="159698"/>
                  </a:lnTo>
                  <a:lnTo>
                    <a:pt x="17997" y="193375"/>
                  </a:lnTo>
                  <a:lnTo>
                    <a:pt x="29788" y="201104"/>
                  </a:lnTo>
                  <a:lnTo>
                    <a:pt x="41979" y="205109"/>
                  </a:lnTo>
                  <a:lnTo>
                    <a:pt x="52573" y="206296"/>
                  </a:lnTo>
                  <a:lnTo>
                    <a:pt x="59345" y="203634"/>
                  </a:lnTo>
                  <a:lnTo>
                    <a:pt x="82615" y="183459"/>
                  </a:lnTo>
                  <a:lnTo>
                    <a:pt x="102464" y="155242"/>
                  </a:lnTo>
                  <a:lnTo>
                    <a:pt x="106140" y="144930"/>
                  </a:lnTo>
                  <a:lnTo>
                    <a:pt x="118312" y="95525"/>
                  </a:lnTo>
                  <a:lnTo>
                    <a:pt x="119798" y="83479"/>
                  </a:lnTo>
                  <a:lnTo>
                    <a:pt x="127978" y="51474"/>
                  </a:lnTo>
                  <a:lnTo>
                    <a:pt x="128503" y="40015"/>
                  </a:lnTo>
                  <a:lnTo>
                    <a:pt x="125797" y="30512"/>
                  </a:lnTo>
                  <a:lnTo>
                    <a:pt x="122022" y="22614"/>
                  </a:lnTo>
                  <a:lnTo>
                    <a:pt x="119400" y="10453"/>
                  </a:lnTo>
                  <a:lnTo>
                    <a:pt x="127579" y="0"/>
                  </a:lnTo>
                  <a:lnTo>
                    <a:pt x="128028" y="581"/>
                  </a:lnTo>
                  <a:lnTo>
                    <a:pt x="128526" y="4166"/>
                  </a:lnTo>
                  <a:lnTo>
                    <a:pt x="134073" y="12383"/>
                  </a:lnTo>
                  <a:lnTo>
                    <a:pt x="142698" y="21800"/>
                  </a:lnTo>
                  <a:lnTo>
                    <a:pt x="146070" y="31236"/>
                  </a:lnTo>
                  <a:lnTo>
                    <a:pt x="153877" y="74682"/>
                  </a:lnTo>
                  <a:lnTo>
                    <a:pt x="158267" y="122749"/>
                  </a:lnTo>
                  <a:lnTo>
                    <a:pt x="166488" y="167799"/>
                  </a:lnTo>
                  <a:lnTo>
                    <a:pt x="168332" y="209990"/>
                  </a:lnTo>
                  <a:lnTo>
                    <a:pt x="168574" y="256825"/>
                  </a:lnTo>
                  <a:lnTo>
                    <a:pt x="176459" y="303129"/>
                  </a:lnTo>
                  <a:lnTo>
                    <a:pt x="178351" y="348388"/>
                  </a:lnTo>
                  <a:lnTo>
                    <a:pt x="177351" y="365637"/>
                  </a:lnTo>
                  <a:lnTo>
                    <a:pt x="169017" y="413102"/>
                  </a:lnTo>
                  <a:lnTo>
                    <a:pt x="165851" y="422694"/>
                  </a:lnTo>
                  <a:lnTo>
                    <a:pt x="154837" y="437836"/>
                  </a:lnTo>
                  <a:lnTo>
                    <a:pt x="140032" y="448089"/>
                  </a:lnTo>
                  <a:lnTo>
                    <a:pt x="126948" y="452841"/>
                  </a:lnTo>
                  <a:lnTo>
                    <a:pt x="81105" y="454790"/>
                  </a:lnTo>
                  <a:lnTo>
                    <a:pt x="71659" y="451880"/>
                  </a:lnTo>
                  <a:lnTo>
                    <a:pt x="63785" y="448013"/>
                  </a:lnTo>
                  <a:lnTo>
                    <a:pt x="56611" y="446295"/>
                  </a:lnTo>
                  <a:lnTo>
                    <a:pt x="54257" y="444734"/>
                  </a:lnTo>
                  <a:lnTo>
                    <a:pt x="52688" y="442592"/>
                  </a:lnTo>
                  <a:lnTo>
                    <a:pt x="49549" y="4349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290"/>
            <p:cNvSpPr/>
            <p:nvPr/>
          </p:nvSpPr>
          <p:spPr>
            <a:xfrm>
              <a:off x="7997031" y="5625755"/>
              <a:ext cx="99220" cy="177937"/>
            </a:xfrm>
            <a:custGeom>
              <a:avLst/>
              <a:gdLst/>
              <a:ahLst/>
              <a:cxnLst/>
              <a:rect l="0" t="0" r="0" b="0"/>
              <a:pathLst>
                <a:path w="99220" h="177937">
                  <a:moveTo>
                    <a:pt x="0" y="29715"/>
                  </a:moveTo>
                  <a:lnTo>
                    <a:pt x="1103" y="73210"/>
                  </a:lnTo>
                  <a:lnTo>
                    <a:pt x="9003" y="113542"/>
                  </a:lnTo>
                  <a:lnTo>
                    <a:pt x="10752" y="137969"/>
                  </a:lnTo>
                  <a:lnTo>
                    <a:pt x="18901" y="164654"/>
                  </a:lnTo>
                  <a:lnTo>
                    <a:pt x="19807" y="177936"/>
                  </a:lnTo>
                  <a:lnTo>
                    <a:pt x="19844" y="131604"/>
                  </a:lnTo>
                  <a:lnTo>
                    <a:pt x="19844" y="83953"/>
                  </a:lnTo>
                  <a:lnTo>
                    <a:pt x="20946" y="56433"/>
                  </a:lnTo>
                  <a:lnTo>
                    <a:pt x="29949" y="24429"/>
                  </a:lnTo>
                  <a:lnTo>
                    <a:pt x="37437" y="10133"/>
                  </a:lnTo>
                  <a:lnTo>
                    <a:pt x="38187" y="6738"/>
                  </a:lnTo>
                  <a:lnTo>
                    <a:pt x="39790" y="4475"/>
                  </a:lnTo>
                  <a:lnTo>
                    <a:pt x="41960" y="2966"/>
                  </a:lnTo>
                  <a:lnTo>
                    <a:pt x="47312" y="1289"/>
                  </a:lnTo>
                  <a:lnTo>
                    <a:pt x="64257" y="0"/>
                  </a:lnTo>
                  <a:lnTo>
                    <a:pt x="70084" y="2912"/>
                  </a:lnTo>
                  <a:lnTo>
                    <a:pt x="76348" y="6777"/>
                  </a:lnTo>
                  <a:lnTo>
                    <a:pt x="82807" y="8495"/>
                  </a:lnTo>
                  <a:lnTo>
                    <a:pt x="84970" y="10056"/>
                  </a:lnTo>
                  <a:lnTo>
                    <a:pt x="86412" y="12199"/>
                  </a:lnTo>
                  <a:lnTo>
                    <a:pt x="87374" y="14730"/>
                  </a:lnTo>
                  <a:lnTo>
                    <a:pt x="89117" y="16418"/>
                  </a:lnTo>
                  <a:lnTo>
                    <a:pt x="93995" y="18292"/>
                  </a:lnTo>
                  <a:lnTo>
                    <a:pt x="95735" y="19895"/>
                  </a:lnTo>
                  <a:lnTo>
                    <a:pt x="99219" y="297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291"/>
            <p:cNvSpPr/>
            <p:nvPr/>
          </p:nvSpPr>
          <p:spPr>
            <a:xfrm>
              <a:off x="7798782" y="5615903"/>
              <a:ext cx="158563" cy="188221"/>
            </a:xfrm>
            <a:custGeom>
              <a:avLst/>
              <a:gdLst/>
              <a:ahLst/>
              <a:cxnLst/>
              <a:rect l="0" t="0" r="0" b="0"/>
              <a:pathLst>
                <a:path w="158563" h="188221">
                  <a:moveTo>
                    <a:pt x="99031" y="29644"/>
                  </a:moveTo>
                  <a:lnTo>
                    <a:pt x="99031" y="21101"/>
                  </a:lnTo>
                  <a:lnTo>
                    <a:pt x="97928" y="20641"/>
                  </a:lnTo>
                  <a:lnTo>
                    <a:pt x="93763" y="20131"/>
                  </a:lnTo>
                  <a:lnTo>
                    <a:pt x="92212" y="18892"/>
                  </a:lnTo>
                  <a:lnTo>
                    <a:pt x="89517" y="11215"/>
                  </a:lnTo>
                  <a:lnTo>
                    <a:pt x="86350" y="10429"/>
                  </a:lnTo>
                  <a:lnTo>
                    <a:pt x="75334" y="9925"/>
                  </a:lnTo>
                  <a:lnTo>
                    <a:pt x="73311" y="8780"/>
                  </a:lnTo>
                  <a:lnTo>
                    <a:pt x="71962" y="6915"/>
                  </a:lnTo>
                  <a:lnTo>
                    <a:pt x="71063" y="4569"/>
                  </a:lnTo>
                  <a:lnTo>
                    <a:pt x="69362" y="3006"/>
                  </a:lnTo>
                  <a:lnTo>
                    <a:pt x="64530" y="1268"/>
                  </a:lnTo>
                  <a:lnTo>
                    <a:pt x="45989" y="0"/>
                  </a:lnTo>
                  <a:lnTo>
                    <a:pt x="43825" y="1062"/>
                  </a:lnTo>
                  <a:lnTo>
                    <a:pt x="42383" y="2872"/>
                  </a:lnTo>
                  <a:lnTo>
                    <a:pt x="39678" y="7824"/>
                  </a:lnTo>
                  <a:lnTo>
                    <a:pt x="34802" y="13699"/>
                  </a:lnTo>
                  <a:lnTo>
                    <a:pt x="28960" y="17045"/>
                  </a:lnTo>
                  <a:lnTo>
                    <a:pt x="25858" y="17938"/>
                  </a:lnTo>
                  <a:lnTo>
                    <a:pt x="19473" y="24809"/>
                  </a:lnTo>
                  <a:lnTo>
                    <a:pt x="14062" y="34109"/>
                  </a:lnTo>
                  <a:lnTo>
                    <a:pt x="10589" y="49063"/>
                  </a:lnTo>
                  <a:lnTo>
                    <a:pt x="9011" y="57016"/>
                  </a:lnTo>
                  <a:lnTo>
                    <a:pt x="1956" y="80087"/>
                  </a:lnTo>
                  <a:lnTo>
                    <a:pt x="0" y="126867"/>
                  </a:lnTo>
                  <a:lnTo>
                    <a:pt x="998" y="140103"/>
                  </a:lnTo>
                  <a:lnTo>
                    <a:pt x="12065" y="168240"/>
                  </a:lnTo>
                  <a:lnTo>
                    <a:pt x="23423" y="181718"/>
                  </a:lnTo>
                  <a:lnTo>
                    <a:pt x="29782" y="185427"/>
                  </a:lnTo>
                  <a:lnTo>
                    <a:pt x="39322" y="188002"/>
                  </a:lnTo>
                  <a:lnTo>
                    <a:pt x="44197" y="188220"/>
                  </a:lnTo>
                  <a:lnTo>
                    <a:pt x="50039" y="185377"/>
                  </a:lnTo>
                  <a:lnTo>
                    <a:pt x="72609" y="165066"/>
                  </a:lnTo>
                  <a:lnTo>
                    <a:pt x="82504" y="150002"/>
                  </a:lnTo>
                  <a:lnTo>
                    <a:pt x="97479" y="100973"/>
                  </a:lnTo>
                  <a:lnTo>
                    <a:pt x="104440" y="75663"/>
                  </a:lnTo>
                  <a:lnTo>
                    <a:pt x="102226" y="57121"/>
                  </a:lnTo>
                  <a:lnTo>
                    <a:pt x="108950" y="29661"/>
                  </a:lnTo>
                  <a:lnTo>
                    <a:pt x="110055" y="76163"/>
                  </a:lnTo>
                  <a:lnTo>
                    <a:pt x="126523" y="125443"/>
                  </a:lnTo>
                  <a:lnTo>
                    <a:pt x="135982" y="146398"/>
                  </a:lnTo>
                  <a:lnTo>
                    <a:pt x="138605" y="154295"/>
                  </a:lnTo>
                  <a:lnTo>
                    <a:pt x="143445" y="161478"/>
                  </a:lnTo>
                  <a:lnTo>
                    <a:pt x="149271" y="165408"/>
                  </a:lnTo>
                  <a:lnTo>
                    <a:pt x="158562" y="168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292"/>
            <p:cNvSpPr/>
            <p:nvPr/>
          </p:nvSpPr>
          <p:spPr>
            <a:xfrm>
              <a:off x="7699375" y="5466953"/>
              <a:ext cx="9923" cy="416720"/>
            </a:xfrm>
            <a:custGeom>
              <a:avLst/>
              <a:gdLst/>
              <a:ahLst/>
              <a:cxnLst/>
              <a:rect l="0" t="0" r="0" b="0"/>
              <a:pathLst>
                <a:path w="9923" h="416720">
                  <a:moveTo>
                    <a:pt x="0" y="0"/>
                  </a:moveTo>
                  <a:lnTo>
                    <a:pt x="0" y="46934"/>
                  </a:lnTo>
                  <a:lnTo>
                    <a:pt x="0" y="92641"/>
                  </a:lnTo>
                  <a:lnTo>
                    <a:pt x="0" y="139113"/>
                  </a:lnTo>
                  <a:lnTo>
                    <a:pt x="0" y="180145"/>
                  </a:lnTo>
                  <a:lnTo>
                    <a:pt x="5267" y="219353"/>
                  </a:lnTo>
                  <a:lnTo>
                    <a:pt x="9309" y="268794"/>
                  </a:lnTo>
                  <a:lnTo>
                    <a:pt x="9868" y="316709"/>
                  </a:lnTo>
                  <a:lnTo>
                    <a:pt x="9920" y="364762"/>
                  </a:lnTo>
                  <a:lnTo>
                    <a:pt x="9922" y="413283"/>
                  </a:lnTo>
                  <a:lnTo>
                    <a:pt x="9922" y="4167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80767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p:txBody>
          <a:bodyPr>
            <a:normAutofit/>
          </a:bodyPr>
          <a:lstStyle/>
          <a:p>
            <a:pPr eaLnBrk="1" hangingPunct="1"/>
            <a:r>
              <a:rPr lang="en-US" altLang="en-US" sz="6600" dirty="0" smtClean="0"/>
              <a:t>Castles</a:t>
            </a:r>
          </a:p>
        </p:txBody>
      </p:sp>
      <p:sp>
        <p:nvSpPr>
          <p:cNvPr id="173059" name="Rectangle 1027"/>
          <p:cNvSpPr>
            <a:spLocks noGrp="1" noChangeArrowheads="1"/>
          </p:cNvSpPr>
          <p:nvPr>
            <p:ph type="body" idx="1"/>
          </p:nvPr>
        </p:nvSpPr>
        <p:spPr>
          <a:xfrm>
            <a:off x="508000" y="1778000"/>
            <a:ext cx="2709333" cy="3302000"/>
          </a:xfrm>
        </p:spPr>
        <p:txBody>
          <a:bodyPr>
            <a:normAutofit lnSpcReduction="10000"/>
          </a:bodyPr>
          <a:lstStyle/>
          <a:p>
            <a:pPr eaLnBrk="1" hangingPunct="1"/>
            <a:r>
              <a:rPr lang="en-US" altLang="en-US" dirty="0" smtClean="0"/>
              <a:t>Centers of noble life</a:t>
            </a:r>
          </a:p>
          <a:p>
            <a:pPr eaLnBrk="1" hangingPunct="1"/>
            <a:r>
              <a:rPr lang="en-US" altLang="en-US" u="sng" dirty="0" smtClean="0"/>
              <a:t>Purposes:</a:t>
            </a:r>
          </a:p>
          <a:p>
            <a:pPr lvl="1" eaLnBrk="1" hangingPunct="1"/>
            <a:r>
              <a:rPr lang="en-US" altLang="en-US" u="sng" dirty="0" smtClean="0"/>
              <a:t>Intimidation</a:t>
            </a:r>
          </a:p>
          <a:p>
            <a:pPr lvl="1" eaLnBrk="1" hangingPunct="1"/>
            <a:r>
              <a:rPr lang="en-US" altLang="en-US" u="sng" dirty="0" smtClean="0"/>
              <a:t>Military defense</a:t>
            </a:r>
          </a:p>
          <a:p>
            <a:pPr lvl="1" eaLnBrk="1" hangingPunct="1"/>
            <a:r>
              <a:rPr lang="en-US" altLang="en-US" u="sng" dirty="0" smtClean="0"/>
              <a:t>Residence</a:t>
            </a:r>
          </a:p>
        </p:txBody>
      </p:sp>
      <p:pic>
        <p:nvPicPr>
          <p:cNvPr id="20484" name="Picture 1030" descr="S:\Publishing\powerpoint\World history\ZP932\Pictures for PP\Warwickcas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0" y="1778001"/>
            <a:ext cx="6519333" cy="509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1031"/>
          <p:cNvSpPr txBox="1">
            <a:spLocks noChangeArrowheads="1"/>
          </p:cNvSpPr>
          <p:nvPr/>
        </p:nvSpPr>
        <p:spPr bwMode="auto">
          <a:xfrm>
            <a:off x="3302000" y="6858000"/>
            <a:ext cx="64346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2000"/>
              <a:t>Warwick Castle, England</a:t>
            </a:r>
          </a:p>
        </p:txBody>
      </p:sp>
    </p:spTree>
    <p:extLst>
      <p:ext uri="{BB962C8B-B14F-4D97-AF65-F5344CB8AC3E}">
        <p14:creationId xmlns:p14="http://schemas.microsoft.com/office/powerpoint/2010/main" val="212420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3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30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730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730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73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800" y="222250"/>
            <a:ext cx="9144000" cy="7417415"/>
          </a:xfrm>
          <a:prstGeom prst="rect">
            <a:avLst/>
          </a:prstGeom>
          <a:noFill/>
        </p:spPr>
        <p:txBody>
          <a:bodyPr vert="horz" wrap="square" rtlCol="0">
            <a:spAutoFit/>
          </a:bodyPr>
          <a:lstStyle/>
          <a:p>
            <a:pPr algn="ctr"/>
            <a:r>
              <a:rPr lang="en-US" sz="2800" dirty="0" smtClean="0">
                <a:solidFill>
                  <a:srgbClr val="000000"/>
                </a:solidFill>
                <a:latin typeface="Times New Roman - 22"/>
              </a:rPr>
              <a:t>In the feudal system, </a:t>
            </a:r>
            <a:r>
              <a:rPr lang="en-US" sz="2800" u="sng" dirty="0" smtClean="0">
                <a:solidFill>
                  <a:srgbClr val="000000"/>
                </a:solidFill>
                <a:latin typeface="Times New Roman - 22"/>
              </a:rPr>
              <a:t>status determined a person's  prestige and power. </a:t>
            </a:r>
            <a:r>
              <a:rPr lang="en-US" sz="2800" dirty="0" smtClean="0">
                <a:solidFill>
                  <a:srgbClr val="000000"/>
                </a:solidFill>
                <a:latin typeface="Times New Roman - 22"/>
              </a:rPr>
              <a:t> Medieval writers classified people  into three groups:</a:t>
            </a:r>
          </a:p>
          <a:p>
            <a:pPr algn="ctr"/>
            <a:endParaRPr lang="en-US" sz="2800" dirty="0" smtClean="0">
              <a:solidFill>
                <a:srgbClr val="000000"/>
              </a:solidFill>
              <a:latin typeface="Times New Roman - 22"/>
            </a:endParaRPr>
          </a:p>
          <a:p>
            <a:pPr algn="ctr"/>
            <a:r>
              <a:rPr lang="en-US" sz="2800" u="sng" dirty="0" smtClean="0">
                <a:solidFill>
                  <a:srgbClr val="000000"/>
                </a:solidFill>
                <a:latin typeface="Times New Roman - 22"/>
              </a:rPr>
              <a:t>Those who fought (nobles and knights)</a:t>
            </a:r>
          </a:p>
          <a:p>
            <a:pPr algn="ctr"/>
            <a:r>
              <a:rPr lang="en-US" sz="2800" u="sng" dirty="0" smtClean="0">
                <a:solidFill>
                  <a:srgbClr val="000000"/>
                </a:solidFill>
                <a:latin typeface="Times New Roman - 22"/>
              </a:rPr>
              <a:t>Those who prayed (men and women of the church)</a:t>
            </a:r>
          </a:p>
          <a:p>
            <a:pPr algn="ctr"/>
            <a:r>
              <a:rPr lang="en-US" sz="2800" u="sng" dirty="0" smtClean="0">
                <a:solidFill>
                  <a:srgbClr val="000000"/>
                </a:solidFill>
                <a:latin typeface="Times New Roman - 22"/>
              </a:rPr>
              <a:t>and Those who worked (the peasants)</a:t>
            </a:r>
          </a:p>
          <a:p>
            <a:pPr algn="ctr"/>
            <a:endParaRPr lang="en-US" sz="2800" dirty="0" smtClean="0">
              <a:solidFill>
                <a:srgbClr val="000000"/>
              </a:solidFill>
              <a:latin typeface="Times New Roman - 22"/>
            </a:endParaRPr>
          </a:p>
          <a:p>
            <a:pPr algn="ctr"/>
            <a:r>
              <a:rPr lang="en-US" sz="2800" dirty="0" smtClean="0">
                <a:solidFill>
                  <a:srgbClr val="000000"/>
                </a:solidFill>
                <a:latin typeface="Times New Roman - 22"/>
              </a:rPr>
              <a:t>Social class was usually inherited.  </a:t>
            </a:r>
          </a:p>
          <a:p>
            <a:pPr algn="ctr"/>
            <a:endParaRPr lang="en-US" sz="2800" dirty="0" smtClean="0">
              <a:solidFill>
                <a:srgbClr val="000000"/>
              </a:solidFill>
              <a:latin typeface="Times New Roman - 22"/>
            </a:endParaRPr>
          </a:p>
          <a:p>
            <a:pPr algn="ctr"/>
            <a:r>
              <a:rPr lang="en-US" sz="2800" dirty="0" smtClean="0">
                <a:solidFill>
                  <a:srgbClr val="000000"/>
                </a:solidFill>
                <a:latin typeface="Times New Roman - 22"/>
              </a:rPr>
              <a:t>In Europe, in the Middle Ages, the vast </a:t>
            </a:r>
            <a:r>
              <a:rPr lang="en-US" sz="2800" u="sng" dirty="0" smtClean="0">
                <a:solidFill>
                  <a:srgbClr val="000000"/>
                </a:solidFill>
                <a:latin typeface="Times New Roman - 22"/>
              </a:rPr>
              <a:t>majority of  people were peasants</a:t>
            </a:r>
            <a:r>
              <a:rPr lang="en-US" sz="2800" dirty="0" smtClean="0">
                <a:solidFill>
                  <a:srgbClr val="000000"/>
                </a:solidFill>
                <a:latin typeface="Times New Roman - 22"/>
              </a:rPr>
              <a:t>.  Most </a:t>
            </a:r>
            <a:r>
              <a:rPr lang="en-US" sz="2800" u="sng" dirty="0" smtClean="0">
                <a:solidFill>
                  <a:srgbClr val="000000"/>
                </a:solidFill>
                <a:latin typeface="Times New Roman - 22"/>
              </a:rPr>
              <a:t>peasants were serfs</a:t>
            </a:r>
            <a:r>
              <a:rPr lang="en-US" sz="2800" dirty="0" smtClean="0">
                <a:solidFill>
                  <a:srgbClr val="000000"/>
                </a:solidFill>
                <a:latin typeface="Times New Roman - 22"/>
              </a:rPr>
              <a:t>.  </a:t>
            </a:r>
            <a:r>
              <a:rPr lang="en-US" sz="2800" b="1" u="sng" dirty="0" smtClean="0">
                <a:solidFill>
                  <a:srgbClr val="000000"/>
                </a:solidFill>
                <a:latin typeface="Times New Roman - 22"/>
              </a:rPr>
              <a:t>Serfs</a:t>
            </a:r>
            <a:r>
              <a:rPr lang="en-US" sz="2800" u="sng" dirty="0" smtClean="0">
                <a:solidFill>
                  <a:srgbClr val="000000"/>
                </a:solidFill>
                <a:latin typeface="Times New Roman - 22"/>
              </a:rPr>
              <a:t> were people who could not lawfully leave the place where they were born</a:t>
            </a:r>
            <a:r>
              <a:rPr lang="en-US" sz="2800" dirty="0" smtClean="0">
                <a:solidFill>
                  <a:srgbClr val="000000"/>
                </a:solidFill>
                <a:latin typeface="Times New Roman - 22"/>
              </a:rPr>
              <a:t>.  Though </a:t>
            </a:r>
            <a:r>
              <a:rPr lang="en-US" sz="2800" i="1" dirty="0" smtClean="0">
                <a:solidFill>
                  <a:srgbClr val="000000"/>
                </a:solidFill>
                <a:latin typeface="Times New Roman - 22"/>
              </a:rPr>
              <a:t>bound to the land</a:t>
            </a:r>
            <a:r>
              <a:rPr lang="en-US" sz="2800" dirty="0" smtClean="0">
                <a:solidFill>
                  <a:srgbClr val="000000"/>
                </a:solidFill>
                <a:latin typeface="Times New Roman - 22"/>
              </a:rPr>
              <a:t>, serfs were not slaves.  </a:t>
            </a:r>
            <a:r>
              <a:rPr lang="en-US" sz="2400" dirty="0" smtClean="0">
                <a:solidFill>
                  <a:srgbClr val="000000"/>
                </a:solidFill>
                <a:latin typeface="Times New Roman - 22"/>
              </a:rPr>
              <a:t>Their lords could not sell nor buy them</a:t>
            </a:r>
            <a:r>
              <a:rPr lang="en-US" sz="2800" dirty="0" smtClean="0">
                <a:solidFill>
                  <a:srgbClr val="000000"/>
                </a:solidFill>
                <a:latin typeface="Times New Roman - 22"/>
              </a:rPr>
              <a:t>.   </a:t>
            </a:r>
          </a:p>
          <a:p>
            <a:pPr algn="ctr"/>
            <a:r>
              <a:rPr lang="en-US" sz="2800" dirty="0" smtClean="0">
                <a:solidFill>
                  <a:srgbClr val="000000"/>
                </a:solidFill>
                <a:latin typeface="Times New Roman - 22"/>
              </a:rPr>
              <a:t>But what their labor produced belonged to the lord.</a:t>
            </a:r>
            <a:endParaRPr lang="en-US" sz="2800" dirty="0">
              <a:solidFill>
                <a:srgbClr val="000000"/>
              </a:solidFill>
              <a:latin typeface="Times New Roman - 22"/>
            </a:endParaRPr>
          </a:p>
        </p:txBody>
      </p:sp>
    </p:spTree>
    <p:extLst>
      <p:ext uri="{BB962C8B-B14F-4D97-AF65-F5344CB8AC3E}">
        <p14:creationId xmlns:p14="http://schemas.microsoft.com/office/powerpoint/2010/main" val="2131440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0" y="381000"/>
            <a:ext cx="7493000" cy="6986528"/>
          </a:xfrm>
          <a:prstGeom prst="rect">
            <a:avLst/>
          </a:prstGeom>
          <a:noFill/>
        </p:spPr>
        <p:txBody>
          <a:bodyPr vert="horz" rtlCol="0">
            <a:spAutoFit/>
          </a:bodyPr>
          <a:lstStyle/>
          <a:p>
            <a:pPr algn="ctr"/>
            <a:r>
              <a:rPr lang="en-US" sz="2800" dirty="0" smtClean="0">
                <a:solidFill>
                  <a:srgbClr val="000000"/>
                </a:solidFill>
                <a:latin typeface="Times New Roman - 21"/>
              </a:rPr>
              <a:t>The </a:t>
            </a:r>
            <a:r>
              <a:rPr lang="en-US" sz="2800" b="1" dirty="0" smtClean="0">
                <a:solidFill>
                  <a:srgbClr val="000000"/>
                </a:solidFill>
                <a:latin typeface="Times New Roman - 21"/>
              </a:rPr>
              <a:t>manor</a:t>
            </a:r>
            <a:r>
              <a:rPr lang="en-US" sz="2800" dirty="0" smtClean="0">
                <a:solidFill>
                  <a:srgbClr val="000000"/>
                </a:solidFill>
                <a:latin typeface="Times New Roman - 21"/>
              </a:rPr>
              <a:t> was the lord's </a:t>
            </a:r>
            <a:r>
              <a:rPr lang="en-US" sz="2800" u="sng" dirty="0" smtClean="0">
                <a:solidFill>
                  <a:srgbClr val="000000"/>
                </a:solidFill>
                <a:latin typeface="Times New Roman - 21"/>
              </a:rPr>
              <a:t>estate</a:t>
            </a:r>
            <a:r>
              <a:rPr lang="en-US" sz="2800" dirty="0" smtClean="0">
                <a:solidFill>
                  <a:srgbClr val="000000"/>
                </a:solidFill>
                <a:latin typeface="Times New Roman - 21"/>
              </a:rPr>
              <a:t>.  During the Middle Ages, the manor system was the </a:t>
            </a:r>
            <a:r>
              <a:rPr lang="en-US" sz="2800" u="sng" dirty="0" smtClean="0">
                <a:solidFill>
                  <a:srgbClr val="000000"/>
                </a:solidFill>
                <a:latin typeface="Times New Roman - 21"/>
              </a:rPr>
              <a:t>basic economic arrangement that supported the social arrangement of feudalism.</a:t>
            </a:r>
            <a:r>
              <a:rPr lang="en-US" sz="2800" dirty="0" smtClean="0">
                <a:solidFill>
                  <a:srgbClr val="000000"/>
                </a:solidFill>
                <a:latin typeface="Times New Roman - 21"/>
              </a:rPr>
              <a:t>  The manor  system rested on a </a:t>
            </a:r>
            <a:r>
              <a:rPr lang="en-US" sz="2800" u="sng" dirty="0" smtClean="0">
                <a:solidFill>
                  <a:srgbClr val="000000"/>
                </a:solidFill>
                <a:latin typeface="Times New Roman - 21"/>
              </a:rPr>
              <a:t>set of rights and obligations between a lord and his serfs</a:t>
            </a:r>
            <a:r>
              <a:rPr lang="en-US" sz="2800" dirty="0" smtClean="0">
                <a:solidFill>
                  <a:srgbClr val="000000"/>
                </a:solidFill>
                <a:latin typeface="Times New Roman - 21"/>
              </a:rPr>
              <a:t>.  The </a:t>
            </a:r>
            <a:r>
              <a:rPr lang="en-US" sz="2800" u="sng" dirty="0" smtClean="0">
                <a:solidFill>
                  <a:srgbClr val="000000"/>
                </a:solidFill>
                <a:latin typeface="Times New Roman - 21"/>
              </a:rPr>
              <a:t>lord provided </a:t>
            </a:r>
            <a:r>
              <a:rPr lang="en-US" sz="2800" dirty="0" smtClean="0">
                <a:solidFill>
                  <a:srgbClr val="000000"/>
                </a:solidFill>
                <a:latin typeface="Times New Roman - 21"/>
              </a:rPr>
              <a:t>the serfs with </a:t>
            </a:r>
            <a:r>
              <a:rPr lang="en-US" sz="2800" u="sng" dirty="0" smtClean="0">
                <a:solidFill>
                  <a:srgbClr val="000000"/>
                </a:solidFill>
                <a:latin typeface="Times New Roman - 21"/>
              </a:rPr>
              <a:t>housing,  farmland, and protection from bandits</a:t>
            </a:r>
            <a:r>
              <a:rPr lang="en-US" sz="2800" dirty="0" smtClean="0">
                <a:solidFill>
                  <a:srgbClr val="000000"/>
                </a:solidFill>
                <a:latin typeface="Times New Roman - 21"/>
              </a:rPr>
              <a:t>.  In return, </a:t>
            </a:r>
            <a:r>
              <a:rPr lang="en-US" sz="2800" u="sng" dirty="0" smtClean="0">
                <a:solidFill>
                  <a:srgbClr val="000000"/>
                </a:solidFill>
                <a:latin typeface="Times New Roman - 21"/>
              </a:rPr>
              <a:t>serfs tended to the lord's lands, cared for his animals, and performed other tasks to maintain the estate.</a:t>
            </a:r>
          </a:p>
          <a:p>
            <a:pPr algn="ctr"/>
            <a:endParaRPr lang="en-US" sz="2800" dirty="0" smtClean="0">
              <a:solidFill>
                <a:srgbClr val="000000"/>
              </a:solidFill>
              <a:latin typeface="Times New Roman - 21"/>
            </a:endParaRPr>
          </a:p>
          <a:p>
            <a:pPr algn="ctr"/>
            <a:r>
              <a:rPr lang="en-US" sz="2800" u="sng" dirty="0" smtClean="0">
                <a:solidFill>
                  <a:srgbClr val="000000"/>
                </a:solidFill>
                <a:latin typeface="Times New Roman - 21"/>
              </a:rPr>
              <a:t>All peasants, whether free or serf, owed the lord certain duties. These included at least a few days of labor each week and a certain portion of their grain.</a:t>
            </a:r>
            <a:endParaRPr lang="en-US" sz="2800" u="sng" dirty="0">
              <a:solidFill>
                <a:srgbClr val="000000"/>
              </a:solidFill>
              <a:latin typeface="Times New Roman - 21"/>
            </a:endParaRPr>
          </a:p>
        </p:txBody>
      </p:sp>
    </p:spTree>
    <p:extLst>
      <p:ext uri="{BB962C8B-B14F-4D97-AF65-F5344CB8AC3E}">
        <p14:creationId xmlns:p14="http://schemas.microsoft.com/office/powerpoint/2010/main" val="978314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500" y="533400"/>
            <a:ext cx="6705600" cy="2308324"/>
          </a:xfrm>
          <a:prstGeom prst="rect">
            <a:avLst/>
          </a:prstGeom>
          <a:noFill/>
        </p:spPr>
        <p:txBody>
          <a:bodyPr vert="horz" rtlCol="0">
            <a:spAutoFit/>
          </a:bodyPr>
          <a:lstStyle/>
          <a:p>
            <a:pPr algn="just"/>
            <a:r>
              <a:rPr lang="en-US" sz="2400" dirty="0" smtClean="0">
                <a:solidFill>
                  <a:srgbClr val="000000"/>
                </a:solidFill>
                <a:latin typeface="Times New Roman - 22"/>
              </a:rPr>
              <a:t>Peasants rarely traveled more than 25 miles from their  own manor.  A </a:t>
            </a:r>
            <a:r>
              <a:rPr lang="en-US" sz="2400" u="sng" dirty="0" smtClean="0">
                <a:solidFill>
                  <a:srgbClr val="000000"/>
                </a:solidFill>
                <a:latin typeface="Times New Roman - 22"/>
              </a:rPr>
              <a:t>manor </a:t>
            </a:r>
            <a:r>
              <a:rPr lang="en-US" sz="2400" dirty="0" smtClean="0">
                <a:solidFill>
                  <a:srgbClr val="000000"/>
                </a:solidFill>
                <a:latin typeface="Times New Roman - 22"/>
              </a:rPr>
              <a:t>usually covered only a few square  miles of land.  It typically </a:t>
            </a:r>
            <a:r>
              <a:rPr lang="en-US" sz="2400" u="sng" dirty="0" smtClean="0">
                <a:solidFill>
                  <a:srgbClr val="000000"/>
                </a:solidFill>
                <a:latin typeface="Times New Roman - 22"/>
              </a:rPr>
              <a:t>consisted of the lords' manor  house, a church and workshops.  Generally, 15 to 30  families lived in the village on the manor.  </a:t>
            </a:r>
            <a:endParaRPr lang="en-US" sz="2400" u="sng" dirty="0">
              <a:solidFill>
                <a:srgbClr val="000000"/>
              </a:solidFill>
              <a:latin typeface="Times New Roman - 22"/>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2413000" y="2858930"/>
            <a:ext cx="5623179" cy="4222623"/>
          </a:xfrm>
          <a:prstGeom prst="rect">
            <a:avLst/>
          </a:prstGeom>
          <a:solidFill>
            <a:scrgbClr r="0" g="0" b="0">
              <a:alpha val="0"/>
            </a:scrgbClr>
          </a:solidFill>
        </p:spPr>
      </p:pic>
    </p:spTree>
    <p:extLst>
      <p:ext uri="{BB962C8B-B14F-4D97-AF65-F5344CB8AC3E}">
        <p14:creationId xmlns:p14="http://schemas.microsoft.com/office/powerpoint/2010/main" val="4235690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206500" y="723900"/>
            <a:ext cx="7620000" cy="5130800"/>
          </a:xfrm>
          <a:prstGeom prst="rect">
            <a:avLst/>
          </a:prstGeom>
          <a:solidFill>
            <a:scrgbClr r="0" g="0" b="0">
              <a:alpha val="0"/>
            </a:scrgbClr>
          </a:solidFill>
        </p:spPr>
      </p:pic>
    </p:spTree>
    <p:extLst>
      <p:ext uri="{BB962C8B-B14F-4D97-AF65-F5344CB8AC3E}">
        <p14:creationId xmlns:p14="http://schemas.microsoft.com/office/powerpoint/2010/main" val="737069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000" y="914400"/>
            <a:ext cx="8534400" cy="6124754"/>
          </a:xfrm>
          <a:prstGeom prst="rect">
            <a:avLst/>
          </a:prstGeom>
          <a:noFill/>
        </p:spPr>
        <p:txBody>
          <a:bodyPr wrap="square" rtlCol="0">
            <a:spAutoFit/>
          </a:bodyPr>
          <a:lstStyle/>
          <a:p>
            <a:r>
              <a:rPr lang="en-US" sz="2800" dirty="0" smtClean="0"/>
              <a:t>WHITE BOARD CHALLENGE</a:t>
            </a:r>
          </a:p>
          <a:p>
            <a:endParaRPr lang="en-US" sz="2800" dirty="0"/>
          </a:p>
          <a:p>
            <a:pPr marL="342900" indent="-342900">
              <a:buAutoNum type="arabicPeriod"/>
            </a:pPr>
            <a:r>
              <a:rPr lang="en-US" sz="2800" dirty="0" smtClean="0"/>
              <a:t>GRANTED LAND FROM A LORD IS CALLED A ________________________.</a:t>
            </a:r>
          </a:p>
          <a:p>
            <a:pPr marL="342900" indent="-342900">
              <a:buAutoNum type="arabicPeriod"/>
            </a:pPr>
            <a:endParaRPr lang="en-US" sz="2800" dirty="0"/>
          </a:p>
          <a:p>
            <a:pPr marL="342900" indent="-342900">
              <a:buAutoNum type="arabicPeriod"/>
            </a:pPr>
            <a:r>
              <a:rPr lang="en-US" sz="2800" dirty="0" smtClean="0"/>
              <a:t>PERSON RECEIVING IT IS CALLED A ________________________.</a:t>
            </a:r>
          </a:p>
          <a:p>
            <a:pPr marL="342900" indent="-342900">
              <a:buAutoNum type="arabicPeriod"/>
            </a:pPr>
            <a:endParaRPr lang="en-US" sz="2800" dirty="0"/>
          </a:p>
          <a:p>
            <a:pPr marL="342900" indent="-342900">
              <a:buAutoNum type="arabicPeriod"/>
            </a:pPr>
            <a:r>
              <a:rPr lang="en-US" sz="2800" dirty="0" smtClean="0"/>
              <a:t>TWO PURPOSES OF A CASTLE ARE _________________ AND ____________________.</a:t>
            </a:r>
          </a:p>
          <a:p>
            <a:pPr marL="342900" indent="-342900">
              <a:buAutoNum type="arabicPeriod"/>
            </a:pPr>
            <a:endParaRPr lang="en-US" sz="2800" dirty="0"/>
          </a:p>
          <a:p>
            <a:pPr marL="342900" indent="-342900">
              <a:buAutoNum type="arabicPeriod"/>
            </a:pPr>
            <a:r>
              <a:rPr lang="en-US" sz="2800" dirty="0" smtClean="0"/>
              <a:t>Manor consists of ________________, ______________________ and _____________________________.</a:t>
            </a:r>
            <a:endParaRPr lang="en-US" sz="2800" dirty="0"/>
          </a:p>
        </p:txBody>
      </p:sp>
    </p:spTree>
    <p:extLst>
      <p:ext uri="{BB962C8B-B14F-4D97-AF65-F5344CB8AC3E}">
        <p14:creationId xmlns:p14="http://schemas.microsoft.com/office/powerpoint/2010/main" val="3266695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500" y="2019300"/>
            <a:ext cx="6858000" cy="2246769"/>
          </a:xfrm>
          <a:prstGeom prst="rect">
            <a:avLst/>
          </a:prstGeom>
          <a:noFill/>
        </p:spPr>
        <p:txBody>
          <a:bodyPr vert="horz" rtlCol="0">
            <a:spAutoFit/>
          </a:bodyPr>
          <a:lstStyle/>
          <a:p>
            <a:pPr algn="ctr"/>
            <a:r>
              <a:rPr lang="en-US" sz="3500" dirty="0" smtClean="0">
                <a:solidFill>
                  <a:srgbClr val="000000"/>
                </a:solidFill>
                <a:latin typeface="Times New Roman - 47"/>
              </a:rPr>
              <a:t>Ch. 4 &amp; 6</a:t>
            </a:r>
          </a:p>
          <a:p>
            <a:pPr algn="ctr"/>
            <a:r>
              <a:rPr lang="en-US" sz="3500" dirty="0" smtClean="0">
                <a:solidFill>
                  <a:srgbClr val="000000"/>
                </a:solidFill>
                <a:latin typeface="Times New Roman - 47"/>
              </a:rPr>
              <a:t>European Middle Ages </a:t>
            </a:r>
          </a:p>
          <a:p>
            <a:pPr algn="ctr"/>
            <a:r>
              <a:rPr lang="en-US" sz="3500" dirty="0" smtClean="0">
                <a:solidFill>
                  <a:srgbClr val="000000"/>
                </a:solidFill>
                <a:latin typeface="Times New Roman - 47"/>
              </a:rPr>
              <a:t>&amp; </a:t>
            </a:r>
          </a:p>
          <a:p>
            <a:pPr algn="ctr"/>
            <a:r>
              <a:rPr lang="en-US" sz="3500" dirty="0" smtClean="0">
                <a:solidFill>
                  <a:srgbClr val="000000"/>
                </a:solidFill>
                <a:latin typeface="Times New Roman - 47"/>
              </a:rPr>
              <a:t>The Crusades</a:t>
            </a:r>
          </a:p>
        </p:txBody>
      </p:sp>
    </p:spTree>
    <p:extLst>
      <p:ext uri="{BB962C8B-B14F-4D97-AF65-F5344CB8AC3E}">
        <p14:creationId xmlns:p14="http://schemas.microsoft.com/office/powerpoint/2010/main" val="1027889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000" y="914400"/>
            <a:ext cx="8534400" cy="5693866"/>
          </a:xfrm>
          <a:prstGeom prst="rect">
            <a:avLst/>
          </a:prstGeom>
          <a:noFill/>
        </p:spPr>
        <p:txBody>
          <a:bodyPr wrap="square" rtlCol="0">
            <a:spAutoFit/>
          </a:bodyPr>
          <a:lstStyle/>
          <a:p>
            <a:r>
              <a:rPr lang="en-US" sz="2800" dirty="0" smtClean="0"/>
              <a:t>WHITE BOARD CHALLENGE</a:t>
            </a:r>
          </a:p>
          <a:p>
            <a:endParaRPr lang="en-US" sz="2800" dirty="0"/>
          </a:p>
          <a:p>
            <a:pPr marL="342900" indent="-342900">
              <a:buAutoNum type="arabicPeriod"/>
            </a:pPr>
            <a:r>
              <a:rPr lang="en-US" sz="2800" dirty="0" smtClean="0"/>
              <a:t>GRANTED LAND FROM A LORD IS CALLED A _____</a:t>
            </a:r>
            <a:r>
              <a:rPr lang="en-US" sz="2800" b="1" dirty="0" smtClean="0"/>
              <a:t>fief</a:t>
            </a:r>
            <a:r>
              <a:rPr lang="en-US" sz="2800" dirty="0" smtClean="0"/>
              <a:t>______.</a:t>
            </a:r>
          </a:p>
          <a:p>
            <a:pPr marL="342900" indent="-342900">
              <a:buAutoNum type="arabicPeriod"/>
            </a:pPr>
            <a:endParaRPr lang="en-US" sz="2800" dirty="0"/>
          </a:p>
          <a:p>
            <a:pPr marL="342900" indent="-342900">
              <a:buAutoNum type="arabicPeriod"/>
            </a:pPr>
            <a:r>
              <a:rPr lang="en-US" sz="2800" dirty="0" smtClean="0"/>
              <a:t>PERSON RECEIVING IT IS CALLED A ______</a:t>
            </a:r>
            <a:r>
              <a:rPr lang="en-US" sz="2800" b="1" dirty="0" smtClean="0"/>
              <a:t>vassal</a:t>
            </a:r>
            <a:r>
              <a:rPr lang="en-US" sz="2800" dirty="0" smtClean="0"/>
              <a:t>________.</a:t>
            </a:r>
          </a:p>
          <a:p>
            <a:pPr marL="342900" indent="-342900">
              <a:buAutoNum type="arabicPeriod"/>
            </a:pPr>
            <a:endParaRPr lang="en-US" sz="2800" dirty="0"/>
          </a:p>
          <a:p>
            <a:pPr marL="342900" indent="-342900">
              <a:buAutoNum type="arabicPeriod"/>
            </a:pPr>
            <a:r>
              <a:rPr lang="en-US" sz="2800" dirty="0" smtClean="0"/>
              <a:t>TWO PURPOSES OF A CASTLE ARE </a:t>
            </a:r>
            <a:r>
              <a:rPr lang="en-US" sz="2800" u="sng" dirty="0" smtClean="0"/>
              <a:t>__</a:t>
            </a:r>
            <a:r>
              <a:rPr lang="en-US" sz="2800" b="1" u="sng" dirty="0" smtClean="0"/>
              <a:t>defense</a:t>
            </a:r>
            <a:r>
              <a:rPr lang="en-US" sz="2800" b="1" dirty="0" smtClean="0"/>
              <a:t>, </a:t>
            </a:r>
            <a:r>
              <a:rPr lang="en-US" sz="2800" b="1" u="sng" dirty="0" smtClean="0"/>
              <a:t>intimidation________ </a:t>
            </a:r>
            <a:r>
              <a:rPr lang="en-US" sz="2800" b="1" dirty="0" smtClean="0"/>
              <a:t>AND ______</a:t>
            </a:r>
            <a:r>
              <a:rPr lang="en-US" sz="2800" b="1" u="sng" dirty="0" smtClean="0"/>
              <a:t>residence</a:t>
            </a:r>
            <a:r>
              <a:rPr lang="en-US" sz="2800" dirty="0" smtClean="0"/>
              <a:t>______.</a:t>
            </a:r>
          </a:p>
          <a:p>
            <a:pPr marL="342900" indent="-342900">
              <a:buAutoNum type="arabicPeriod"/>
            </a:pPr>
            <a:endParaRPr lang="en-US" sz="2800" dirty="0"/>
          </a:p>
          <a:p>
            <a:pPr marL="342900" indent="-342900">
              <a:buAutoNum type="arabicPeriod"/>
            </a:pPr>
            <a:r>
              <a:rPr lang="en-US" sz="2800" dirty="0" smtClean="0"/>
              <a:t>Manor consists of __</a:t>
            </a:r>
            <a:r>
              <a:rPr lang="en-US" sz="2800" b="1" u="sng" dirty="0" smtClean="0"/>
              <a:t>house</a:t>
            </a:r>
            <a:r>
              <a:rPr lang="en-US" sz="2800" b="1" dirty="0" smtClean="0"/>
              <a:t>____, </a:t>
            </a:r>
            <a:r>
              <a:rPr lang="en-US" sz="2800" b="1" u="sng" dirty="0" smtClean="0"/>
              <a:t>____church</a:t>
            </a:r>
            <a:r>
              <a:rPr lang="en-US" sz="2800" b="1" dirty="0" smtClean="0"/>
              <a:t>_______ and ____</a:t>
            </a:r>
            <a:r>
              <a:rPr lang="en-US" sz="2800" b="1" u="sng" dirty="0" smtClean="0"/>
              <a:t>workshops</a:t>
            </a:r>
            <a:r>
              <a:rPr lang="en-US" sz="2800" b="1" dirty="0" smtClean="0"/>
              <a:t>______.</a:t>
            </a:r>
            <a:endParaRPr lang="en-US" sz="2800" b="1" dirty="0"/>
          </a:p>
        </p:txBody>
      </p:sp>
      <p:grpSp>
        <p:nvGrpSpPr>
          <p:cNvPr id="26" name="SMARTInkShape-Group190"/>
          <p:cNvGrpSpPr/>
          <p:nvPr/>
        </p:nvGrpSpPr>
        <p:grpSpPr>
          <a:xfrm>
            <a:off x="8959453" y="6042422"/>
            <a:ext cx="585392" cy="674687"/>
            <a:chOff x="8959453" y="6042422"/>
            <a:chExt cx="585392" cy="674687"/>
          </a:xfrm>
        </p:grpSpPr>
        <p:sp>
          <p:nvSpPr>
            <p:cNvPr id="21" name="SMARTInkShape-253"/>
            <p:cNvSpPr/>
            <p:nvPr/>
          </p:nvSpPr>
          <p:spPr>
            <a:xfrm>
              <a:off x="9118203" y="6390151"/>
              <a:ext cx="426642" cy="178131"/>
            </a:xfrm>
            <a:custGeom>
              <a:avLst/>
              <a:gdLst/>
              <a:ahLst/>
              <a:cxnLst/>
              <a:rect l="0" t="0" r="0" b="0"/>
              <a:pathLst>
                <a:path w="426642" h="178131">
                  <a:moveTo>
                    <a:pt x="0" y="178130"/>
                  </a:moveTo>
                  <a:lnTo>
                    <a:pt x="5267" y="178130"/>
                  </a:lnTo>
                  <a:lnTo>
                    <a:pt x="6819" y="177028"/>
                  </a:lnTo>
                  <a:lnTo>
                    <a:pt x="7854" y="175191"/>
                  </a:lnTo>
                  <a:lnTo>
                    <a:pt x="8543" y="172863"/>
                  </a:lnTo>
                  <a:lnTo>
                    <a:pt x="14781" y="164320"/>
                  </a:lnTo>
                  <a:lnTo>
                    <a:pt x="62790" y="130566"/>
                  </a:lnTo>
                  <a:lnTo>
                    <a:pt x="109570" y="105435"/>
                  </a:lnTo>
                  <a:lnTo>
                    <a:pt x="158807" y="80703"/>
                  </a:lnTo>
                  <a:lnTo>
                    <a:pt x="208366" y="59739"/>
                  </a:lnTo>
                  <a:lnTo>
                    <a:pt x="257970" y="35801"/>
                  </a:lnTo>
                  <a:lnTo>
                    <a:pt x="307578" y="16494"/>
                  </a:lnTo>
                  <a:lnTo>
                    <a:pt x="353299" y="4809"/>
                  </a:lnTo>
                  <a:lnTo>
                    <a:pt x="393516" y="0"/>
                  </a:lnTo>
                  <a:lnTo>
                    <a:pt x="403834" y="2682"/>
                  </a:lnTo>
                  <a:lnTo>
                    <a:pt x="415841" y="7450"/>
                  </a:lnTo>
                  <a:lnTo>
                    <a:pt x="426641" y="94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254"/>
            <p:cNvSpPr/>
            <p:nvPr/>
          </p:nvSpPr>
          <p:spPr>
            <a:xfrm>
              <a:off x="9187656" y="6141641"/>
              <a:ext cx="119064" cy="19723"/>
            </a:xfrm>
            <a:custGeom>
              <a:avLst/>
              <a:gdLst/>
              <a:ahLst/>
              <a:cxnLst/>
              <a:rect l="0" t="0" r="0" b="0"/>
              <a:pathLst>
                <a:path w="119064" h="19723">
                  <a:moveTo>
                    <a:pt x="0" y="9922"/>
                  </a:moveTo>
                  <a:lnTo>
                    <a:pt x="0" y="18464"/>
                  </a:lnTo>
                  <a:lnTo>
                    <a:pt x="1103" y="18924"/>
                  </a:lnTo>
                  <a:lnTo>
                    <a:pt x="13809" y="19722"/>
                  </a:lnTo>
                  <a:lnTo>
                    <a:pt x="62780" y="10192"/>
                  </a:lnTo>
                  <a:lnTo>
                    <a:pt x="76173" y="8899"/>
                  </a:lnTo>
                  <a:lnTo>
                    <a:pt x="104826" y="926"/>
                  </a:lnTo>
                  <a:lnTo>
                    <a:pt x="11906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255"/>
            <p:cNvSpPr/>
            <p:nvPr/>
          </p:nvSpPr>
          <p:spPr>
            <a:xfrm>
              <a:off x="9237266" y="6042422"/>
              <a:ext cx="59532" cy="287735"/>
            </a:xfrm>
            <a:custGeom>
              <a:avLst/>
              <a:gdLst/>
              <a:ahLst/>
              <a:cxnLst/>
              <a:rect l="0" t="0" r="0" b="0"/>
              <a:pathLst>
                <a:path w="59532" h="287735">
                  <a:moveTo>
                    <a:pt x="0" y="0"/>
                  </a:moveTo>
                  <a:lnTo>
                    <a:pt x="0" y="5267"/>
                  </a:lnTo>
                  <a:lnTo>
                    <a:pt x="2940" y="10793"/>
                  </a:lnTo>
                  <a:lnTo>
                    <a:pt x="5267" y="13809"/>
                  </a:lnTo>
                  <a:lnTo>
                    <a:pt x="7853" y="23041"/>
                  </a:lnTo>
                  <a:lnTo>
                    <a:pt x="15068" y="71600"/>
                  </a:lnTo>
                  <a:lnTo>
                    <a:pt x="19214" y="119345"/>
                  </a:lnTo>
                  <a:lnTo>
                    <a:pt x="24986" y="164073"/>
                  </a:lnTo>
                  <a:lnTo>
                    <a:pt x="29923" y="206349"/>
                  </a:lnTo>
                  <a:lnTo>
                    <a:pt x="38183" y="249306"/>
                  </a:lnTo>
                  <a:lnTo>
                    <a:pt x="41958" y="262571"/>
                  </a:lnTo>
                  <a:lnTo>
                    <a:pt x="47342" y="276237"/>
                  </a:lnTo>
                  <a:lnTo>
                    <a:pt x="48098" y="280069"/>
                  </a:lnTo>
                  <a:lnTo>
                    <a:pt x="49704" y="282624"/>
                  </a:lnTo>
                  <a:lnTo>
                    <a:pt x="51877" y="284327"/>
                  </a:lnTo>
                  <a:lnTo>
                    <a:pt x="59531" y="2877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256"/>
            <p:cNvSpPr/>
            <p:nvPr/>
          </p:nvSpPr>
          <p:spPr>
            <a:xfrm>
              <a:off x="9049058" y="6271034"/>
              <a:ext cx="148521" cy="167672"/>
            </a:xfrm>
            <a:custGeom>
              <a:avLst/>
              <a:gdLst/>
              <a:ahLst/>
              <a:cxnLst/>
              <a:rect l="0" t="0" r="0" b="0"/>
              <a:pathLst>
                <a:path w="148521" h="167672">
                  <a:moveTo>
                    <a:pt x="148520" y="9513"/>
                  </a:moveTo>
                  <a:lnTo>
                    <a:pt x="148520" y="4247"/>
                  </a:lnTo>
                  <a:lnTo>
                    <a:pt x="147417" y="2694"/>
                  </a:lnTo>
                  <a:lnTo>
                    <a:pt x="145579" y="1660"/>
                  </a:lnTo>
                  <a:lnTo>
                    <a:pt x="134710" y="0"/>
                  </a:lnTo>
                  <a:lnTo>
                    <a:pt x="101587" y="13437"/>
                  </a:lnTo>
                  <a:lnTo>
                    <a:pt x="55878" y="37110"/>
                  </a:lnTo>
                  <a:lnTo>
                    <a:pt x="7591" y="74285"/>
                  </a:lnTo>
                  <a:lnTo>
                    <a:pt x="0" y="78783"/>
                  </a:lnTo>
                  <a:lnTo>
                    <a:pt x="5051" y="73645"/>
                  </a:lnTo>
                  <a:lnTo>
                    <a:pt x="13465" y="71089"/>
                  </a:lnTo>
                  <a:lnTo>
                    <a:pt x="30599" y="66710"/>
                  </a:lnTo>
                  <a:lnTo>
                    <a:pt x="69245" y="51935"/>
                  </a:lnTo>
                  <a:lnTo>
                    <a:pt x="106910" y="49360"/>
                  </a:lnTo>
                  <a:lnTo>
                    <a:pt x="116431" y="52211"/>
                  </a:lnTo>
                  <a:lnTo>
                    <a:pt x="131524" y="63024"/>
                  </a:lnTo>
                  <a:lnTo>
                    <a:pt x="135454" y="72248"/>
                  </a:lnTo>
                  <a:lnTo>
                    <a:pt x="137977" y="96135"/>
                  </a:lnTo>
                  <a:lnTo>
                    <a:pt x="135383" y="106073"/>
                  </a:lnTo>
                  <a:lnTo>
                    <a:pt x="111688" y="147737"/>
                  </a:lnTo>
                  <a:lnTo>
                    <a:pt x="108999" y="154731"/>
                  </a:lnTo>
                  <a:lnTo>
                    <a:pt x="104129" y="161514"/>
                  </a:lnTo>
                  <a:lnTo>
                    <a:pt x="98291" y="165263"/>
                  </a:lnTo>
                  <a:lnTo>
                    <a:pt x="85559" y="167671"/>
                  </a:lnTo>
                  <a:lnTo>
                    <a:pt x="83395" y="166765"/>
                  </a:lnTo>
                  <a:lnTo>
                    <a:pt x="81952" y="165058"/>
                  </a:lnTo>
                  <a:lnTo>
                    <a:pt x="79247" y="160225"/>
                  </a:lnTo>
                  <a:lnTo>
                    <a:pt x="72628" y="151305"/>
                  </a:lnTo>
                  <a:lnTo>
                    <a:pt x="69075" y="141680"/>
                  </a:lnTo>
                  <a:lnTo>
                    <a:pt x="59223" y="1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257"/>
            <p:cNvSpPr/>
            <p:nvPr/>
          </p:nvSpPr>
          <p:spPr>
            <a:xfrm>
              <a:off x="8959453" y="6280547"/>
              <a:ext cx="59532" cy="436562"/>
            </a:xfrm>
            <a:custGeom>
              <a:avLst/>
              <a:gdLst/>
              <a:ahLst/>
              <a:cxnLst/>
              <a:rect l="0" t="0" r="0" b="0"/>
              <a:pathLst>
                <a:path w="59532" h="436562">
                  <a:moveTo>
                    <a:pt x="0" y="0"/>
                  </a:moveTo>
                  <a:lnTo>
                    <a:pt x="7921" y="9023"/>
                  </a:lnTo>
                  <a:lnTo>
                    <a:pt x="26573" y="46803"/>
                  </a:lnTo>
                  <a:lnTo>
                    <a:pt x="35312" y="87853"/>
                  </a:lnTo>
                  <a:lnTo>
                    <a:pt x="37743" y="122830"/>
                  </a:lnTo>
                  <a:lnTo>
                    <a:pt x="38823" y="163364"/>
                  </a:lnTo>
                  <a:lnTo>
                    <a:pt x="39303" y="202693"/>
                  </a:lnTo>
                  <a:lnTo>
                    <a:pt x="40676" y="243428"/>
                  </a:lnTo>
                  <a:lnTo>
                    <a:pt x="45370" y="276444"/>
                  </a:lnTo>
                  <a:lnTo>
                    <a:pt x="44076" y="317230"/>
                  </a:lnTo>
                  <a:lnTo>
                    <a:pt x="48517" y="362402"/>
                  </a:lnTo>
                  <a:lnTo>
                    <a:pt x="50496" y="410480"/>
                  </a:lnTo>
                  <a:lnTo>
                    <a:pt x="59114" y="435480"/>
                  </a:lnTo>
                  <a:lnTo>
                    <a:pt x="59407" y="430975"/>
                  </a:lnTo>
                  <a:lnTo>
                    <a:pt x="58347" y="430633"/>
                  </a:lnTo>
                  <a:lnTo>
                    <a:pt x="54228" y="433192"/>
                  </a:lnTo>
                  <a:lnTo>
                    <a:pt x="52688" y="433213"/>
                  </a:lnTo>
                  <a:lnTo>
                    <a:pt x="51662" y="432125"/>
                  </a:lnTo>
                  <a:lnTo>
                    <a:pt x="50978" y="430297"/>
                  </a:lnTo>
                  <a:lnTo>
                    <a:pt x="50521" y="430181"/>
                  </a:lnTo>
                  <a:lnTo>
                    <a:pt x="49645" y="436249"/>
                  </a:lnTo>
                  <a:lnTo>
                    <a:pt x="59124" y="436554"/>
                  </a:lnTo>
                  <a:lnTo>
                    <a:pt x="54143" y="436560"/>
                  </a:lnTo>
                  <a:lnTo>
                    <a:pt x="52632" y="435459"/>
                  </a:lnTo>
                  <a:lnTo>
                    <a:pt x="50952" y="431294"/>
                  </a:lnTo>
                  <a:lnTo>
                    <a:pt x="50505" y="430846"/>
                  </a:lnTo>
                  <a:lnTo>
                    <a:pt x="50206" y="431649"/>
                  </a:lnTo>
                  <a:lnTo>
                    <a:pt x="49610" y="436555"/>
                  </a:lnTo>
                  <a:lnTo>
                    <a:pt x="49610" y="431293"/>
                  </a:lnTo>
                  <a:lnTo>
                    <a:pt x="50712" y="429743"/>
                  </a:lnTo>
                  <a:lnTo>
                    <a:pt x="52549" y="428708"/>
                  </a:lnTo>
                  <a:lnTo>
                    <a:pt x="59410" y="426676"/>
                  </a:lnTo>
                  <a:lnTo>
                    <a:pt x="59531" y="436561"/>
                  </a:lnTo>
                  <a:lnTo>
                    <a:pt x="59531" y="430846"/>
                  </a:lnTo>
                  <a:lnTo>
                    <a:pt x="59531" y="436555"/>
                  </a:lnTo>
                  <a:lnTo>
                    <a:pt x="59531" y="4266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301083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0" y="228600"/>
            <a:ext cx="9829800" cy="5632311"/>
          </a:xfrm>
          <a:prstGeom prst="rect">
            <a:avLst/>
          </a:prstGeom>
          <a:noFill/>
        </p:spPr>
        <p:txBody>
          <a:bodyPr vert="horz" wrap="square" rtlCol="0">
            <a:spAutoFit/>
          </a:bodyPr>
          <a:lstStyle/>
          <a:p>
            <a:pPr algn="ctr"/>
            <a:r>
              <a:rPr lang="en-US" sz="2400" dirty="0" smtClean="0">
                <a:solidFill>
                  <a:srgbClr val="000000"/>
                </a:solidFill>
                <a:latin typeface="Times New Roman - 22"/>
              </a:rPr>
              <a:t>Sometimes, a stream would </a:t>
            </a:r>
            <a:r>
              <a:rPr lang="en-US" sz="2400" dirty="0" smtClean="0">
                <a:solidFill>
                  <a:srgbClr val="000000"/>
                </a:solidFill>
                <a:latin typeface="Times New Roman - 22"/>
              </a:rPr>
              <a:t>flow </a:t>
            </a:r>
            <a:r>
              <a:rPr lang="en-US" sz="2400" dirty="0" smtClean="0">
                <a:solidFill>
                  <a:srgbClr val="000000"/>
                </a:solidFill>
                <a:latin typeface="Times New Roman - 22"/>
              </a:rPr>
              <a:t>through </a:t>
            </a:r>
            <a:r>
              <a:rPr lang="en-US" sz="2400" dirty="0" smtClean="0">
                <a:solidFill>
                  <a:srgbClr val="000000"/>
                </a:solidFill>
                <a:latin typeface="Times New Roman - 22"/>
              </a:rPr>
              <a:t>the manor.  </a:t>
            </a:r>
            <a:r>
              <a:rPr lang="en-US" sz="2400" u="sng" dirty="0" smtClean="0">
                <a:solidFill>
                  <a:srgbClr val="000000"/>
                </a:solidFill>
                <a:latin typeface="Times New Roman - 22"/>
              </a:rPr>
              <a:t>Streams and ponds provided fish, </a:t>
            </a:r>
            <a:r>
              <a:rPr lang="en-US" sz="2400" dirty="0" smtClean="0">
                <a:solidFill>
                  <a:srgbClr val="000000"/>
                </a:solidFill>
                <a:latin typeface="Times New Roman - 22"/>
              </a:rPr>
              <a:t>which served </a:t>
            </a:r>
            <a:r>
              <a:rPr lang="en-US" sz="2400" u="sng" dirty="0" smtClean="0">
                <a:solidFill>
                  <a:srgbClr val="000000"/>
                </a:solidFill>
                <a:latin typeface="Times New Roman - 22"/>
              </a:rPr>
              <a:t>as an important source of food.  The mill for grinding grain was often located on the stream.</a:t>
            </a:r>
          </a:p>
          <a:p>
            <a:pPr algn="ctr"/>
            <a:endParaRPr lang="en-US" sz="2400" dirty="0" smtClean="0">
              <a:solidFill>
                <a:srgbClr val="000000"/>
              </a:solidFill>
              <a:latin typeface="Times New Roman - 22"/>
            </a:endParaRPr>
          </a:p>
          <a:p>
            <a:pPr algn="ctr"/>
            <a:r>
              <a:rPr lang="en-US" sz="2400" dirty="0" smtClean="0">
                <a:solidFill>
                  <a:srgbClr val="000000"/>
                </a:solidFill>
                <a:latin typeface="Times New Roman - 22"/>
              </a:rPr>
              <a:t>The </a:t>
            </a:r>
            <a:r>
              <a:rPr lang="en-US" sz="2400" u="sng" dirty="0" smtClean="0">
                <a:solidFill>
                  <a:srgbClr val="000000"/>
                </a:solidFill>
                <a:latin typeface="Times New Roman - 22"/>
              </a:rPr>
              <a:t>manor was largely a self sufficient community</a:t>
            </a:r>
            <a:r>
              <a:rPr lang="en-US" sz="2400" dirty="0" smtClean="0">
                <a:solidFill>
                  <a:srgbClr val="000000"/>
                </a:solidFill>
                <a:latin typeface="Times New Roman - 22"/>
              </a:rPr>
              <a:t>.  the serfs and peasants </a:t>
            </a:r>
            <a:r>
              <a:rPr lang="en-US" sz="2400" u="sng" dirty="0" smtClean="0">
                <a:solidFill>
                  <a:srgbClr val="000000"/>
                </a:solidFill>
                <a:latin typeface="Times New Roman - 22"/>
              </a:rPr>
              <a:t>raised or produced nearly everything that they and their lord needed for daily life-crops</a:t>
            </a:r>
            <a:r>
              <a:rPr lang="en-US" sz="2400" dirty="0" smtClean="0">
                <a:solidFill>
                  <a:srgbClr val="000000"/>
                </a:solidFill>
                <a:latin typeface="Times New Roman - 22"/>
              </a:rPr>
              <a:t>, milk and cheese, fuel, cloth, leather goods, and lumber.  </a:t>
            </a:r>
            <a:r>
              <a:rPr lang="en-US" sz="2400" u="sng" dirty="0" smtClean="0">
                <a:solidFill>
                  <a:srgbClr val="000000"/>
                </a:solidFill>
                <a:latin typeface="Times New Roman - 22"/>
              </a:rPr>
              <a:t>The only outside purchases were salt, iron, and a few unusual objects such as millstones.</a:t>
            </a:r>
          </a:p>
          <a:p>
            <a:pPr algn="ctr"/>
            <a:endParaRPr lang="en-US" sz="2400" u="sng" dirty="0" smtClean="0">
              <a:solidFill>
                <a:srgbClr val="000000"/>
              </a:solidFill>
              <a:latin typeface="Times New Roman - 22"/>
            </a:endParaRPr>
          </a:p>
          <a:p>
            <a:pPr algn="ctr"/>
            <a:r>
              <a:rPr lang="en-US" sz="2400" u="sng" dirty="0" smtClean="0">
                <a:solidFill>
                  <a:srgbClr val="000000"/>
                </a:solidFill>
                <a:latin typeface="Times New Roman - 22"/>
              </a:rPr>
              <a:t>Millstones are huge stones used to grind flour. </a:t>
            </a:r>
          </a:p>
          <a:p>
            <a:pPr algn="ctr"/>
            <a:endParaRPr lang="en-US" sz="2400" dirty="0" smtClean="0">
              <a:solidFill>
                <a:srgbClr val="000000"/>
              </a:solidFill>
              <a:latin typeface="Times New Roman - 22"/>
            </a:endParaRPr>
          </a:p>
          <a:p>
            <a:pPr algn="ctr"/>
            <a:r>
              <a:rPr lang="en-US" sz="2400" u="sng" dirty="0" smtClean="0">
                <a:solidFill>
                  <a:srgbClr val="000000"/>
                </a:solidFill>
                <a:latin typeface="Times New Roman - 22"/>
              </a:rPr>
              <a:t>Crops</a:t>
            </a:r>
            <a:r>
              <a:rPr lang="en-US" sz="2400" dirty="0" smtClean="0">
                <a:solidFill>
                  <a:srgbClr val="000000"/>
                </a:solidFill>
                <a:latin typeface="Times New Roman - 22"/>
              </a:rPr>
              <a:t> grown on the manor usually </a:t>
            </a:r>
            <a:r>
              <a:rPr lang="en-US" sz="2400" u="sng" dirty="0" smtClean="0">
                <a:solidFill>
                  <a:srgbClr val="000000"/>
                </a:solidFill>
                <a:latin typeface="Times New Roman - 22"/>
              </a:rPr>
              <a:t>included grains</a:t>
            </a:r>
            <a:r>
              <a:rPr lang="en-US" sz="2400" dirty="0" smtClean="0">
                <a:solidFill>
                  <a:srgbClr val="000000"/>
                </a:solidFill>
                <a:latin typeface="Times New Roman - 22"/>
              </a:rPr>
              <a:t>, such  as </a:t>
            </a:r>
            <a:r>
              <a:rPr lang="en-US" sz="2400" u="sng" dirty="0" smtClean="0">
                <a:solidFill>
                  <a:srgbClr val="000000"/>
                </a:solidFill>
                <a:latin typeface="Times New Roman - 22"/>
              </a:rPr>
              <a:t>wheat, rye, barely, and oats</a:t>
            </a:r>
            <a:r>
              <a:rPr lang="en-US" sz="2400" dirty="0" smtClean="0">
                <a:solidFill>
                  <a:srgbClr val="000000"/>
                </a:solidFill>
                <a:latin typeface="Times New Roman - 22"/>
              </a:rPr>
              <a:t>, and vegetables, such as </a:t>
            </a:r>
            <a:r>
              <a:rPr lang="en-US" sz="2400" u="sng" dirty="0" smtClean="0">
                <a:solidFill>
                  <a:srgbClr val="000000"/>
                </a:solidFill>
                <a:latin typeface="Times New Roman - 22"/>
              </a:rPr>
              <a:t>peas, beans, onions, and beets.</a:t>
            </a:r>
            <a:endParaRPr lang="en-US" sz="2400" u="sng" dirty="0">
              <a:solidFill>
                <a:srgbClr val="000000"/>
              </a:solidFill>
              <a:latin typeface="Times New Roman - 22"/>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3000" y="5486400"/>
            <a:ext cx="2616200" cy="1831619"/>
          </a:xfrm>
          <a:prstGeom prst="rect">
            <a:avLst/>
          </a:prstGeom>
        </p:spPr>
      </p:pic>
    </p:spTree>
    <p:extLst>
      <p:ext uri="{BB962C8B-B14F-4D97-AF65-F5344CB8AC3E}">
        <p14:creationId xmlns:p14="http://schemas.microsoft.com/office/powerpoint/2010/main" val="217509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89000" y="63500"/>
            <a:ext cx="8458200" cy="7556500"/>
          </a:xfrm>
          <a:prstGeom prst="rect">
            <a:avLst/>
          </a:prstGeom>
          <a:solidFill>
            <a:scrgbClr r="0" g="0" b="0">
              <a:alpha val="0"/>
            </a:scrgbClr>
          </a:solidFill>
        </p:spPr>
      </p:pic>
    </p:spTree>
    <p:extLst>
      <p:ext uri="{BB962C8B-B14F-4D97-AF65-F5344CB8AC3E}">
        <p14:creationId xmlns:p14="http://schemas.microsoft.com/office/powerpoint/2010/main" val="1925045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965200" y="279400"/>
            <a:ext cx="7696200" cy="7340600"/>
          </a:xfrm>
          <a:prstGeom prst="rect">
            <a:avLst/>
          </a:prstGeom>
          <a:solidFill>
            <a:scrgbClr r="0" g="0" b="0">
              <a:alpha val="0"/>
            </a:scrgbClr>
          </a:solidFill>
        </p:spPr>
      </p:pic>
    </p:spTree>
    <p:extLst>
      <p:ext uri="{BB962C8B-B14F-4D97-AF65-F5344CB8AC3E}">
        <p14:creationId xmlns:p14="http://schemas.microsoft.com/office/powerpoint/2010/main" val="3463394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23000" y="533400"/>
            <a:ext cx="3403600" cy="6370975"/>
          </a:xfrm>
          <a:prstGeom prst="rect">
            <a:avLst/>
          </a:prstGeom>
          <a:noFill/>
        </p:spPr>
        <p:txBody>
          <a:bodyPr vert="horz" rtlCol="0">
            <a:spAutoFit/>
          </a:bodyPr>
          <a:lstStyle/>
          <a:p>
            <a:pPr algn="ctr"/>
            <a:r>
              <a:rPr lang="en-US" sz="2400" dirty="0" smtClean="0">
                <a:solidFill>
                  <a:srgbClr val="000000"/>
                </a:solidFill>
                <a:latin typeface="Times New Roman - 22"/>
              </a:rPr>
              <a:t>For the privilege of living on the lord's land, </a:t>
            </a:r>
            <a:r>
              <a:rPr lang="en-US" sz="2400" u="sng" dirty="0" smtClean="0">
                <a:solidFill>
                  <a:srgbClr val="000000"/>
                </a:solidFill>
                <a:latin typeface="Times New Roman - 22"/>
              </a:rPr>
              <a:t>peasants paid a high price. </a:t>
            </a:r>
          </a:p>
          <a:p>
            <a:pPr algn="ctr"/>
            <a:endParaRPr lang="en-US" sz="2400" dirty="0" smtClean="0">
              <a:solidFill>
                <a:srgbClr val="000000"/>
              </a:solidFill>
              <a:latin typeface="Times New Roman - 22"/>
            </a:endParaRPr>
          </a:p>
          <a:p>
            <a:pPr algn="ctr"/>
            <a:r>
              <a:rPr lang="en-US" sz="2400" dirty="0" smtClean="0">
                <a:solidFill>
                  <a:srgbClr val="000000"/>
                </a:solidFill>
                <a:latin typeface="Times New Roman - 22"/>
              </a:rPr>
              <a:t> They paid a </a:t>
            </a:r>
            <a:r>
              <a:rPr lang="en-US" sz="2400" u="sng" dirty="0" smtClean="0">
                <a:solidFill>
                  <a:srgbClr val="000000"/>
                </a:solidFill>
                <a:latin typeface="Times New Roman - 22"/>
              </a:rPr>
              <a:t>high tax on all grain</a:t>
            </a:r>
            <a:r>
              <a:rPr lang="en-US" sz="2400" dirty="0" smtClean="0">
                <a:solidFill>
                  <a:srgbClr val="000000"/>
                </a:solidFill>
                <a:latin typeface="Times New Roman - 22"/>
              </a:rPr>
              <a:t> ground in the lord's mill.  Any attempt to avoid taxed by baking bread  elsewhere was treated as a crime. </a:t>
            </a:r>
          </a:p>
          <a:p>
            <a:pPr algn="ctr"/>
            <a:endParaRPr lang="en-US" sz="2400" dirty="0" smtClean="0">
              <a:solidFill>
                <a:srgbClr val="000000"/>
              </a:solidFill>
              <a:latin typeface="Times New Roman - 22"/>
            </a:endParaRPr>
          </a:p>
          <a:p>
            <a:pPr algn="ctr"/>
            <a:r>
              <a:rPr lang="en-US" sz="2400" u="sng" dirty="0" smtClean="0">
                <a:solidFill>
                  <a:srgbClr val="000000"/>
                </a:solidFill>
                <a:latin typeface="Times New Roman - 22"/>
              </a:rPr>
              <a:t>They were taxed on almost everything produced on the lord's land.</a:t>
            </a:r>
            <a:endParaRPr lang="en-US" sz="2400" u="sng" dirty="0">
              <a:solidFill>
                <a:srgbClr val="000000"/>
              </a:solidFill>
              <a:latin typeface="Times New Roman - 22"/>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806450" y="203200"/>
            <a:ext cx="4921250" cy="6550152"/>
          </a:xfrm>
          <a:prstGeom prst="rect">
            <a:avLst/>
          </a:prstGeom>
          <a:solidFill>
            <a:scrgbClr r="0" g="0" b="0">
              <a:alpha val="0"/>
            </a:scrgbClr>
          </a:solidFill>
        </p:spPr>
      </p:pic>
    </p:spTree>
    <p:extLst>
      <p:ext uri="{BB962C8B-B14F-4D97-AF65-F5344CB8AC3E}">
        <p14:creationId xmlns:p14="http://schemas.microsoft.com/office/powerpoint/2010/main" val="1755102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0" y="1219200"/>
            <a:ext cx="7518400" cy="3970318"/>
          </a:xfrm>
          <a:prstGeom prst="rect">
            <a:avLst/>
          </a:prstGeom>
          <a:noFill/>
        </p:spPr>
        <p:txBody>
          <a:bodyPr vert="horz" rtlCol="0">
            <a:spAutoFit/>
          </a:bodyPr>
          <a:lstStyle/>
          <a:p>
            <a:pPr algn="ctr"/>
            <a:r>
              <a:rPr lang="en-US" sz="2800" dirty="0" smtClean="0">
                <a:solidFill>
                  <a:srgbClr val="000000"/>
                </a:solidFill>
                <a:latin typeface="Times New Roman - 22"/>
              </a:rPr>
              <a:t>Peasants also paid a </a:t>
            </a:r>
            <a:r>
              <a:rPr lang="en-US" sz="2800" u="sng" dirty="0" smtClean="0">
                <a:solidFill>
                  <a:srgbClr val="000000"/>
                </a:solidFill>
                <a:latin typeface="Times New Roman - 22"/>
              </a:rPr>
              <a:t>tax on marriage</a:t>
            </a:r>
            <a:r>
              <a:rPr lang="en-US" sz="2800" dirty="0" smtClean="0">
                <a:solidFill>
                  <a:srgbClr val="000000"/>
                </a:solidFill>
                <a:latin typeface="Times New Roman - 22"/>
              </a:rPr>
              <a:t>.  Weddings could take place only with </a:t>
            </a:r>
            <a:r>
              <a:rPr lang="en-US" sz="2800" u="sng" dirty="0" smtClean="0">
                <a:solidFill>
                  <a:srgbClr val="000000"/>
                </a:solidFill>
                <a:latin typeface="Times New Roman - 22"/>
              </a:rPr>
              <a:t>the lord's consent.</a:t>
            </a:r>
          </a:p>
          <a:p>
            <a:pPr algn="ctr"/>
            <a:endParaRPr lang="en-US" sz="2800" dirty="0" smtClean="0">
              <a:solidFill>
                <a:srgbClr val="000000"/>
              </a:solidFill>
              <a:latin typeface="Times New Roman - 22"/>
            </a:endParaRPr>
          </a:p>
          <a:p>
            <a:pPr algn="ctr"/>
            <a:r>
              <a:rPr lang="en-US" sz="2800" dirty="0" smtClean="0">
                <a:solidFill>
                  <a:srgbClr val="000000"/>
                </a:solidFill>
                <a:latin typeface="Times New Roman - 22"/>
              </a:rPr>
              <a:t>  After all these payments to the lord, </a:t>
            </a:r>
            <a:r>
              <a:rPr lang="en-US" sz="2800" u="sng" dirty="0" smtClean="0">
                <a:solidFill>
                  <a:srgbClr val="000000"/>
                </a:solidFill>
                <a:latin typeface="Times New Roman - 22"/>
              </a:rPr>
              <a:t>peasants owed the village priest, a </a:t>
            </a:r>
            <a:r>
              <a:rPr lang="en-US" sz="2800" b="1" u="sng" dirty="0" smtClean="0">
                <a:solidFill>
                  <a:srgbClr val="000000"/>
                </a:solidFill>
                <a:latin typeface="Times New Roman - 22"/>
              </a:rPr>
              <a:t>tithe</a:t>
            </a:r>
            <a:r>
              <a:rPr lang="en-US" sz="2800" u="sng" dirty="0" smtClean="0">
                <a:solidFill>
                  <a:srgbClr val="000000"/>
                </a:solidFill>
                <a:latin typeface="Times New Roman - 22"/>
              </a:rPr>
              <a:t>, or church tax. </a:t>
            </a:r>
          </a:p>
          <a:p>
            <a:pPr algn="ctr"/>
            <a:endParaRPr lang="en-US" sz="2800" u="sng" dirty="0" smtClean="0">
              <a:solidFill>
                <a:srgbClr val="000000"/>
              </a:solidFill>
              <a:latin typeface="Times New Roman - 22"/>
            </a:endParaRPr>
          </a:p>
          <a:p>
            <a:pPr algn="ctr"/>
            <a:r>
              <a:rPr lang="en-US" sz="2800" dirty="0" smtClean="0">
                <a:solidFill>
                  <a:srgbClr val="000000"/>
                </a:solidFill>
                <a:latin typeface="Times New Roman - 22"/>
              </a:rPr>
              <a:t> A tithe represented </a:t>
            </a:r>
            <a:r>
              <a:rPr lang="en-US" sz="2800" u="sng" dirty="0" smtClean="0">
                <a:solidFill>
                  <a:srgbClr val="000000"/>
                </a:solidFill>
                <a:latin typeface="Times New Roman - 22"/>
              </a:rPr>
              <a:t>one-tenth</a:t>
            </a:r>
            <a:r>
              <a:rPr lang="en-US" sz="2800" dirty="0" smtClean="0">
                <a:solidFill>
                  <a:srgbClr val="000000"/>
                </a:solidFill>
                <a:latin typeface="Times New Roman - 22"/>
              </a:rPr>
              <a:t> (10%) of their income.</a:t>
            </a:r>
            <a:endParaRPr lang="en-US" sz="2800" dirty="0">
              <a:solidFill>
                <a:srgbClr val="000000"/>
              </a:solidFill>
              <a:latin typeface="Times New Roman - 22"/>
            </a:endParaRPr>
          </a:p>
        </p:txBody>
      </p:sp>
    </p:spTree>
    <p:extLst>
      <p:ext uri="{BB962C8B-B14F-4D97-AF65-F5344CB8AC3E}">
        <p14:creationId xmlns:p14="http://schemas.microsoft.com/office/powerpoint/2010/main" val="1775191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3200" y="381000"/>
            <a:ext cx="8382000" cy="7043801"/>
            <a:chOff x="279400" y="381000"/>
            <a:chExt cx="8305800" cy="7043801"/>
          </a:xfrm>
        </p:grpSpPr>
        <p:sp>
          <p:nvSpPr>
            <p:cNvPr id="2" name="TextBox 1"/>
            <p:cNvSpPr txBox="1"/>
            <p:nvPr/>
          </p:nvSpPr>
          <p:spPr>
            <a:xfrm>
              <a:off x="1295400" y="381000"/>
              <a:ext cx="7289800" cy="4832092"/>
            </a:xfrm>
            <a:prstGeom prst="rect">
              <a:avLst/>
            </a:prstGeom>
            <a:noFill/>
          </p:spPr>
          <p:txBody>
            <a:bodyPr vert="horz" rtlCol="0">
              <a:spAutoFit/>
            </a:bodyPr>
            <a:lstStyle/>
            <a:p>
              <a:pPr algn="ctr"/>
              <a:r>
                <a:rPr lang="en-US" sz="2800" u="sng" dirty="0" smtClean="0">
                  <a:solidFill>
                    <a:srgbClr val="000000"/>
                  </a:solidFill>
                  <a:latin typeface="Times New Roman - 21"/>
                </a:rPr>
                <a:t>Serfs lived in crowded cottages, close to their neighbors</a:t>
              </a:r>
              <a:r>
                <a:rPr lang="en-US" sz="2800" dirty="0" smtClean="0">
                  <a:solidFill>
                    <a:srgbClr val="000000"/>
                  </a:solidFill>
                  <a:latin typeface="Times New Roman - 21"/>
                </a:rPr>
                <a:t>. The cottages had only </a:t>
              </a:r>
              <a:r>
                <a:rPr lang="en-US" sz="2800" u="sng" dirty="0" smtClean="0">
                  <a:solidFill>
                    <a:srgbClr val="000000"/>
                  </a:solidFill>
                  <a:latin typeface="Times New Roman - 21"/>
                </a:rPr>
                <a:t>one or two rooms.</a:t>
              </a:r>
              <a:r>
                <a:rPr lang="en-US" sz="2800" dirty="0" smtClean="0">
                  <a:solidFill>
                    <a:srgbClr val="000000"/>
                  </a:solidFill>
                  <a:latin typeface="Times New Roman - 21"/>
                </a:rPr>
                <a:t> If there were two rooms, the main room was used for cooking, eating, and other household activities. The second was the family bedroom.  </a:t>
              </a:r>
            </a:p>
            <a:p>
              <a:pPr algn="ctr"/>
              <a:endParaRPr lang="en-US" sz="2800" dirty="0" smtClean="0">
                <a:solidFill>
                  <a:srgbClr val="000000"/>
                </a:solidFill>
                <a:latin typeface="Times New Roman - 21"/>
              </a:endParaRPr>
            </a:p>
            <a:p>
              <a:pPr algn="ctr"/>
              <a:r>
                <a:rPr lang="en-US" sz="2800" u="sng" dirty="0" smtClean="0">
                  <a:solidFill>
                    <a:srgbClr val="000000"/>
                  </a:solidFill>
                  <a:latin typeface="Times New Roman - 21"/>
                </a:rPr>
                <a:t>Peasants warmed their dirt-floor houses by bringing pigs inside</a:t>
              </a:r>
              <a:r>
                <a:rPr lang="en-US" sz="2800" dirty="0" smtClean="0">
                  <a:solidFill>
                    <a:srgbClr val="000000"/>
                  </a:solidFill>
                  <a:latin typeface="Times New Roman - 21"/>
                </a:rPr>
                <a:t>.  At night, the family huddled on a pile of straw that often crawled with insects.  </a:t>
              </a:r>
              <a:endParaRPr lang="en-US" sz="2800" dirty="0">
                <a:solidFill>
                  <a:srgbClr val="000000"/>
                </a:solidFill>
                <a:latin typeface="Times New Roman - 21"/>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279400" y="5213092"/>
              <a:ext cx="3810001" cy="2211709"/>
            </a:xfrm>
            <a:prstGeom prst="rect">
              <a:avLst/>
            </a:prstGeom>
            <a:solidFill>
              <a:scrgbClr r="0" g="0" b="0">
                <a:alpha val="0"/>
              </a:scrgbClr>
            </a:solidFill>
          </p:spPr>
        </p:pic>
      </p:grpSp>
    </p:spTree>
    <p:extLst>
      <p:ext uri="{BB962C8B-B14F-4D97-AF65-F5344CB8AC3E}">
        <p14:creationId xmlns:p14="http://schemas.microsoft.com/office/powerpoint/2010/main" val="1202963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0" y="609600"/>
            <a:ext cx="7467600" cy="5693866"/>
          </a:xfrm>
          <a:prstGeom prst="rect">
            <a:avLst/>
          </a:prstGeom>
          <a:noFill/>
        </p:spPr>
        <p:txBody>
          <a:bodyPr vert="horz" rtlCol="0">
            <a:spAutoFit/>
          </a:bodyPr>
          <a:lstStyle/>
          <a:p>
            <a:pPr algn="ctr"/>
            <a:r>
              <a:rPr lang="en-US" sz="2800" dirty="0" smtClean="0">
                <a:solidFill>
                  <a:srgbClr val="000000"/>
                </a:solidFill>
                <a:latin typeface="Times New Roman - 21"/>
              </a:rPr>
              <a:t>The simple </a:t>
            </a:r>
            <a:r>
              <a:rPr lang="en-US" sz="2800" u="sng" dirty="0" smtClean="0">
                <a:solidFill>
                  <a:srgbClr val="000000"/>
                </a:solidFill>
                <a:latin typeface="Times New Roman - 21"/>
              </a:rPr>
              <a:t>diet of a peasant consisted mainly of vegetables, coarse brown bread, grain, cheese and soup.</a:t>
            </a:r>
          </a:p>
          <a:p>
            <a:pPr algn="ctr"/>
            <a:endParaRPr lang="en-US" sz="2800" dirty="0" smtClean="0">
              <a:solidFill>
                <a:srgbClr val="000000"/>
              </a:solidFill>
              <a:latin typeface="Times New Roman - 21"/>
            </a:endParaRPr>
          </a:p>
          <a:p>
            <a:pPr algn="ctr"/>
            <a:r>
              <a:rPr lang="en-US" sz="2800" u="sng" dirty="0" smtClean="0">
                <a:solidFill>
                  <a:srgbClr val="000000"/>
                </a:solidFill>
                <a:latin typeface="Times New Roman - 21"/>
              </a:rPr>
              <a:t>Illness and malnutrition were constant afflictions for medieval peasants.  Average life expectancy was about 35 years</a:t>
            </a:r>
            <a:r>
              <a:rPr lang="en-US" sz="2800" dirty="0" smtClean="0">
                <a:solidFill>
                  <a:srgbClr val="000000"/>
                </a:solidFill>
                <a:latin typeface="Times New Roman - 21"/>
              </a:rPr>
              <a:t>.</a:t>
            </a:r>
          </a:p>
          <a:p>
            <a:pPr algn="ctr"/>
            <a:endParaRPr lang="en-US" sz="2800" dirty="0" smtClean="0">
              <a:solidFill>
                <a:srgbClr val="000000"/>
              </a:solidFill>
              <a:latin typeface="Times New Roman - 21"/>
            </a:endParaRPr>
          </a:p>
          <a:p>
            <a:pPr algn="ctr"/>
            <a:r>
              <a:rPr lang="en-US" sz="2800" dirty="0" smtClean="0">
                <a:solidFill>
                  <a:srgbClr val="000000"/>
                </a:solidFill>
                <a:latin typeface="Times New Roman - 21"/>
              </a:rPr>
              <a:t>Yet, despite the hardships they endured, </a:t>
            </a:r>
            <a:r>
              <a:rPr lang="en-US" sz="2800" u="sng" dirty="0" smtClean="0">
                <a:solidFill>
                  <a:srgbClr val="000000"/>
                </a:solidFill>
                <a:latin typeface="Times New Roman - 21"/>
              </a:rPr>
              <a:t>serfs</a:t>
            </a:r>
            <a:r>
              <a:rPr lang="en-US" sz="2800" dirty="0" smtClean="0">
                <a:solidFill>
                  <a:srgbClr val="000000"/>
                </a:solidFill>
                <a:latin typeface="Times New Roman - 21"/>
              </a:rPr>
              <a:t> accepted their lot in life as part of the Church's teaching. They, like most Christians during medieval times, </a:t>
            </a:r>
            <a:r>
              <a:rPr lang="en-US" sz="2800" u="sng" dirty="0" smtClean="0">
                <a:solidFill>
                  <a:srgbClr val="000000"/>
                </a:solidFill>
                <a:latin typeface="Times New Roman - 21"/>
              </a:rPr>
              <a:t>believed that God determined a person's place in society</a:t>
            </a:r>
            <a:r>
              <a:rPr lang="en-US" sz="2800" dirty="0" smtClean="0">
                <a:solidFill>
                  <a:srgbClr val="000000"/>
                </a:solidFill>
                <a:latin typeface="Times New Roman - 21"/>
              </a:rPr>
              <a:t>.</a:t>
            </a:r>
            <a:endParaRPr lang="en-US" sz="2800" dirty="0">
              <a:solidFill>
                <a:srgbClr val="000000"/>
              </a:solidFill>
              <a:latin typeface="Times New Roman - 21"/>
            </a:endParaRPr>
          </a:p>
        </p:txBody>
      </p:sp>
    </p:spTree>
    <p:extLst>
      <p:ext uri="{BB962C8B-B14F-4D97-AF65-F5344CB8AC3E}">
        <p14:creationId xmlns:p14="http://schemas.microsoft.com/office/powerpoint/2010/main" val="2222924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12800" y="304800"/>
            <a:ext cx="9194800" cy="6924973"/>
            <a:chOff x="812800" y="304800"/>
            <a:chExt cx="9194800" cy="6924973"/>
          </a:xfrm>
        </p:grpSpPr>
        <p:sp>
          <p:nvSpPr>
            <p:cNvPr id="2" name="TextBox 1"/>
            <p:cNvSpPr txBox="1"/>
            <p:nvPr/>
          </p:nvSpPr>
          <p:spPr>
            <a:xfrm>
              <a:off x="812800" y="304800"/>
              <a:ext cx="4292600" cy="6924973"/>
            </a:xfrm>
            <a:prstGeom prst="rect">
              <a:avLst/>
            </a:prstGeom>
            <a:noFill/>
          </p:spPr>
          <p:txBody>
            <a:bodyPr vert="horz" rtlCol="0">
              <a:spAutoFit/>
            </a:bodyPr>
            <a:lstStyle/>
            <a:p>
              <a:pPr algn="ctr"/>
              <a:r>
                <a:rPr lang="en-US" sz="2400" dirty="0" smtClean="0">
                  <a:solidFill>
                    <a:srgbClr val="000000"/>
                  </a:solidFill>
                  <a:latin typeface="Times New Roman - 21"/>
                </a:rPr>
                <a:t>Knights were expected to display</a:t>
              </a:r>
              <a:r>
                <a:rPr lang="en-US" sz="2400" dirty="0">
                  <a:solidFill>
                    <a:srgbClr val="000000"/>
                  </a:solidFill>
                  <a:latin typeface="Times New Roman - 21"/>
                </a:rPr>
                <a:t> </a:t>
              </a:r>
              <a:r>
                <a:rPr lang="en-US" sz="2400" dirty="0" smtClean="0">
                  <a:solidFill>
                    <a:srgbClr val="000000"/>
                  </a:solidFill>
                  <a:latin typeface="Times New Roman - 21"/>
                </a:rPr>
                <a:t>courage in battle and loyalty to their lord.  By the 1100s, the </a:t>
              </a:r>
              <a:r>
                <a:rPr lang="en-US" sz="2400" u="sng" dirty="0" smtClean="0">
                  <a:solidFill>
                    <a:srgbClr val="000000"/>
                  </a:solidFill>
                  <a:latin typeface="Times New Roman - 21"/>
                </a:rPr>
                <a:t>code of </a:t>
              </a:r>
              <a:r>
                <a:rPr lang="en-US" sz="2400" b="1" u="sng" dirty="0" smtClean="0">
                  <a:solidFill>
                    <a:srgbClr val="000000"/>
                  </a:solidFill>
                  <a:latin typeface="Times New Roman - 21"/>
                </a:rPr>
                <a:t>chivalry</a:t>
              </a:r>
              <a:r>
                <a:rPr lang="en-US" sz="2400" u="sng" dirty="0" smtClean="0">
                  <a:solidFill>
                    <a:srgbClr val="000000"/>
                  </a:solidFill>
                  <a:latin typeface="Times New Roman - 21"/>
                </a:rPr>
                <a:t>, a complex set of ideals</a:t>
              </a:r>
              <a:r>
                <a:rPr lang="en-US" sz="2400" dirty="0" smtClean="0">
                  <a:solidFill>
                    <a:srgbClr val="000000"/>
                  </a:solidFill>
                  <a:latin typeface="Times New Roman - 21"/>
                </a:rPr>
                <a:t>,  demanded that </a:t>
              </a:r>
              <a:r>
                <a:rPr lang="en-US" sz="2400" u="sng" dirty="0" smtClean="0">
                  <a:solidFill>
                    <a:srgbClr val="000000"/>
                  </a:solidFill>
                  <a:latin typeface="Times New Roman - 21"/>
                </a:rPr>
                <a:t>knights</a:t>
              </a:r>
              <a:r>
                <a:rPr lang="en-US" sz="2400" dirty="0" smtClean="0">
                  <a:solidFill>
                    <a:srgbClr val="000000"/>
                  </a:solidFill>
                  <a:latin typeface="Times New Roman - 21"/>
                </a:rPr>
                <a:t> fight bravely  in defense of three masters.  He </a:t>
              </a:r>
              <a:r>
                <a:rPr lang="en-US" sz="2400" u="sng" dirty="0" smtClean="0">
                  <a:solidFill>
                    <a:srgbClr val="000000"/>
                  </a:solidFill>
                  <a:latin typeface="Times New Roman - 21"/>
                </a:rPr>
                <a:t>devoted himself to:</a:t>
              </a:r>
            </a:p>
            <a:p>
              <a:pPr algn="ctr"/>
              <a:endParaRPr lang="en-US" sz="2400" u="sng" dirty="0" smtClean="0">
                <a:solidFill>
                  <a:srgbClr val="000000"/>
                </a:solidFill>
                <a:latin typeface="Times New Roman - 21"/>
              </a:endParaRPr>
            </a:p>
            <a:p>
              <a:pPr algn="ctr"/>
              <a:r>
                <a:rPr lang="en-US" sz="2400" u="sng" dirty="0" smtClean="0">
                  <a:solidFill>
                    <a:srgbClr val="000000"/>
                  </a:solidFill>
                  <a:latin typeface="Times New Roman - 21"/>
                </a:rPr>
                <a:t>His earthly feudal lord</a:t>
              </a:r>
            </a:p>
            <a:p>
              <a:pPr algn="ctr"/>
              <a:r>
                <a:rPr lang="en-US" sz="2400" u="sng" dirty="0" smtClean="0">
                  <a:solidFill>
                    <a:srgbClr val="000000"/>
                  </a:solidFill>
                  <a:latin typeface="Times New Roman - 21"/>
                </a:rPr>
                <a:t>His heavenly Lord</a:t>
              </a:r>
            </a:p>
            <a:p>
              <a:pPr algn="ctr"/>
              <a:r>
                <a:rPr lang="en-US" sz="2400" u="sng" dirty="0" smtClean="0">
                  <a:solidFill>
                    <a:srgbClr val="000000"/>
                  </a:solidFill>
                  <a:latin typeface="Times New Roman - 21"/>
                </a:rPr>
                <a:t>His chosen lady</a:t>
              </a:r>
            </a:p>
            <a:p>
              <a:pPr algn="ctr"/>
              <a:endParaRPr lang="en-US" sz="2400" dirty="0" smtClean="0">
                <a:solidFill>
                  <a:srgbClr val="000000"/>
                </a:solidFill>
                <a:latin typeface="Times New Roman - 21"/>
              </a:endParaRPr>
            </a:p>
            <a:p>
              <a:pPr algn="ctr"/>
              <a:r>
                <a:rPr lang="en-US" sz="2400" dirty="0" smtClean="0">
                  <a:solidFill>
                    <a:srgbClr val="000000"/>
                  </a:solidFill>
                  <a:latin typeface="Times New Roman - 21"/>
                </a:rPr>
                <a:t>The code of chivalry  was  </a:t>
              </a:r>
              <a:r>
                <a:rPr lang="en-US" sz="2400" u="sng" dirty="0" smtClean="0">
                  <a:solidFill>
                    <a:srgbClr val="000000"/>
                  </a:solidFill>
                  <a:latin typeface="Times New Roman - 21"/>
                </a:rPr>
                <a:t>developed to stop the constant,  brutal fighting among nobles.</a:t>
              </a:r>
              <a:endParaRPr lang="en-US" sz="2400" u="sng" dirty="0">
                <a:solidFill>
                  <a:srgbClr val="000000"/>
                </a:solidFill>
                <a:latin typeface="Times New Roman - 21"/>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6610984" y="762000"/>
              <a:ext cx="2660015" cy="4581097"/>
            </a:xfrm>
            <a:prstGeom prst="rect">
              <a:avLst/>
            </a:prstGeom>
            <a:solidFill>
              <a:scrgbClr r="0" g="0" b="0">
                <a:alpha val="0"/>
              </a:scrgbClr>
            </a:solidFill>
          </p:spPr>
        </p:pic>
        <p:sp>
          <p:nvSpPr>
            <p:cNvPr id="4" name="TextBox 3"/>
            <p:cNvSpPr txBox="1"/>
            <p:nvPr/>
          </p:nvSpPr>
          <p:spPr>
            <a:xfrm>
              <a:off x="5765800" y="5791200"/>
              <a:ext cx="4241800" cy="1323439"/>
            </a:xfrm>
            <a:prstGeom prst="rect">
              <a:avLst/>
            </a:prstGeom>
            <a:noFill/>
          </p:spPr>
          <p:txBody>
            <a:bodyPr vert="horz" rtlCol="0">
              <a:spAutoFit/>
            </a:bodyPr>
            <a:lstStyle/>
            <a:p>
              <a:pPr algn="ctr"/>
              <a:r>
                <a:rPr lang="en-US" sz="2000" u="sng" dirty="0" smtClean="0">
                  <a:solidFill>
                    <a:srgbClr val="000000"/>
                  </a:solidFill>
                  <a:latin typeface="Times New Roman - 21"/>
                </a:rPr>
                <a:t>The chivalrous knight also  protected the weak and the poor.  The ideal knight was loyal, brave, and courteous.</a:t>
              </a:r>
              <a:endParaRPr lang="en-US" sz="2000" u="sng" dirty="0">
                <a:solidFill>
                  <a:srgbClr val="000000"/>
                </a:solidFill>
                <a:latin typeface="Times New Roman - 21"/>
              </a:endParaRPr>
            </a:p>
          </p:txBody>
        </p:sp>
      </p:grpSp>
    </p:spTree>
    <p:extLst>
      <p:ext uri="{BB962C8B-B14F-4D97-AF65-F5344CB8AC3E}">
        <p14:creationId xmlns:p14="http://schemas.microsoft.com/office/powerpoint/2010/main" val="1647958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206500"/>
            <a:ext cx="7289800" cy="4524315"/>
          </a:xfrm>
          <a:prstGeom prst="rect">
            <a:avLst/>
          </a:prstGeom>
          <a:noFill/>
        </p:spPr>
        <p:txBody>
          <a:bodyPr vert="horz" rtlCol="0">
            <a:spAutoFit/>
          </a:bodyPr>
          <a:lstStyle/>
          <a:p>
            <a:pPr algn="ctr"/>
            <a:r>
              <a:rPr lang="en-US" sz="2400" u="sng" dirty="0" smtClean="0">
                <a:solidFill>
                  <a:srgbClr val="000000"/>
                </a:solidFill>
                <a:latin typeface="Times New Roman - 22"/>
              </a:rPr>
              <a:t>Sons of nobles began training for knighthood at an earl age and  learned the code of chivalry</a:t>
            </a:r>
            <a:r>
              <a:rPr lang="en-US" sz="2400" dirty="0" smtClean="0">
                <a:solidFill>
                  <a:srgbClr val="000000"/>
                </a:solidFill>
                <a:latin typeface="Times New Roman - 22"/>
              </a:rPr>
              <a:t>.  </a:t>
            </a:r>
          </a:p>
          <a:p>
            <a:pPr algn="ctr"/>
            <a:endParaRPr lang="en-US" sz="2400" dirty="0" smtClean="0">
              <a:solidFill>
                <a:srgbClr val="000000"/>
              </a:solidFill>
              <a:latin typeface="Times New Roman - 22"/>
            </a:endParaRPr>
          </a:p>
          <a:p>
            <a:pPr algn="ctr"/>
            <a:r>
              <a:rPr lang="en-US" sz="2400" u="sng" dirty="0" smtClean="0">
                <a:solidFill>
                  <a:srgbClr val="000000"/>
                </a:solidFill>
                <a:latin typeface="Times New Roman - 22"/>
              </a:rPr>
              <a:t>At age 7</a:t>
            </a:r>
            <a:r>
              <a:rPr lang="en-US" sz="2400" dirty="0" smtClean="0">
                <a:solidFill>
                  <a:srgbClr val="000000"/>
                </a:solidFill>
                <a:latin typeface="Times New Roman - 22"/>
              </a:rPr>
              <a:t>, a boy would be sent off to the castle of another lord.  As a </a:t>
            </a:r>
            <a:r>
              <a:rPr lang="en-US" sz="2400" u="sng" dirty="0" smtClean="0">
                <a:solidFill>
                  <a:srgbClr val="000000"/>
                </a:solidFill>
                <a:latin typeface="Times New Roman - 22"/>
              </a:rPr>
              <a:t>page</a:t>
            </a:r>
            <a:r>
              <a:rPr lang="en-US" sz="2400" dirty="0" smtClean="0">
                <a:solidFill>
                  <a:srgbClr val="000000"/>
                </a:solidFill>
                <a:latin typeface="Times New Roman - 22"/>
              </a:rPr>
              <a:t>, he waited on his hosts and began to practice fighting skills. </a:t>
            </a:r>
          </a:p>
          <a:p>
            <a:pPr algn="ctr"/>
            <a:endParaRPr lang="en-US" sz="2400" dirty="0" smtClean="0">
              <a:solidFill>
                <a:srgbClr val="000000"/>
              </a:solidFill>
              <a:latin typeface="Times New Roman - 22"/>
            </a:endParaRPr>
          </a:p>
          <a:p>
            <a:pPr algn="ctr"/>
            <a:r>
              <a:rPr lang="en-US" sz="2400" dirty="0" smtClean="0">
                <a:solidFill>
                  <a:srgbClr val="000000"/>
                </a:solidFill>
                <a:latin typeface="Times New Roman - 22"/>
              </a:rPr>
              <a:t> At around the </a:t>
            </a:r>
            <a:r>
              <a:rPr lang="en-US" sz="2400" u="sng" dirty="0" smtClean="0">
                <a:solidFill>
                  <a:srgbClr val="000000"/>
                </a:solidFill>
                <a:latin typeface="Times New Roman - 22"/>
              </a:rPr>
              <a:t>age of 14</a:t>
            </a:r>
            <a:r>
              <a:rPr lang="en-US" sz="2400" dirty="0" smtClean="0">
                <a:solidFill>
                  <a:srgbClr val="000000"/>
                </a:solidFill>
                <a:latin typeface="Times New Roman - 22"/>
              </a:rPr>
              <a:t>, the page reached the rank of squire.  A </a:t>
            </a:r>
            <a:r>
              <a:rPr lang="en-US" sz="2400" u="sng" dirty="0" smtClean="0">
                <a:solidFill>
                  <a:srgbClr val="000000"/>
                </a:solidFill>
                <a:latin typeface="Times New Roman - 22"/>
              </a:rPr>
              <a:t>squire acted as a servant to a knight</a:t>
            </a:r>
            <a:r>
              <a:rPr lang="en-US" sz="2400" dirty="0" smtClean="0">
                <a:solidFill>
                  <a:srgbClr val="000000"/>
                </a:solidFill>
                <a:latin typeface="Times New Roman - 22"/>
              </a:rPr>
              <a:t>.  </a:t>
            </a:r>
          </a:p>
          <a:p>
            <a:pPr algn="ctr"/>
            <a:endParaRPr lang="en-US" sz="2400" dirty="0" smtClean="0">
              <a:solidFill>
                <a:srgbClr val="000000"/>
              </a:solidFill>
              <a:latin typeface="Times New Roman - 22"/>
            </a:endParaRPr>
          </a:p>
          <a:p>
            <a:pPr algn="ctr"/>
            <a:r>
              <a:rPr lang="en-US" sz="2400" dirty="0" smtClean="0">
                <a:solidFill>
                  <a:srgbClr val="000000"/>
                </a:solidFill>
                <a:latin typeface="Times New Roman - 22"/>
              </a:rPr>
              <a:t>At the </a:t>
            </a:r>
            <a:r>
              <a:rPr lang="en-US" sz="2400" u="sng" dirty="0" smtClean="0">
                <a:solidFill>
                  <a:srgbClr val="000000"/>
                </a:solidFill>
                <a:latin typeface="Times New Roman - 22"/>
              </a:rPr>
              <a:t>age of 21, a squire became a full fledged knight</a:t>
            </a:r>
            <a:r>
              <a:rPr lang="en-US" sz="2000" u="sng" dirty="0" smtClean="0">
                <a:solidFill>
                  <a:srgbClr val="000000"/>
                </a:solidFill>
                <a:latin typeface="Times New Roman - 22"/>
              </a:rPr>
              <a:t>.</a:t>
            </a:r>
            <a:endParaRPr lang="en-US" sz="2000" u="sng" dirty="0">
              <a:solidFill>
                <a:srgbClr val="000000"/>
              </a:solidFill>
              <a:latin typeface="Times New Roman - 22"/>
            </a:endParaRPr>
          </a:p>
        </p:txBody>
      </p:sp>
    </p:spTree>
    <p:extLst>
      <p:ext uri="{BB962C8B-B14F-4D97-AF65-F5344CB8AC3E}">
        <p14:creationId xmlns:p14="http://schemas.microsoft.com/office/powerpoint/2010/main" val="645577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62000" y="6180667"/>
            <a:ext cx="8636000" cy="1100667"/>
          </a:xfrm>
        </p:spPr>
        <p:txBody>
          <a:bodyPr/>
          <a:lstStyle/>
          <a:p>
            <a:pPr eaLnBrk="1" hangingPunct="1"/>
            <a:r>
              <a:rPr lang="en-US" altLang="en-US" sz="5333"/>
              <a:t>Medieval Europe</a:t>
            </a:r>
          </a:p>
        </p:txBody>
      </p:sp>
      <p:pic>
        <p:nvPicPr>
          <p:cNvPr id="6147" name="Picture 6" descr="Z:\Publishing\powerpoint\World history\ZP932\Pictures for PP\stained gl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667" y="938389"/>
            <a:ext cx="7874000" cy="524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55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0400" y="838200"/>
            <a:ext cx="8686800" cy="5632311"/>
          </a:xfrm>
          <a:prstGeom prst="rect">
            <a:avLst/>
          </a:prstGeom>
          <a:noFill/>
        </p:spPr>
        <p:txBody>
          <a:bodyPr wrap="square" rtlCol="0">
            <a:spAutoFit/>
          </a:bodyPr>
          <a:lstStyle/>
          <a:p>
            <a:r>
              <a:rPr lang="en-US" sz="2000" b="1" dirty="0" smtClean="0"/>
              <a:t>WHITE BOARD CHALLENGE</a:t>
            </a:r>
          </a:p>
          <a:p>
            <a:endParaRPr lang="en-US" sz="2000" b="1" dirty="0"/>
          </a:p>
          <a:p>
            <a:pPr marL="342900" indent="-342900">
              <a:buAutoNum type="arabicPeriod"/>
            </a:pPr>
            <a:r>
              <a:rPr lang="en-US" sz="2000" b="1" dirty="0" smtClean="0"/>
              <a:t>PEASANTS KEPT THEIR HOUSES WARM AT NIGHT BY ____________________________________________________.</a:t>
            </a:r>
          </a:p>
          <a:p>
            <a:pPr marL="342900" indent="-342900">
              <a:buAutoNum type="arabicPeriod"/>
            </a:pPr>
            <a:endParaRPr lang="en-US" sz="2000" b="1" dirty="0"/>
          </a:p>
          <a:p>
            <a:pPr marL="342900" indent="-342900">
              <a:buAutoNum type="arabicPeriod"/>
            </a:pPr>
            <a:r>
              <a:rPr lang="en-US" sz="2000" b="1" dirty="0" smtClean="0"/>
              <a:t>AVERAGE LIFE EXPECTANCY WAS _________________- YEARS OLD</a:t>
            </a:r>
          </a:p>
          <a:p>
            <a:pPr marL="342900" indent="-342900">
              <a:buAutoNum type="arabicPeriod"/>
            </a:pPr>
            <a:endParaRPr lang="en-US" sz="2000" b="1" dirty="0"/>
          </a:p>
          <a:p>
            <a:pPr marL="342900" indent="-342900">
              <a:buAutoNum type="arabicPeriod"/>
            </a:pPr>
            <a:r>
              <a:rPr lang="en-US" sz="2000" b="1" dirty="0" smtClean="0"/>
              <a:t>KNIGHTS CODE OF ____________________: DEVOTION TO ______________, _____________________ AND ______________________.</a:t>
            </a:r>
          </a:p>
          <a:p>
            <a:pPr marL="342900" indent="-342900">
              <a:buAutoNum type="arabicPeriod"/>
            </a:pPr>
            <a:endParaRPr lang="en-US" sz="2000" b="1" dirty="0"/>
          </a:p>
          <a:p>
            <a:pPr marL="342900" indent="-342900">
              <a:buAutoNum type="arabicPeriod"/>
            </a:pPr>
            <a:r>
              <a:rPr lang="en-US" sz="2000" b="1" dirty="0" smtClean="0"/>
              <a:t>BOYS’ ROAD TO KNIGHTHOOD:</a:t>
            </a:r>
          </a:p>
          <a:p>
            <a:pPr marL="342900" indent="-342900">
              <a:buAutoNum type="arabicPeriod"/>
            </a:pPr>
            <a:endParaRPr lang="en-US" sz="2000" b="1" dirty="0"/>
          </a:p>
          <a:p>
            <a:r>
              <a:rPr lang="en-US" sz="2000" b="1" dirty="0" smtClean="0"/>
              <a:t>	AGE 7 -______________________</a:t>
            </a:r>
          </a:p>
          <a:p>
            <a:endParaRPr lang="en-US" sz="2000" b="1" dirty="0"/>
          </a:p>
          <a:p>
            <a:r>
              <a:rPr lang="en-US" sz="2000" b="1" dirty="0" smtClean="0"/>
              <a:t>	Age 14-________________________</a:t>
            </a:r>
          </a:p>
          <a:p>
            <a:endParaRPr lang="en-US" sz="2000" b="1" dirty="0"/>
          </a:p>
          <a:p>
            <a:r>
              <a:rPr lang="en-US" sz="2000" b="1" dirty="0" smtClean="0"/>
              <a:t>	Age ____-knight</a:t>
            </a:r>
          </a:p>
          <a:p>
            <a:pPr marL="342900" indent="-342900">
              <a:buAutoNum type="arabicPeriod"/>
            </a:pPr>
            <a:endParaRPr lang="en-US" sz="2000" b="1" dirty="0"/>
          </a:p>
        </p:txBody>
      </p:sp>
    </p:spTree>
    <p:extLst>
      <p:ext uri="{BB962C8B-B14F-4D97-AF65-F5344CB8AC3E}">
        <p14:creationId xmlns:p14="http://schemas.microsoft.com/office/powerpoint/2010/main" val="2926829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0400" y="838200"/>
            <a:ext cx="8686800" cy="5632311"/>
          </a:xfrm>
          <a:prstGeom prst="rect">
            <a:avLst/>
          </a:prstGeom>
          <a:noFill/>
        </p:spPr>
        <p:txBody>
          <a:bodyPr wrap="square" rtlCol="0">
            <a:spAutoFit/>
          </a:bodyPr>
          <a:lstStyle/>
          <a:p>
            <a:r>
              <a:rPr lang="en-US" sz="2000" b="1" dirty="0" smtClean="0"/>
              <a:t>WHITE BOARD CHALLENGE</a:t>
            </a:r>
          </a:p>
          <a:p>
            <a:endParaRPr lang="en-US" sz="2000" b="1" dirty="0"/>
          </a:p>
          <a:p>
            <a:pPr marL="342900" indent="-342900">
              <a:buAutoNum type="arabicPeriod"/>
            </a:pPr>
            <a:r>
              <a:rPr lang="en-US" sz="2000" b="1" dirty="0" smtClean="0"/>
              <a:t>PEASANTS KEPT THEIR HOUSES WARM AT NIGHT BY _____</a:t>
            </a:r>
            <a:r>
              <a:rPr lang="en-US" sz="2000" b="1" u="sng" dirty="0" smtClean="0"/>
              <a:t>bringing in the </a:t>
            </a:r>
            <a:r>
              <a:rPr lang="en-US" sz="2000" b="1" u="sng" dirty="0" smtClean="0"/>
              <a:t>animals </a:t>
            </a:r>
            <a:r>
              <a:rPr lang="en-US" sz="2000" b="1" u="sng" dirty="0" smtClean="0"/>
              <a:t>at night__.</a:t>
            </a:r>
          </a:p>
          <a:p>
            <a:pPr marL="342900" indent="-342900">
              <a:buAutoNum type="arabicPeriod"/>
            </a:pPr>
            <a:endParaRPr lang="en-US" sz="2000" b="1" dirty="0"/>
          </a:p>
          <a:p>
            <a:pPr marL="342900" indent="-342900">
              <a:buAutoNum type="arabicPeriod"/>
            </a:pPr>
            <a:r>
              <a:rPr lang="en-US" sz="2000" b="1" dirty="0" smtClean="0"/>
              <a:t>AVERAGE LIFE EXPECTANCY WAS </a:t>
            </a:r>
            <a:r>
              <a:rPr lang="en-US" sz="2000" b="1" u="sng" dirty="0" smtClean="0"/>
              <a:t>___35</a:t>
            </a:r>
            <a:r>
              <a:rPr lang="en-US" sz="2000" b="1" dirty="0" smtClean="0"/>
              <a:t>___- YEARS OLD</a:t>
            </a:r>
          </a:p>
          <a:p>
            <a:pPr marL="342900" indent="-342900">
              <a:buAutoNum type="arabicPeriod"/>
            </a:pPr>
            <a:endParaRPr lang="en-US" sz="2000" b="1" dirty="0"/>
          </a:p>
          <a:p>
            <a:pPr marL="342900" indent="-342900">
              <a:buAutoNum type="arabicPeriod"/>
            </a:pPr>
            <a:r>
              <a:rPr lang="en-US" sz="2000" b="1" dirty="0" smtClean="0"/>
              <a:t>KNIGHTS CODE OF </a:t>
            </a:r>
            <a:r>
              <a:rPr lang="en-US" sz="2000" b="1" dirty="0" smtClean="0"/>
              <a:t>__</a:t>
            </a:r>
            <a:r>
              <a:rPr lang="en-US" sz="2000" b="1" u="sng" dirty="0" smtClean="0"/>
              <a:t>CHIVALRY</a:t>
            </a:r>
            <a:r>
              <a:rPr lang="en-US" sz="2000" b="1" dirty="0" smtClean="0"/>
              <a:t>_____: </a:t>
            </a:r>
            <a:r>
              <a:rPr lang="en-US" sz="2000" b="1" dirty="0" smtClean="0"/>
              <a:t>DEVOTION TO _</a:t>
            </a:r>
            <a:r>
              <a:rPr lang="en-US" sz="2000" b="1" u="sng" dirty="0" smtClean="0"/>
              <a:t>THE LORD</a:t>
            </a:r>
            <a:r>
              <a:rPr lang="en-US" sz="2000" b="1" dirty="0" smtClean="0"/>
              <a:t>___, __</a:t>
            </a:r>
            <a:r>
              <a:rPr lang="en-US" sz="2000" b="1" u="sng" dirty="0" smtClean="0"/>
              <a:t>EARTHLY LORD</a:t>
            </a:r>
            <a:r>
              <a:rPr lang="en-US" sz="2000" b="1" dirty="0" smtClean="0"/>
              <a:t>______ AND ____</a:t>
            </a:r>
            <a:r>
              <a:rPr lang="en-US" sz="2000" b="1" u="sng" dirty="0" smtClean="0"/>
              <a:t>CHOSEN LADY_____.</a:t>
            </a:r>
          </a:p>
          <a:p>
            <a:pPr marL="342900" indent="-342900">
              <a:buAutoNum type="arabicPeriod"/>
            </a:pPr>
            <a:endParaRPr lang="en-US" sz="2000" b="1" dirty="0"/>
          </a:p>
          <a:p>
            <a:pPr marL="342900" indent="-342900">
              <a:buAutoNum type="arabicPeriod"/>
            </a:pPr>
            <a:r>
              <a:rPr lang="en-US" sz="2000" b="1" dirty="0" smtClean="0"/>
              <a:t>BOYS’ ROAD TO KNIGHTHOOD:</a:t>
            </a:r>
          </a:p>
          <a:p>
            <a:pPr marL="342900" indent="-342900">
              <a:buAutoNum type="arabicPeriod"/>
            </a:pPr>
            <a:endParaRPr lang="en-US" sz="2000" b="1" dirty="0"/>
          </a:p>
          <a:p>
            <a:r>
              <a:rPr lang="en-US" sz="2000" b="1" dirty="0" smtClean="0"/>
              <a:t>	AGE 7 -___</a:t>
            </a:r>
            <a:r>
              <a:rPr lang="en-US" sz="2000" b="1" u="sng" dirty="0" smtClean="0"/>
              <a:t>PAGE</a:t>
            </a:r>
            <a:r>
              <a:rPr lang="en-US" sz="2000" b="1" dirty="0" smtClean="0"/>
              <a:t>_______</a:t>
            </a:r>
          </a:p>
          <a:p>
            <a:endParaRPr lang="en-US" sz="2000" b="1" dirty="0"/>
          </a:p>
          <a:p>
            <a:r>
              <a:rPr lang="en-US" sz="2000" b="1" dirty="0" smtClean="0"/>
              <a:t>	Age 14-_____</a:t>
            </a:r>
            <a:r>
              <a:rPr lang="en-US" sz="2000" b="1" u="sng" dirty="0" smtClean="0"/>
              <a:t>SQUIRE</a:t>
            </a:r>
            <a:r>
              <a:rPr lang="en-US" sz="2000" b="1" dirty="0" smtClean="0"/>
              <a:t>_________</a:t>
            </a:r>
          </a:p>
          <a:p>
            <a:endParaRPr lang="en-US" sz="2000" b="1" dirty="0"/>
          </a:p>
          <a:p>
            <a:r>
              <a:rPr lang="en-US" sz="2000" b="1" dirty="0" smtClean="0"/>
              <a:t>	Age _</a:t>
            </a:r>
            <a:r>
              <a:rPr lang="en-US" sz="2000" b="1" u="sng" dirty="0" smtClean="0"/>
              <a:t>21</a:t>
            </a:r>
            <a:r>
              <a:rPr lang="en-US" sz="2000" b="1" dirty="0" smtClean="0"/>
              <a:t>_-knight</a:t>
            </a:r>
          </a:p>
          <a:p>
            <a:pPr marL="342900" indent="-342900">
              <a:buAutoNum type="arabicPeriod"/>
            </a:pPr>
            <a:endParaRPr lang="en-US" sz="2000" b="1" dirty="0"/>
          </a:p>
        </p:txBody>
      </p:sp>
    </p:spTree>
    <p:extLst>
      <p:ext uri="{BB962C8B-B14F-4D97-AF65-F5344CB8AC3E}">
        <p14:creationId xmlns:p14="http://schemas.microsoft.com/office/powerpoint/2010/main" val="2607696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3800" y="838200"/>
            <a:ext cx="7391400" cy="6124754"/>
          </a:xfrm>
          <a:prstGeom prst="rect">
            <a:avLst/>
          </a:prstGeom>
          <a:noFill/>
        </p:spPr>
        <p:txBody>
          <a:bodyPr vert="horz" rtlCol="0">
            <a:spAutoFit/>
          </a:bodyPr>
          <a:lstStyle/>
          <a:p>
            <a:pPr algn="ctr"/>
            <a:r>
              <a:rPr lang="en-US" sz="2800" dirty="0" smtClean="0">
                <a:solidFill>
                  <a:srgbClr val="000000"/>
                </a:solidFill>
                <a:latin typeface="Times New Roman - 22"/>
              </a:rPr>
              <a:t>After being dubbed a knight, most young men travel for a year or two.  The </a:t>
            </a:r>
            <a:r>
              <a:rPr lang="en-US" sz="2800" u="sng" dirty="0" smtClean="0">
                <a:solidFill>
                  <a:srgbClr val="000000"/>
                </a:solidFill>
                <a:latin typeface="Times New Roman - 22"/>
              </a:rPr>
              <a:t>young knights </a:t>
            </a:r>
            <a:r>
              <a:rPr lang="en-US" sz="2800" dirty="0" smtClean="0">
                <a:solidFill>
                  <a:srgbClr val="000000"/>
                </a:solidFill>
                <a:latin typeface="Times New Roman - 22"/>
              </a:rPr>
              <a:t>gained experience fighting in </a:t>
            </a:r>
            <a:r>
              <a:rPr lang="en-US" sz="2800" u="sng" dirty="0" smtClean="0">
                <a:solidFill>
                  <a:srgbClr val="000000"/>
                </a:solidFill>
                <a:latin typeface="Times New Roman - 22"/>
              </a:rPr>
              <a:t>local wars</a:t>
            </a:r>
            <a:r>
              <a:rPr lang="en-US" sz="2800" dirty="0" smtClean="0">
                <a:solidFill>
                  <a:srgbClr val="000000"/>
                </a:solidFill>
                <a:latin typeface="Times New Roman - 22"/>
              </a:rPr>
              <a:t>.  Some took part in </a:t>
            </a:r>
            <a:r>
              <a:rPr lang="en-US" sz="2800" u="sng" dirty="0" smtClean="0">
                <a:solidFill>
                  <a:srgbClr val="000000"/>
                </a:solidFill>
                <a:latin typeface="Times New Roman - 22"/>
              </a:rPr>
              <a:t>local tournaments</a:t>
            </a:r>
            <a:r>
              <a:rPr lang="en-US" sz="2800" dirty="0" smtClean="0">
                <a:solidFill>
                  <a:srgbClr val="000000"/>
                </a:solidFill>
                <a:latin typeface="Times New Roman - 22"/>
              </a:rPr>
              <a:t>.  </a:t>
            </a:r>
          </a:p>
          <a:p>
            <a:pPr algn="ctr"/>
            <a:endParaRPr lang="en-US" sz="2800" dirty="0" smtClean="0">
              <a:solidFill>
                <a:srgbClr val="000000"/>
              </a:solidFill>
              <a:latin typeface="Times New Roman - 22"/>
            </a:endParaRPr>
          </a:p>
          <a:p>
            <a:pPr algn="ctr"/>
            <a:r>
              <a:rPr lang="en-US" sz="2800" u="sng" dirty="0" smtClean="0">
                <a:solidFill>
                  <a:srgbClr val="000000"/>
                </a:solidFill>
                <a:latin typeface="Times New Roman - 22"/>
              </a:rPr>
              <a:t>To</a:t>
            </a:r>
            <a:r>
              <a:rPr lang="en-US" sz="2800" b="1" u="sng" dirty="0" smtClean="0">
                <a:solidFill>
                  <a:srgbClr val="000000"/>
                </a:solidFill>
                <a:latin typeface="Times New Roman - 22"/>
              </a:rPr>
              <a:t>urnaments</a:t>
            </a:r>
            <a:r>
              <a:rPr lang="en-US" sz="2800" u="sng" dirty="0" smtClean="0">
                <a:solidFill>
                  <a:srgbClr val="000000"/>
                </a:solidFill>
                <a:latin typeface="Times New Roman - 22"/>
              </a:rPr>
              <a:t> combined recreation with combat training</a:t>
            </a:r>
            <a:r>
              <a:rPr lang="en-US" sz="2800" dirty="0" smtClean="0">
                <a:solidFill>
                  <a:srgbClr val="000000"/>
                </a:solidFill>
                <a:latin typeface="Times New Roman - 22"/>
              </a:rPr>
              <a:t>.  </a:t>
            </a:r>
          </a:p>
          <a:p>
            <a:pPr algn="ctr"/>
            <a:endParaRPr lang="en-US" sz="2800" dirty="0" smtClean="0">
              <a:solidFill>
                <a:srgbClr val="000000"/>
              </a:solidFill>
              <a:latin typeface="Times New Roman - 22"/>
            </a:endParaRPr>
          </a:p>
          <a:p>
            <a:pPr algn="ctr"/>
            <a:r>
              <a:rPr lang="en-US" sz="2800" dirty="0" smtClean="0">
                <a:solidFill>
                  <a:srgbClr val="000000"/>
                </a:solidFill>
                <a:latin typeface="Times New Roman - 22"/>
              </a:rPr>
              <a:t>Two armies of knights charged each other.  Trumpets blared, and lords and ladies cheered.  Like real battles</a:t>
            </a:r>
            <a:r>
              <a:rPr lang="en-US" sz="2800" u="sng" dirty="0" smtClean="0">
                <a:solidFill>
                  <a:srgbClr val="000000"/>
                </a:solidFill>
                <a:latin typeface="Times New Roman - 22"/>
              </a:rPr>
              <a:t>, tournaments  were fierce and bloody competition</a:t>
            </a:r>
            <a:r>
              <a:rPr lang="en-US" sz="2800" dirty="0" smtClean="0">
                <a:solidFill>
                  <a:srgbClr val="000000"/>
                </a:solidFill>
                <a:latin typeface="Times New Roman - 22"/>
              </a:rPr>
              <a:t>.  Winners could usually demand large ransoms from defeated knights.</a:t>
            </a:r>
            <a:endParaRPr lang="en-US" sz="2800" dirty="0">
              <a:solidFill>
                <a:srgbClr val="000000"/>
              </a:solidFill>
              <a:latin typeface="Times New Roman - 22"/>
            </a:endParaRPr>
          </a:p>
        </p:txBody>
      </p:sp>
    </p:spTree>
    <p:extLst>
      <p:ext uri="{BB962C8B-B14F-4D97-AF65-F5344CB8AC3E}">
        <p14:creationId xmlns:p14="http://schemas.microsoft.com/office/powerpoint/2010/main" val="7374014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465667"/>
            <a:ext cx="9144000" cy="1185333"/>
          </a:xfrm>
        </p:spPr>
        <p:txBody>
          <a:bodyPr/>
          <a:lstStyle/>
          <a:p>
            <a:pPr eaLnBrk="1" hangingPunct="1"/>
            <a:r>
              <a:rPr lang="en-US" altLang="en-US" smtClean="0"/>
              <a:t>The Medieval Tournament</a:t>
            </a:r>
          </a:p>
        </p:txBody>
      </p:sp>
      <p:sp>
        <p:nvSpPr>
          <p:cNvPr id="19459" name="Rectangle 3"/>
          <p:cNvSpPr>
            <a:spLocks noGrp="1" noChangeArrowheads="1"/>
          </p:cNvSpPr>
          <p:nvPr>
            <p:ph type="body" idx="1"/>
          </p:nvPr>
        </p:nvSpPr>
        <p:spPr>
          <a:xfrm>
            <a:off x="508000" y="1778000"/>
            <a:ext cx="9144000" cy="677333"/>
          </a:xfrm>
        </p:spPr>
        <p:txBody>
          <a:bodyPr/>
          <a:lstStyle/>
          <a:p>
            <a:pPr algn="ctr" eaLnBrk="1" hangingPunct="1">
              <a:buFontTx/>
              <a:buNone/>
            </a:pPr>
            <a:r>
              <a:rPr lang="en-US" altLang="en-US" smtClean="0"/>
              <a:t>Means of practicing military skills</a:t>
            </a:r>
          </a:p>
        </p:txBody>
      </p:sp>
      <p:pic>
        <p:nvPicPr>
          <p:cNvPr id="19460" name="Picture 4" descr="wcE2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709334"/>
            <a:ext cx="4572000" cy="372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wcE2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667" y="2709333"/>
            <a:ext cx="4995333"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50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200" y="838200"/>
            <a:ext cx="8839200" cy="1569660"/>
          </a:xfrm>
          <a:prstGeom prst="rect">
            <a:avLst/>
          </a:prstGeom>
          <a:noFill/>
        </p:spPr>
        <p:txBody>
          <a:bodyPr vert="horz" rtlCol="0">
            <a:spAutoFit/>
          </a:bodyPr>
          <a:lstStyle/>
          <a:p>
            <a:pPr algn="ctr"/>
            <a:r>
              <a:rPr lang="en-US" sz="2400" dirty="0" smtClean="0">
                <a:solidFill>
                  <a:srgbClr val="000000"/>
                </a:solidFill>
                <a:latin typeface="Times New Roman - 22"/>
              </a:rPr>
              <a:t>Under the code of chivalry, a </a:t>
            </a:r>
            <a:r>
              <a:rPr lang="en-US" sz="2400" u="sng" dirty="0" smtClean="0">
                <a:solidFill>
                  <a:srgbClr val="000000"/>
                </a:solidFill>
                <a:latin typeface="Times New Roman - 22"/>
              </a:rPr>
              <a:t>knight's duty to his lady became as important as his duty to his lord.  </a:t>
            </a:r>
            <a:r>
              <a:rPr lang="en-US" sz="2400" dirty="0" smtClean="0">
                <a:solidFill>
                  <a:srgbClr val="000000"/>
                </a:solidFill>
                <a:latin typeface="Times New Roman - 22"/>
              </a:rPr>
              <a:t>In many medieval poems, the hero's difficulties resulted from </a:t>
            </a:r>
            <a:r>
              <a:rPr lang="en-US" sz="2400" u="sng" dirty="0" smtClean="0">
                <a:solidFill>
                  <a:srgbClr val="000000"/>
                </a:solidFill>
                <a:latin typeface="Times New Roman - 22"/>
              </a:rPr>
              <a:t>a conflict between those two obligations.</a:t>
            </a:r>
          </a:p>
        </p:txBody>
      </p:sp>
      <p:sp>
        <p:nvSpPr>
          <p:cNvPr id="3" name="Rectangle 2"/>
          <p:cNvSpPr/>
          <p:nvPr/>
        </p:nvSpPr>
        <p:spPr>
          <a:xfrm>
            <a:off x="2641063" y="3625334"/>
            <a:ext cx="4877874" cy="646331"/>
          </a:xfrm>
          <a:prstGeom prst="rect">
            <a:avLst/>
          </a:prstGeom>
        </p:spPr>
        <p:txBody>
          <a:bodyPr wrap="none">
            <a:spAutoFit/>
          </a:bodyPr>
          <a:lstStyle/>
          <a:p>
            <a:r>
              <a:rPr lang="en-US" dirty="0">
                <a:hlinkClick r:id="rId2"/>
              </a:rPr>
              <a:t>https://</a:t>
            </a:r>
            <a:r>
              <a:rPr lang="en-US" dirty="0" smtClean="0">
                <a:hlinkClick r:id="rId2"/>
              </a:rPr>
              <a:t>www.youtube.com/watch?v=jamZyBva_LE</a:t>
            </a:r>
            <a:endParaRPr lang="en-US" dirty="0" smtClean="0"/>
          </a:p>
          <a:p>
            <a:endParaRPr lang="en-US" dirty="0"/>
          </a:p>
        </p:txBody>
      </p:sp>
    </p:spTree>
    <p:extLst>
      <p:ext uri="{BB962C8B-B14F-4D97-AF65-F5344CB8AC3E}">
        <p14:creationId xmlns:p14="http://schemas.microsoft.com/office/powerpoint/2010/main" val="38920622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6900" y="723900"/>
            <a:ext cx="8826500" cy="1569660"/>
          </a:xfrm>
          <a:prstGeom prst="rect">
            <a:avLst/>
          </a:prstGeom>
          <a:noFill/>
        </p:spPr>
        <p:txBody>
          <a:bodyPr vert="horz" wrap="square" rtlCol="0">
            <a:spAutoFit/>
          </a:bodyPr>
          <a:lstStyle/>
          <a:p>
            <a:pPr algn="ctr"/>
            <a:r>
              <a:rPr lang="en-US" sz="2400" dirty="0" smtClean="0">
                <a:solidFill>
                  <a:srgbClr val="000000"/>
                </a:solidFill>
                <a:latin typeface="Times New Roman - 21"/>
              </a:rPr>
              <a:t>The most celebrated woman of the age was Eleanor of Aquitaine.  Troubadours flocked to her court in the French duchy of Aquitaine.  Later, as queen of England, </a:t>
            </a:r>
            <a:r>
              <a:rPr lang="en-US" sz="2400" u="sng" dirty="0" smtClean="0">
                <a:solidFill>
                  <a:srgbClr val="000000"/>
                </a:solidFill>
                <a:latin typeface="Times New Roman - 21"/>
              </a:rPr>
              <a:t>Eleanor was the mother of two kings, Richard the Lion-Hearted and John</a:t>
            </a:r>
            <a:r>
              <a:rPr lang="en-US" sz="2400" dirty="0" smtClean="0">
                <a:solidFill>
                  <a:srgbClr val="000000"/>
                </a:solidFill>
                <a:latin typeface="Times New Roman - 21"/>
              </a:rPr>
              <a:t>.</a:t>
            </a:r>
            <a:endParaRPr lang="en-US" sz="2400" dirty="0">
              <a:solidFill>
                <a:srgbClr val="000000"/>
              </a:solidFill>
              <a:latin typeface="Times New Roman - 21"/>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3426777" y="2471420"/>
            <a:ext cx="2519045" cy="3948557"/>
          </a:xfrm>
          <a:prstGeom prst="rect">
            <a:avLst/>
          </a:prstGeom>
          <a:solidFill>
            <a:scrgbClr r="0" g="0" b="0">
              <a:alpha val="0"/>
            </a:scrgbClr>
          </a:solidFill>
        </p:spPr>
      </p:pic>
    </p:spTree>
    <p:extLst>
      <p:ext uri="{BB962C8B-B14F-4D97-AF65-F5344CB8AC3E}">
        <p14:creationId xmlns:p14="http://schemas.microsoft.com/office/powerpoint/2010/main" val="25622582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900" y="914400"/>
            <a:ext cx="8102600" cy="2308324"/>
          </a:xfrm>
          <a:prstGeom prst="rect">
            <a:avLst/>
          </a:prstGeom>
          <a:noFill/>
        </p:spPr>
        <p:txBody>
          <a:bodyPr vert="horz" rtlCol="0">
            <a:spAutoFit/>
          </a:bodyPr>
          <a:lstStyle/>
          <a:p>
            <a:pPr algn="ctr"/>
            <a:r>
              <a:rPr lang="en-US" sz="2400" u="sng" dirty="0" smtClean="0">
                <a:solidFill>
                  <a:srgbClr val="000000"/>
                </a:solidFill>
                <a:latin typeface="Times New Roman - 21"/>
              </a:rPr>
              <a:t>In crowning Charlemagne as the Roman Emperor in 800, the Church </a:t>
            </a:r>
            <a:r>
              <a:rPr lang="en-US" sz="2400" u="sng" dirty="0" smtClean="0">
                <a:solidFill>
                  <a:srgbClr val="000000"/>
                </a:solidFill>
                <a:latin typeface="Times New Roman - 21"/>
              </a:rPr>
              <a:t>sought </a:t>
            </a:r>
            <a:r>
              <a:rPr lang="en-US" sz="2400" u="sng" dirty="0" smtClean="0">
                <a:solidFill>
                  <a:srgbClr val="000000"/>
                </a:solidFill>
                <a:latin typeface="Times New Roman - 21"/>
              </a:rPr>
              <a:t>to influence both spiritual and political matters.</a:t>
            </a:r>
          </a:p>
          <a:p>
            <a:pPr algn="ctr"/>
            <a:endParaRPr lang="en-US" sz="2400" dirty="0" smtClean="0">
              <a:solidFill>
                <a:srgbClr val="000000"/>
              </a:solidFill>
              <a:latin typeface="Times New Roman - 21"/>
            </a:endParaRPr>
          </a:p>
          <a:p>
            <a:pPr algn="ctr"/>
            <a:r>
              <a:rPr lang="en-US" sz="2400" dirty="0" smtClean="0">
                <a:solidFill>
                  <a:srgbClr val="000000"/>
                </a:solidFill>
                <a:latin typeface="Times New Roman - 21"/>
              </a:rPr>
              <a:t>Throughout the Middle Ages, the Church and various European </a:t>
            </a:r>
            <a:r>
              <a:rPr lang="en-US" sz="2400" dirty="0" smtClean="0">
                <a:solidFill>
                  <a:srgbClr val="000000"/>
                </a:solidFill>
                <a:latin typeface="Times New Roman - 21"/>
              </a:rPr>
              <a:t>rulers </a:t>
            </a:r>
            <a:r>
              <a:rPr lang="en-US" sz="2400" dirty="0" smtClean="0">
                <a:solidFill>
                  <a:srgbClr val="000000"/>
                </a:solidFill>
                <a:latin typeface="Times New Roman - 21"/>
              </a:rPr>
              <a:t>competed for power.</a:t>
            </a:r>
            <a:endParaRPr lang="en-US" sz="2400" dirty="0">
              <a:solidFill>
                <a:srgbClr val="000000"/>
              </a:solidFill>
              <a:latin typeface="Times New Roman - 21"/>
            </a:endParaRPr>
          </a:p>
        </p:txBody>
      </p:sp>
      <p:pic>
        <p:nvPicPr>
          <p:cNvPr id="1026" name="Picture 2" descr="http://images.bridgemanart.com/cgi-bin/bridgemanImage.cgi/400wm.UIG.7646450.7055475/5432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200" y="3276600"/>
            <a:ext cx="5334000" cy="332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5556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000" y="533400"/>
            <a:ext cx="8458200" cy="6555641"/>
          </a:xfrm>
          <a:prstGeom prst="rect">
            <a:avLst/>
          </a:prstGeom>
          <a:noFill/>
        </p:spPr>
        <p:txBody>
          <a:bodyPr vert="horz" rtlCol="0">
            <a:spAutoFit/>
          </a:bodyPr>
          <a:lstStyle/>
          <a:p>
            <a:pPr algn="ctr"/>
            <a:r>
              <a:rPr lang="en-US" sz="2800" dirty="0" smtClean="0">
                <a:solidFill>
                  <a:srgbClr val="000000"/>
                </a:solidFill>
                <a:latin typeface="Times New Roman - 22"/>
              </a:rPr>
              <a:t>Like the system of feudalism, </a:t>
            </a:r>
            <a:r>
              <a:rPr lang="en-US" sz="2800" u="sng" dirty="0" smtClean="0">
                <a:solidFill>
                  <a:srgbClr val="000000"/>
                </a:solidFill>
                <a:latin typeface="Times New Roman - 22"/>
              </a:rPr>
              <a:t>the Church had its own organization. Power was based on status</a:t>
            </a:r>
            <a:r>
              <a:rPr lang="en-US" sz="2800" dirty="0" smtClean="0">
                <a:solidFill>
                  <a:srgbClr val="000000"/>
                </a:solidFill>
                <a:latin typeface="Times New Roman - 22"/>
              </a:rPr>
              <a:t>.  Church structure consisted of different ranks of clergy, or religious officials. </a:t>
            </a:r>
          </a:p>
          <a:p>
            <a:pPr algn="ctr"/>
            <a:endParaRPr lang="en-US" sz="2800" dirty="0" smtClean="0">
              <a:solidFill>
                <a:srgbClr val="000000"/>
              </a:solidFill>
              <a:latin typeface="Times New Roman - 22"/>
            </a:endParaRPr>
          </a:p>
          <a:p>
            <a:pPr algn="ctr"/>
            <a:r>
              <a:rPr lang="en-US" sz="2800" dirty="0" smtClean="0">
                <a:solidFill>
                  <a:srgbClr val="000000"/>
                </a:solidFill>
                <a:latin typeface="Times New Roman - 22"/>
              </a:rPr>
              <a:t> The </a:t>
            </a:r>
            <a:r>
              <a:rPr lang="en-US" sz="2800" u="sng" dirty="0" smtClean="0">
                <a:solidFill>
                  <a:srgbClr val="000000"/>
                </a:solidFill>
                <a:latin typeface="Times New Roman - 22"/>
              </a:rPr>
              <a:t>pope in Rome headed the Church</a:t>
            </a:r>
            <a:r>
              <a:rPr lang="en-US" sz="2800" dirty="0" smtClean="0">
                <a:solidFill>
                  <a:srgbClr val="000000"/>
                </a:solidFill>
                <a:latin typeface="Times New Roman - 22"/>
              </a:rPr>
              <a:t>. </a:t>
            </a:r>
          </a:p>
          <a:p>
            <a:pPr algn="ctr"/>
            <a:endParaRPr lang="en-US" sz="2800" dirty="0" smtClean="0">
              <a:solidFill>
                <a:srgbClr val="000000"/>
              </a:solidFill>
              <a:latin typeface="Times New Roman - 22"/>
            </a:endParaRPr>
          </a:p>
          <a:p>
            <a:pPr algn="ctr"/>
            <a:r>
              <a:rPr lang="en-US" sz="2800" u="sng" dirty="0" smtClean="0">
                <a:solidFill>
                  <a:srgbClr val="000000"/>
                </a:solidFill>
                <a:latin typeface="Times New Roman - 22"/>
              </a:rPr>
              <a:t> All </a:t>
            </a:r>
            <a:r>
              <a:rPr lang="en-US" sz="2800" b="1" u="sng" dirty="0" smtClean="0">
                <a:solidFill>
                  <a:srgbClr val="000000"/>
                </a:solidFill>
                <a:latin typeface="Times New Roman - 22"/>
              </a:rPr>
              <a:t>clergy</a:t>
            </a:r>
            <a:r>
              <a:rPr lang="en-US" sz="2800" dirty="0" smtClean="0">
                <a:solidFill>
                  <a:srgbClr val="000000"/>
                </a:solidFill>
                <a:latin typeface="Times New Roman - 22"/>
              </a:rPr>
              <a:t>, including bishops and priests, </a:t>
            </a:r>
            <a:r>
              <a:rPr lang="en-US" sz="2800" u="sng" dirty="0" smtClean="0">
                <a:solidFill>
                  <a:srgbClr val="000000"/>
                </a:solidFill>
                <a:latin typeface="Times New Roman - 22"/>
              </a:rPr>
              <a:t>fell under his authority.</a:t>
            </a:r>
          </a:p>
          <a:p>
            <a:pPr algn="ctr"/>
            <a:endParaRPr lang="en-US" sz="2800" dirty="0" smtClean="0">
              <a:solidFill>
                <a:srgbClr val="000000"/>
              </a:solidFill>
              <a:latin typeface="Times New Roman - 22"/>
            </a:endParaRPr>
          </a:p>
          <a:p>
            <a:pPr algn="ctr"/>
            <a:r>
              <a:rPr lang="en-US" sz="2800" dirty="0" smtClean="0">
                <a:solidFill>
                  <a:srgbClr val="000000"/>
                </a:solidFill>
                <a:latin typeface="Times New Roman - 22"/>
              </a:rPr>
              <a:t>Bishops supervised priests, the lowest ranking members of the clergy.   Bishops also settled disputes over Church teachings and practices.  </a:t>
            </a:r>
            <a:r>
              <a:rPr lang="en-US" sz="2800" u="sng" dirty="0" smtClean="0">
                <a:solidFill>
                  <a:srgbClr val="000000"/>
                </a:solidFill>
                <a:latin typeface="Times New Roman - 22"/>
              </a:rPr>
              <a:t>For  most people</a:t>
            </a:r>
            <a:r>
              <a:rPr lang="en-US" sz="2800" dirty="0" smtClean="0">
                <a:solidFill>
                  <a:srgbClr val="000000"/>
                </a:solidFill>
                <a:latin typeface="Times New Roman - 22"/>
              </a:rPr>
              <a:t>, </a:t>
            </a:r>
            <a:r>
              <a:rPr lang="en-US" sz="2800" u="sng" dirty="0" smtClean="0">
                <a:solidFill>
                  <a:srgbClr val="000000"/>
                </a:solidFill>
                <a:latin typeface="Times New Roman - 22"/>
              </a:rPr>
              <a:t>local priests served as the main contact with the Church</a:t>
            </a:r>
            <a:r>
              <a:rPr lang="en-US" sz="2800" dirty="0" smtClean="0">
                <a:solidFill>
                  <a:srgbClr val="000000"/>
                </a:solidFill>
                <a:latin typeface="Times New Roman - 22"/>
              </a:rPr>
              <a:t>.</a:t>
            </a:r>
            <a:endParaRPr lang="en-US" sz="2800" dirty="0">
              <a:solidFill>
                <a:srgbClr val="000000"/>
              </a:solidFill>
              <a:latin typeface="Times New Roman - 22"/>
            </a:endParaRPr>
          </a:p>
        </p:txBody>
      </p:sp>
    </p:spTree>
    <p:extLst>
      <p:ext uri="{BB962C8B-B14F-4D97-AF65-F5344CB8AC3E}">
        <p14:creationId xmlns:p14="http://schemas.microsoft.com/office/powerpoint/2010/main" val="15114313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p:cNvGrpSpPr/>
          <p:nvPr/>
        </p:nvGrpSpPr>
        <p:grpSpPr>
          <a:xfrm>
            <a:off x="50800" y="114300"/>
            <a:ext cx="9994900" cy="6883400"/>
            <a:chOff x="50800" y="114300"/>
            <a:chExt cx="9994900" cy="6883400"/>
          </a:xfrm>
        </p:grpSpPr>
        <p:grpSp>
          <p:nvGrpSpPr>
            <p:cNvPr id="4" name="Group 3"/>
            <p:cNvGrpSpPr/>
            <p:nvPr/>
          </p:nvGrpSpPr>
          <p:grpSpPr>
            <a:xfrm>
              <a:off x="4216400" y="114300"/>
              <a:ext cx="1400556" cy="952246"/>
              <a:chOff x="4216400" y="114300"/>
              <a:chExt cx="1400556" cy="952246"/>
            </a:xfrm>
          </p:grpSpPr>
          <p:sp>
            <p:nvSpPr>
              <p:cNvPr id="2" name="Oval 1"/>
              <p:cNvSpPr/>
              <p:nvPr/>
            </p:nvSpPr>
            <p:spPr>
              <a:xfrm>
                <a:off x="4216400" y="114300"/>
                <a:ext cx="1400556" cy="952246"/>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33900" y="355600"/>
                <a:ext cx="1016000" cy="353943"/>
              </a:xfrm>
              <a:prstGeom prst="rect">
                <a:avLst/>
              </a:prstGeom>
              <a:noFill/>
            </p:spPr>
            <p:txBody>
              <a:bodyPr vert="horz" rtlCol="0">
                <a:spAutoFit/>
              </a:bodyPr>
              <a:lstStyle/>
              <a:p>
                <a:r>
                  <a:rPr lang="en-US" sz="1700" smtClean="0">
                    <a:solidFill>
                      <a:srgbClr val="000000"/>
                    </a:solidFill>
                    <a:latin typeface="Times New Roman - 23"/>
                  </a:rPr>
                  <a:t>Pope</a:t>
                </a:r>
                <a:endParaRPr lang="en-US" sz="1700">
                  <a:solidFill>
                    <a:srgbClr val="000000"/>
                  </a:solidFill>
                  <a:latin typeface="Times New Roman - 23"/>
                </a:endParaRPr>
              </a:p>
            </p:txBody>
          </p:sp>
        </p:grpSp>
        <p:grpSp>
          <p:nvGrpSpPr>
            <p:cNvPr id="38" name="Group 37"/>
            <p:cNvGrpSpPr/>
            <p:nvPr/>
          </p:nvGrpSpPr>
          <p:grpSpPr>
            <a:xfrm>
              <a:off x="50800" y="1549400"/>
              <a:ext cx="3378200" cy="4737100"/>
              <a:chOff x="50800" y="1549400"/>
              <a:chExt cx="3378200" cy="4737100"/>
            </a:xfrm>
          </p:grpSpPr>
          <p:grpSp>
            <p:nvGrpSpPr>
              <p:cNvPr id="7" name="Group 6"/>
              <p:cNvGrpSpPr/>
              <p:nvPr/>
            </p:nvGrpSpPr>
            <p:grpSpPr>
              <a:xfrm>
                <a:off x="227568" y="3924300"/>
                <a:ext cx="369332" cy="2349500"/>
                <a:chOff x="227568" y="3924300"/>
                <a:chExt cx="369332" cy="2349500"/>
              </a:xfrm>
            </p:grpSpPr>
            <p:cxnSp>
              <p:nvCxnSpPr>
                <p:cNvPr id="5" name="Straight Connector 4"/>
                <p:cNvCxnSpPr/>
                <p:nvPr/>
              </p:nvCxnSpPr>
              <p:spPr>
                <a:xfrm>
                  <a:off x="406400" y="3924300"/>
                  <a:ext cx="0" cy="10033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7568" y="4953000"/>
                  <a:ext cx="369332" cy="1320800"/>
                </a:xfrm>
                <a:prstGeom prst="rect">
                  <a:avLst/>
                </a:prstGeom>
                <a:noFill/>
              </p:spPr>
              <p:txBody>
                <a:bodyPr vert="eaVert" rtlCol="0">
                  <a:spAutoFit/>
                </a:bodyPr>
                <a:lstStyle/>
                <a:p>
                  <a:r>
                    <a:rPr lang="en-US" sz="1200" smtClean="0">
                      <a:solidFill>
                        <a:srgbClr val="000000"/>
                      </a:solidFill>
                      <a:latin typeface="Times New Roman - 16"/>
                    </a:rPr>
                    <a:t>Congregation</a:t>
                  </a:r>
                  <a:endParaRPr lang="en-US" sz="1200">
                    <a:solidFill>
                      <a:srgbClr val="000000"/>
                    </a:solidFill>
                    <a:latin typeface="Times New Roman - 16"/>
                  </a:endParaRPr>
                </a:p>
              </p:txBody>
            </p:sp>
          </p:grpSp>
          <p:grpSp>
            <p:nvGrpSpPr>
              <p:cNvPr id="37" name="Group 36"/>
              <p:cNvGrpSpPr/>
              <p:nvPr/>
            </p:nvGrpSpPr>
            <p:grpSpPr>
              <a:xfrm>
                <a:off x="50800" y="1549400"/>
                <a:ext cx="3378200" cy="4737100"/>
                <a:chOff x="50800" y="1549400"/>
                <a:chExt cx="3378200" cy="4737100"/>
              </a:xfrm>
            </p:grpSpPr>
            <p:grpSp>
              <p:nvGrpSpPr>
                <p:cNvPr id="27" name="Group 26"/>
                <p:cNvGrpSpPr/>
                <p:nvPr/>
              </p:nvGrpSpPr>
              <p:grpSpPr>
                <a:xfrm>
                  <a:off x="50800" y="1549400"/>
                  <a:ext cx="3378200" cy="2374900"/>
                  <a:chOff x="50800" y="1549400"/>
                  <a:chExt cx="3378200" cy="2374900"/>
                </a:xfrm>
              </p:grpSpPr>
              <p:grpSp>
                <p:nvGrpSpPr>
                  <p:cNvPr id="10" name="Group 9"/>
                  <p:cNvGrpSpPr/>
                  <p:nvPr/>
                </p:nvGrpSpPr>
                <p:grpSpPr>
                  <a:xfrm>
                    <a:off x="889000" y="1549400"/>
                    <a:ext cx="1400556" cy="952246"/>
                    <a:chOff x="889000" y="1549400"/>
                    <a:chExt cx="1400556" cy="952246"/>
                  </a:xfrm>
                </p:grpSpPr>
                <p:sp>
                  <p:nvSpPr>
                    <p:cNvPr id="8" name="Oval 7"/>
                    <p:cNvSpPr/>
                    <p:nvPr/>
                  </p:nvSpPr>
                  <p:spPr>
                    <a:xfrm>
                      <a:off x="889000" y="1549400"/>
                      <a:ext cx="1400556" cy="952246"/>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68400" y="1854200"/>
                      <a:ext cx="1092200" cy="323165"/>
                    </a:xfrm>
                    <a:prstGeom prst="rect">
                      <a:avLst/>
                    </a:prstGeom>
                    <a:noFill/>
                  </p:spPr>
                  <p:txBody>
                    <a:bodyPr vert="horz" rtlCol="0">
                      <a:spAutoFit/>
                    </a:bodyPr>
                    <a:lstStyle/>
                    <a:p>
                      <a:r>
                        <a:rPr lang="en-US" sz="1500" smtClean="0">
                          <a:solidFill>
                            <a:srgbClr val="000000"/>
                          </a:solidFill>
                          <a:latin typeface="Times New Roman - 20"/>
                        </a:rPr>
                        <a:t>Bishop</a:t>
                      </a:r>
                      <a:endParaRPr lang="en-US" sz="1500">
                        <a:solidFill>
                          <a:srgbClr val="000000"/>
                        </a:solidFill>
                        <a:latin typeface="Times New Roman - 20"/>
                      </a:endParaRPr>
                    </a:p>
                  </p:txBody>
                </p:sp>
              </p:grpSp>
              <p:grpSp>
                <p:nvGrpSpPr>
                  <p:cNvPr id="13" name="Group 12"/>
                  <p:cNvGrpSpPr/>
                  <p:nvPr/>
                </p:nvGrpSpPr>
                <p:grpSpPr>
                  <a:xfrm>
                    <a:off x="50800" y="3251200"/>
                    <a:ext cx="863600" cy="673100"/>
                    <a:chOff x="50800" y="3251200"/>
                    <a:chExt cx="863600" cy="673100"/>
                  </a:xfrm>
                </p:grpSpPr>
                <p:sp>
                  <p:nvSpPr>
                    <p:cNvPr id="11" name="Oval 10"/>
                    <p:cNvSpPr/>
                    <p:nvPr/>
                  </p:nvSpPr>
                  <p:spPr>
                    <a:xfrm>
                      <a:off x="50800" y="3251200"/>
                      <a:ext cx="787400" cy="673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2400" y="3416300"/>
                      <a:ext cx="762000" cy="261610"/>
                    </a:xfrm>
                    <a:prstGeom prst="rect">
                      <a:avLst/>
                    </a:prstGeom>
                    <a:noFill/>
                  </p:spPr>
                  <p:txBody>
                    <a:bodyPr vert="horz" rtlCol="0">
                      <a:spAutoFit/>
                    </a:bodyPr>
                    <a:lstStyle/>
                    <a:p>
                      <a:r>
                        <a:rPr lang="en-US" sz="1100" smtClean="0">
                          <a:solidFill>
                            <a:srgbClr val="000000"/>
                          </a:solidFill>
                          <a:latin typeface="Times New Roman - 15"/>
                        </a:rPr>
                        <a:t>Priest</a:t>
                      </a:r>
                      <a:endParaRPr lang="en-US" sz="1100">
                        <a:solidFill>
                          <a:srgbClr val="000000"/>
                        </a:solidFill>
                        <a:latin typeface="Times New Roman - 15"/>
                      </a:endParaRPr>
                    </a:p>
                  </p:txBody>
                </p:sp>
              </p:grpSp>
              <p:grpSp>
                <p:nvGrpSpPr>
                  <p:cNvPr id="16" name="Group 15"/>
                  <p:cNvGrpSpPr/>
                  <p:nvPr/>
                </p:nvGrpSpPr>
                <p:grpSpPr>
                  <a:xfrm>
                    <a:off x="876300" y="3213100"/>
                    <a:ext cx="863600" cy="673100"/>
                    <a:chOff x="876300" y="3213100"/>
                    <a:chExt cx="863600" cy="673100"/>
                  </a:xfrm>
                </p:grpSpPr>
                <p:sp>
                  <p:nvSpPr>
                    <p:cNvPr id="14" name="Oval 13"/>
                    <p:cNvSpPr/>
                    <p:nvPr/>
                  </p:nvSpPr>
                  <p:spPr>
                    <a:xfrm>
                      <a:off x="876300" y="3213100"/>
                      <a:ext cx="787400" cy="673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77900" y="3378200"/>
                      <a:ext cx="762000" cy="261610"/>
                    </a:xfrm>
                    <a:prstGeom prst="rect">
                      <a:avLst/>
                    </a:prstGeom>
                    <a:noFill/>
                  </p:spPr>
                  <p:txBody>
                    <a:bodyPr vert="horz" rtlCol="0">
                      <a:spAutoFit/>
                    </a:bodyPr>
                    <a:lstStyle/>
                    <a:p>
                      <a:r>
                        <a:rPr lang="en-US" sz="1100" smtClean="0">
                          <a:solidFill>
                            <a:srgbClr val="000000"/>
                          </a:solidFill>
                          <a:latin typeface="Times New Roman - 15"/>
                        </a:rPr>
                        <a:t>Priest</a:t>
                      </a:r>
                      <a:endParaRPr lang="en-US" sz="1100">
                        <a:solidFill>
                          <a:srgbClr val="000000"/>
                        </a:solidFill>
                        <a:latin typeface="Times New Roman - 15"/>
                      </a:endParaRPr>
                    </a:p>
                  </p:txBody>
                </p:sp>
              </p:grpSp>
              <p:grpSp>
                <p:nvGrpSpPr>
                  <p:cNvPr id="19" name="Group 18"/>
                  <p:cNvGrpSpPr/>
                  <p:nvPr/>
                </p:nvGrpSpPr>
                <p:grpSpPr>
                  <a:xfrm>
                    <a:off x="1739900" y="3213100"/>
                    <a:ext cx="863600" cy="673100"/>
                    <a:chOff x="1739900" y="3213100"/>
                    <a:chExt cx="863600" cy="673100"/>
                  </a:xfrm>
                </p:grpSpPr>
                <p:sp>
                  <p:nvSpPr>
                    <p:cNvPr id="17" name="Oval 16"/>
                    <p:cNvSpPr/>
                    <p:nvPr/>
                  </p:nvSpPr>
                  <p:spPr>
                    <a:xfrm>
                      <a:off x="1739900" y="3213100"/>
                      <a:ext cx="787400" cy="673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41500" y="3378200"/>
                      <a:ext cx="762000" cy="261610"/>
                    </a:xfrm>
                    <a:prstGeom prst="rect">
                      <a:avLst/>
                    </a:prstGeom>
                    <a:noFill/>
                  </p:spPr>
                  <p:txBody>
                    <a:bodyPr vert="horz" rtlCol="0">
                      <a:spAutoFit/>
                    </a:bodyPr>
                    <a:lstStyle/>
                    <a:p>
                      <a:r>
                        <a:rPr lang="en-US" sz="1100" smtClean="0">
                          <a:solidFill>
                            <a:srgbClr val="000000"/>
                          </a:solidFill>
                          <a:latin typeface="Times New Roman - 15"/>
                        </a:rPr>
                        <a:t>Priest</a:t>
                      </a:r>
                      <a:endParaRPr lang="en-US" sz="1100">
                        <a:solidFill>
                          <a:srgbClr val="000000"/>
                        </a:solidFill>
                        <a:latin typeface="Times New Roman - 15"/>
                      </a:endParaRPr>
                    </a:p>
                  </p:txBody>
                </p:sp>
              </p:grpSp>
              <p:grpSp>
                <p:nvGrpSpPr>
                  <p:cNvPr id="22" name="Group 21"/>
                  <p:cNvGrpSpPr/>
                  <p:nvPr/>
                </p:nvGrpSpPr>
                <p:grpSpPr>
                  <a:xfrm>
                    <a:off x="2565400" y="3238500"/>
                    <a:ext cx="863600" cy="673100"/>
                    <a:chOff x="2565400" y="3238500"/>
                    <a:chExt cx="863600" cy="673100"/>
                  </a:xfrm>
                </p:grpSpPr>
                <p:sp>
                  <p:nvSpPr>
                    <p:cNvPr id="20" name="Oval 19"/>
                    <p:cNvSpPr/>
                    <p:nvPr/>
                  </p:nvSpPr>
                  <p:spPr>
                    <a:xfrm>
                      <a:off x="2565400" y="3238500"/>
                      <a:ext cx="787400" cy="673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667000" y="3403600"/>
                      <a:ext cx="762000" cy="261610"/>
                    </a:xfrm>
                    <a:prstGeom prst="rect">
                      <a:avLst/>
                    </a:prstGeom>
                    <a:noFill/>
                  </p:spPr>
                  <p:txBody>
                    <a:bodyPr vert="horz" rtlCol="0">
                      <a:spAutoFit/>
                    </a:bodyPr>
                    <a:lstStyle/>
                    <a:p>
                      <a:r>
                        <a:rPr lang="en-US" sz="1100" smtClean="0">
                          <a:solidFill>
                            <a:srgbClr val="000000"/>
                          </a:solidFill>
                          <a:latin typeface="Times New Roman - 15"/>
                        </a:rPr>
                        <a:t>Priest</a:t>
                      </a:r>
                      <a:endParaRPr lang="en-US" sz="1100">
                        <a:solidFill>
                          <a:srgbClr val="000000"/>
                        </a:solidFill>
                        <a:latin typeface="Times New Roman - 15"/>
                      </a:endParaRPr>
                    </a:p>
                  </p:txBody>
                </p:sp>
              </p:grpSp>
              <p:cxnSp>
                <p:nvCxnSpPr>
                  <p:cNvPr id="23" name="Straight Connector 22"/>
                  <p:cNvCxnSpPr/>
                  <p:nvPr/>
                </p:nvCxnSpPr>
                <p:spPr>
                  <a:xfrm flipH="1">
                    <a:off x="508000" y="2286000"/>
                    <a:ext cx="457200" cy="9525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282700" y="2489200"/>
                    <a:ext cx="101600" cy="7239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66900" y="2463800"/>
                    <a:ext cx="228600" cy="7366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146300" y="2311400"/>
                    <a:ext cx="749300" cy="9271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1116568" y="3911600"/>
                  <a:ext cx="369332" cy="2349500"/>
                  <a:chOff x="1116568" y="3911600"/>
                  <a:chExt cx="369332" cy="2349500"/>
                </a:xfrm>
              </p:grpSpPr>
              <p:cxnSp>
                <p:nvCxnSpPr>
                  <p:cNvPr id="28" name="Straight Connector 27"/>
                  <p:cNvCxnSpPr/>
                  <p:nvPr/>
                </p:nvCxnSpPr>
                <p:spPr>
                  <a:xfrm>
                    <a:off x="1295400" y="3911600"/>
                    <a:ext cx="0" cy="10033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116568" y="4940300"/>
                    <a:ext cx="369332" cy="1320800"/>
                  </a:xfrm>
                  <a:prstGeom prst="rect">
                    <a:avLst/>
                  </a:prstGeom>
                  <a:noFill/>
                </p:spPr>
                <p:txBody>
                  <a:bodyPr vert="eaVert" rtlCol="0">
                    <a:spAutoFit/>
                  </a:bodyPr>
                  <a:lstStyle/>
                  <a:p>
                    <a:r>
                      <a:rPr lang="en-US" sz="1200" smtClean="0">
                        <a:solidFill>
                          <a:srgbClr val="000000"/>
                        </a:solidFill>
                        <a:latin typeface="Times New Roman - 16"/>
                      </a:rPr>
                      <a:t>Congregation</a:t>
                    </a:r>
                    <a:endParaRPr lang="en-US" sz="1200">
                      <a:solidFill>
                        <a:srgbClr val="000000"/>
                      </a:solidFill>
                      <a:latin typeface="Times New Roman - 16"/>
                    </a:endParaRPr>
                  </a:p>
                </p:txBody>
              </p:sp>
            </p:grpSp>
            <p:grpSp>
              <p:nvGrpSpPr>
                <p:cNvPr id="33" name="Group 32"/>
                <p:cNvGrpSpPr/>
                <p:nvPr/>
              </p:nvGrpSpPr>
              <p:grpSpPr>
                <a:xfrm>
                  <a:off x="1980168" y="3911600"/>
                  <a:ext cx="369332" cy="2349500"/>
                  <a:chOff x="1980168" y="3911600"/>
                  <a:chExt cx="369332" cy="2349500"/>
                </a:xfrm>
              </p:grpSpPr>
              <p:cxnSp>
                <p:nvCxnSpPr>
                  <p:cNvPr id="31" name="Straight Connector 30"/>
                  <p:cNvCxnSpPr/>
                  <p:nvPr/>
                </p:nvCxnSpPr>
                <p:spPr>
                  <a:xfrm>
                    <a:off x="2159000" y="3911600"/>
                    <a:ext cx="0" cy="10033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980168" y="4940300"/>
                    <a:ext cx="369332" cy="1320800"/>
                  </a:xfrm>
                  <a:prstGeom prst="rect">
                    <a:avLst/>
                  </a:prstGeom>
                  <a:noFill/>
                </p:spPr>
                <p:txBody>
                  <a:bodyPr vert="eaVert" rtlCol="0">
                    <a:spAutoFit/>
                  </a:bodyPr>
                  <a:lstStyle/>
                  <a:p>
                    <a:r>
                      <a:rPr lang="en-US" sz="1200" smtClean="0">
                        <a:solidFill>
                          <a:srgbClr val="000000"/>
                        </a:solidFill>
                        <a:latin typeface="Times New Roman - 16"/>
                      </a:rPr>
                      <a:t>Congregation</a:t>
                    </a:r>
                    <a:endParaRPr lang="en-US" sz="1200">
                      <a:solidFill>
                        <a:srgbClr val="000000"/>
                      </a:solidFill>
                      <a:latin typeface="Times New Roman - 16"/>
                    </a:endParaRPr>
                  </a:p>
                </p:txBody>
              </p:sp>
            </p:grpSp>
            <p:grpSp>
              <p:nvGrpSpPr>
                <p:cNvPr id="36" name="Group 35"/>
                <p:cNvGrpSpPr/>
                <p:nvPr/>
              </p:nvGrpSpPr>
              <p:grpSpPr>
                <a:xfrm>
                  <a:off x="2818368" y="3937000"/>
                  <a:ext cx="369332" cy="2349500"/>
                  <a:chOff x="2818368" y="3937000"/>
                  <a:chExt cx="369332" cy="2349500"/>
                </a:xfrm>
              </p:grpSpPr>
              <p:cxnSp>
                <p:nvCxnSpPr>
                  <p:cNvPr id="34" name="Straight Connector 33"/>
                  <p:cNvCxnSpPr/>
                  <p:nvPr/>
                </p:nvCxnSpPr>
                <p:spPr>
                  <a:xfrm>
                    <a:off x="2997200" y="3937000"/>
                    <a:ext cx="0" cy="10033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818368" y="4965700"/>
                    <a:ext cx="369332" cy="1320800"/>
                  </a:xfrm>
                  <a:prstGeom prst="rect">
                    <a:avLst/>
                  </a:prstGeom>
                  <a:noFill/>
                </p:spPr>
                <p:txBody>
                  <a:bodyPr vert="eaVert" rtlCol="0">
                    <a:spAutoFit/>
                  </a:bodyPr>
                  <a:lstStyle/>
                  <a:p>
                    <a:r>
                      <a:rPr lang="en-US" sz="1200" smtClean="0">
                        <a:solidFill>
                          <a:srgbClr val="000000"/>
                        </a:solidFill>
                        <a:latin typeface="Times New Roman - 16"/>
                      </a:rPr>
                      <a:t>Congregation</a:t>
                    </a:r>
                    <a:endParaRPr lang="en-US" sz="1200">
                      <a:solidFill>
                        <a:srgbClr val="000000"/>
                      </a:solidFill>
                      <a:latin typeface="Times New Roman - 16"/>
                    </a:endParaRPr>
                  </a:p>
                </p:txBody>
              </p:sp>
            </p:grpSp>
          </p:grpSp>
        </p:grpSp>
        <p:grpSp>
          <p:nvGrpSpPr>
            <p:cNvPr id="72" name="Group 71"/>
            <p:cNvGrpSpPr/>
            <p:nvPr/>
          </p:nvGrpSpPr>
          <p:grpSpPr>
            <a:xfrm>
              <a:off x="3467100" y="2260600"/>
              <a:ext cx="3378200" cy="4737100"/>
              <a:chOff x="3467100" y="2260600"/>
              <a:chExt cx="3378200" cy="4737100"/>
            </a:xfrm>
          </p:grpSpPr>
          <p:grpSp>
            <p:nvGrpSpPr>
              <p:cNvPr id="68" name="Group 67"/>
              <p:cNvGrpSpPr/>
              <p:nvPr/>
            </p:nvGrpSpPr>
            <p:grpSpPr>
              <a:xfrm>
                <a:off x="3467100" y="2260600"/>
                <a:ext cx="3378200" cy="4737100"/>
                <a:chOff x="3467100" y="2260600"/>
                <a:chExt cx="3378200" cy="4737100"/>
              </a:xfrm>
            </p:grpSpPr>
            <p:grpSp>
              <p:nvGrpSpPr>
                <p:cNvPr id="58" name="Group 57"/>
                <p:cNvGrpSpPr/>
                <p:nvPr/>
              </p:nvGrpSpPr>
              <p:grpSpPr>
                <a:xfrm>
                  <a:off x="3467100" y="2260600"/>
                  <a:ext cx="3378200" cy="2374900"/>
                  <a:chOff x="3467100" y="2260600"/>
                  <a:chExt cx="3378200" cy="2374900"/>
                </a:xfrm>
              </p:grpSpPr>
              <p:grpSp>
                <p:nvGrpSpPr>
                  <p:cNvPr id="41" name="Group 40"/>
                  <p:cNvGrpSpPr/>
                  <p:nvPr/>
                </p:nvGrpSpPr>
                <p:grpSpPr>
                  <a:xfrm>
                    <a:off x="4305300" y="2260600"/>
                    <a:ext cx="1400556" cy="952246"/>
                    <a:chOff x="4305300" y="2260600"/>
                    <a:chExt cx="1400556" cy="952246"/>
                  </a:xfrm>
                </p:grpSpPr>
                <p:sp>
                  <p:nvSpPr>
                    <p:cNvPr id="39" name="Oval 38"/>
                    <p:cNvSpPr/>
                    <p:nvPr/>
                  </p:nvSpPr>
                  <p:spPr>
                    <a:xfrm>
                      <a:off x="4305300" y="2260600"/>
                      <a:ext cx="1400556" cy="952246"/>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84700" y="2565400"/>
                      <a:ext cx="1092200" cy="323165"/>
                    </a:xfrm>
                    <a:prstGeom prst="rect">
                      <a:avLst/>
                    </a:prstGeom>
                    <a:noFill/>
                  </p:spPr>
                  <p:txBody>
                    <a:bodyPr vert="horz" rtlCol="0">
                      <a:spAutoFit/>
                    </a:bodyPr>
                    <a:lstStyle/>
                    <a:p>
                      <a:r>
                        <a:rPr lang="en-US" sz="1500" smtClean="0">
                          <a:solidFill>
                            <a:srgbClr val="000000"/>
                          </a:solidFill>
                          <a:latin typeface="Times New Roman - 20"/>
                        </a:rPr>
                        <a:t>Bishop</a:t>
                      </a:r>
                      <a:endParaRPr lang="en-US" sz="1500">
                        <a:solidFill>
                          <a:srgbClr val="000000"/>
                        </a:solidFill>
                        <a:latin typeface="Times New Roman - 20"/>
                      </a:endParaRPr>
                    </a:p>
                  </p:txBody>
                </p:sp>
              </p:grpSp>
              <p:grpSp>
                <p:nvGrpSpPr>
                  <p:cNvPr id="44" name="Group 43"/>
                  <p:cNvGrpSpPr/>
                  <p:nvPr/>
                </p:nvGrpSpPr>
                <p:grpSpPr>
                  <a:xfrm>
                    <a:off x="3467100" y="3962400"/>
                    <a:ext cx="863600" cy="673100"/>
                    <a:chOff x="3467100" y="3962400"/>
                    <a:chExt cx="863600" cy="673100"/>
                  </a:xfrm>
                </p:grpSpPr>
                <p:sp>
                  <p:nvSpPr>
                    <p:cNvPr id="42" name="Oval 41"/>
                    <p:cNvSpPr/>
                    <p:nvPr/>
                  </p:nvSpPr>
                  <p:spPr>
                    <a:xfrm>
                      <a:off x="3467100" y="3962400"/>
                      <a:ext cx="787400" cy="673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568700" y="4127500"/>
                      <a:ext cx="762000" cy="261610"/>
                    </a:xfrm>
                    <a:prstGeom prst="rect">
                      <a:avLst/>
                    </a:prstGeom>
                    <a:noFill/>
                  </p:spPr>
                  <p:txBody>
                    <a:bodyPr vert="horz" rtlCol="0">
                      <a:spAutoFit/>
                    </a:bodyPr>
                    <a:lstStyle/>
                    <a:p>
                      <a:r>
                        <a:rPr lang="en-US" sz="1100" smtClean="0">
                          <a:solidFill>
                            <a:srgbClr val="000000"/>
                          </a:solidFill>
                          <a:latin typeface="Times New Roman - 15"/>
                        </a:rPr>
                        <a:t>Priest</a:t>
                      </a:r>
                      <a:endParaRPr lang="en-US" sz="1100">
                        <a:solidFill>
                          <a:srgbClr val="000000"/>
                        </a:solidFill>
                        <a:latin typeface="Times New Roman - 15"/>
                      </a:endParaRPr>
                    </a:p>
                  </p:txBody>
                </p:sp>
              </p:grpSp>
              <p:grpSp>
                <p:nvGrpSpPr>
                  <p:cNvPr id="47" name="Group 46"/>
                  <p:cNvGrpSpPr/>
                  <p:nvPr/>
                </p:nvGrpSpPr>
                <p:grpSpPr>
                  <a:xfrm>
                    <a:off x="4292600" y="3924300"/>
                    <a:ext cx="863600" cy="673100"/>
                    <a:chOff x="4292600" y="3924300"/>
                    <a:chExt cx="863600" cy="673100"/>
                  </a:xfrm>
                </p:grpSpPr>
                <p:sp>
                  <p:nvSpPr>
                    <p:cNvPr id="45" name="Oval 44"/>
                    <p:cNvSpPr/>
                    <p:nvPr/>
                  </p:nvSpPr>
                  <p:spPr>
                    <a:xfrm>
                      <a:off x="4292600" y="3924300"/>
                      <a:ext cx="787400" cy="673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4394200" y="4089400"/>
                      <a:ext cx="762000" cy="261610"/>
                    </a:xfrm>
                    <a:prstGeom prst="rect">
                      <a:avLst/>
                    </a:prstGeom>
                    <a:noFill/>
                  </p:spPr>
                  <p:txBody>
                    <a:bodyPr vert="horz" rtlCol="0">
                      <a:spAutoFit/>
                    </a:bodyPr>
                    <a:lstStyle/>
                    <a:p>
                      <a:r>
                        <a:rPr lang="en-US" sz="1100" smtClean="0">
                          <a:solidFill>
                            <a:srgbClr val="000000"/>
                          </a:solidFill>
                          <a:latin typeface="Times New Roman - 15"/>
                        </a:rPr>
                        <a:t>Priest</a:t>
                      </a:r>
                      <a:endParaRPr lang="en-US" sz="1100">
                        <a:solidFill>
                          <a:srgbClr val="000000"/>
                        </a:solidFill>
                        <a:latin typeface="Times New Roman - 15"/>
                      </a:endParaRPr>
                    </a:p>
                  </p:txBody>
                </p:sp>
              </p:grpSp>
              <p:grpSp>
                <p:nvGrpSpPr>
                  <p:cNvPr id="50" name="Group 49"/>
                  <p:cNvGrpSpPr/>
                  <p:nvPr/>
                </p:nvGrpSpPr>
                <p:grpSpPr>
                  <a:xfrm>
                    <a:off x="5156200" y="3924300"/>
                    <a:ext cx="863600" cy="673100"/>
                    <a:chOff x="5156200" y="3924300"/>
                    <a:chExt cx="863600" cy="673100"/>
                  </a:xfrm>
                </p:grpSpPr>
                <p:sp>
                  <p:nvSpPr>
                    <p:cNvPr id="48" name="Oval 47"/>
                    <p:cNvSpPr/>
                    <p:nvPr/>
                  </p:nvSpPr>
                  <p:spPr>
                    <a:xfrm>
                      <a:off x="5156200" y="3924300"/>
                      <a:ext cx="787400" cy="673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5257800" y="4089400"/>
                      <a:ext cx="762000" cy="261610"/>
                    </a:xfrm>
                    <a:prstGeom prst="rect">
                      <a:avLst/>
                    </a:prstGeom>
                    <a:noFill/>
                  </p:spPr>
                  <p:txBody>
                    <a:bodyPr vert="horz" rtlCol="0">
                      <a:spAutoFit/>
                    </a:bodyPr>
                    <a:lstStyle/>
                    <a:p>
                      <a:r>
                        <a:rPr lang="en-US" sz="1100" smtClean="0">
                          <a:solidFill>
                            <a:srgbClr val="000000"/>
                          </a:solidFill>
                          <a:latin typeface="Times New Roman - 15"/>
                        </a:rPr>
                        <a:t>Priest</a:t>
                      </a:r>
                      <a:endParaRPr lang="en-US" sz="1100">
                        <a:solidFill>
                          <a:srgbClr val="000000"/>
                        </a:solidFill>
                        <a:latin typeface="Times New Roman - 15"/>
                      </a:endParaRPr>
                    </a:p>
                  </p:txBody>
                </p:sp>
              </p:grpSp>
              <p:grpSp>
                <p:nvGrpSpPr>
                  <p:cNvPr id="53" name="Group 52"/>
                  <p:cNvGrpSpPr/>
                  <p:nvPr/>
                </p:nvGrpSpPr>
                <p:grpSpPr>
                  <a:xfrm>
                    <a:off x="5981700" y="3949700"/>
                    <a:ext cx="863600" cy="673100"/>
                    <a:chOff x="5981700" y="3949700"/>
                    <a:chExt cx="863600" cy="673100"/>
                  </a:xfrm>
                </p:grpSpPr>
                <p:sp>
                  <p:nvSpPr>
                    <p:cNvPr id="51" name="Oval 50"/>
                    <p:cNvSpPr/>
                    <p:nvPr/>
                  </p:nvSpPr>
                  <p:spPr>
                    <a:xfrm>
                      <a:off x="5981700" y="3949700"/>
                      <a:ext cx="787400" cy="673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6083300" y="4114800"/>
                      <a:ext cx="762000" cy="261610"/>
                    </a:xfrm>
                    <a:prstGeom prst="rect">
                      <a:avLst/>
                    </a:prstGeom>
                    <a:noFill/>
                  </p:spPr>
                  <p:txBody>
                    <a:bodyPr vert="horz" rtlCol="0">
                      <a:spAutoFit/>
                    </a:bodyPr>
                    <a:lstStyle/>
                    <a:p>
                      <a:r>
                        <a:rPr lang="en-US" sz="1100" smtClean="0">
                          <a:solidFill>
                            <a:srgbClr val="000000"/>
                          </a:solidFill>
                          <a:latin typeface="Times New Roman - 15"/>
                        </a:rPr>
                        <a:t>Priest</a:t>
                      </a:r>
                      <a:endParaRPr lang="en-US" sz="1100">
                        <a:solidFill>
                          <a:srgbClr val="000000"/>
                        </a:solidFill>
                        <a:latin typeface="Times New Roman - 15"/>
                      </a:endParaRPr>
                    </a:p>
                  </p:txBody>
                </p:sp>
              </p:grpSp>
              <p:cxnSp>
                <p:nvCxnSpPr>
                  <p:cNvPr id="54" name="Straight Connector 53"/>
                  <p:cNvCxnSpPr/>
                  <p:nvPr/>
                </p:nvCxnSpPr>
                <p:spPr>
                  <a:xfrm flipH="1">
                    <a:off x="3924300" y="2997200"/>
                    <a:ext cx="457200" cy="9525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699000" y="3200400"/>
                    <a:ext cx="101600" cy="7239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283200" y="3175000"/>
                    <a:ext cx="228600" cy="7366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562600" y="3022600"/>
                    <a:ext cx="749300" cy="9271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32868" y="4622800"/>
                  <a:ext cx="369332" cy="2349500"/>
                  <a:chOff x="4532868" y="4622800"/>
                  <a:chExt cx="369332" cy="2349500"/>
                </a:xfrm>
              </p:grpSpPr>
              <p:cxnSp>
                <p:nvCxnSpPr>
                  <p:cNvPr id="59" name="Straight Connector 58"/>
                  <p:cNvCxnSpPr/>
                  <p:nvPr/>
                </p:nvCxnSpPr>
                <p:spPr>
                  <a:xfrm>
                    <a:off x="4711700" y="4622800"/>
                    <a:ext cx="0" cy="10033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532868" y="5651500"/>
                    <a:ext cx="369332" cy="1320800"/>
                  </a:xfrm>
                  <a:prstGeom prst="rect">
                    <a:avLst/>
                  </a:prstGeom>
                  <a:noFill/>
                </p:spPr>
                <p:txBody>
                  <a:bodyPr vert="eaVert" rtlCol="0">
                    <a:spAutoFit/>
                  </a:bodyPr>
                  <a:lstStyle/>
                  <a:p>
                    <a:r>
                      <a:rPr lang="en-US" sz="1200" smtClean="0">
                        <a:solidFill>
                          <a:srgbClr val="000000"/>
                        </a:solidFill>
                        <a:latin typeface="Times New Roman - 16"/>
                      </a:rPr>
                      <a:t>Congregation</a:t>
                    </a:r>
                    <a:endParaRPr lang="en-US" sz="1200">
                      <a:solidFill>
                        <a:srgbClr val="000000"/>
                      </a:solidFill>
                      <a:latin typeface="Times New Roman - 16"/>
                    </a:endParaRPr>
                  </a:p>
                </p:txBody>
              </p:sp>
            </p:grpSp>
            <p:grpSp>
              <p:nvGrpSpPr>
                <p:cNvPr id="64" name="Group 63"/>
                <p:cNvGrpSpPr/>
                <p:nvPr/>
              </p:nvGrpSpPr>
              <p:grpSpPr>
                <a:xfrm>
                  <a:off x="5396468" y="4622800"/>
                  <a:ext cx="369332" cy="2349500"/>
                  <a:chOff x="5396468" y="4622800"/>
                  <a:chExt cx="369332" cy="2349500"/>
                </a:xfrm>
              </p:grpSpPr>
              <p:cxnSp>
                <p:nvCxnSpPr>
                  <p:cNvPr id="62" name="Straight Connector 61"/>
                  <p:cNvCxnSpPr/>
                  <p:nvPr/>
                </p:nvCxnSpPr>
                <p:spPr>
                  <a:xfrm>
                    <a:off x="5575300" y="4622800"/>
                    <a:ext cx="0" cy="10033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96468" y="5651500"/>
                    <a:ext cx="369332" cy="1320800"/>
                  </a:xfrm>
                  <a:prstGeom prst="rect">
                    <a:avLst/>
                  </a:prstGeom>
                  <a:noFill/>
                </p:spPr>
                <p:txBody>
                  <a:bodyPr vert="eaVert" rtlCol="0">
                    <a:spAutoFit/>
                  </a:bodyPr>
                  <a:lstStyle/>
                  <a:p>
                    <a:r>
                      <a:rPr lang="en-US" sz="1200" smtClean="0">
                        <a:solidFill>
                          <a:srgbClr val="000000"/>
                        </a:solidFill>
                        <a:latin typeface="Times New Roman - 16"/>
                      </a:rPr>
                      <a:t>Congregation</a:t>
                    </a:r>
                    <a:endParaRPr lang="en-US" sz="1200">
                      <a:solidFill>
                        <a:srgbClr val="000000"/>
                      </a:solidFill>
                      <a:latin typeface="Times New Roman - 16"/>
                    </a:endParaRPr>
                  </a:p>
                </p:txBody>
              </p:sp>
            </p:grpSp>
            <p:grpSp>
              <p:nvGrpSpPr>
                <p:cNvPr id="67" name="Group 66"/>
                <p:cNvGrpSpPr/>
                <p:nvPr/>
              </p:nvGrpSpPr>
              <p:grpSpPr>
                <a:xfrm>
                  <a:off x="6234668" y="4648200"/>
                  <a:ext cx="369332" cy="2349500"/>
                  <a:chOff x="6234668" y="4648200"/>
                  <a:chExt cx="369332" cy="2349500"/>
                </a:xfrm>
              </p:grpSpPr>
              <p:cxnSp>
                <p:nvCxnSpPr>
                  <p:cNvPr id="65" name="Straight Connector 64"/>
                  <p:cNvCxnSpPr/>
                  <p:nvPr/>
                </p:nvCxnSpPr>
                <p:spPr>
                  <a:xfrm>
                    <a:off x="6413500" y="4648200"/>
                    <a:ext cx="0" cy="10033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234668" y="5676900"/>
                    <a:ext cx="369332" cy="1320800"/>
                  </a:xfrm>
                  <a:prstGeom prst="rect">
                    <a:avLst/>
                  </a:prstGeom>
                  <a:noFill/>
                </p:spPr>
                <p:txBody>
                  <a:bodyPr vert="eaVert" rtlCol="0">
                    <a:spAutoFit/>
                  </a:bodyPr>
                  <a:lstStyle/>
                  <a:p>
                    <a:r>
                      <a:rPr lang="en-US" sz="1200" smtClean="0">
                        <a:solidFill>
                          <a:srgbClr val="000000"/>
                        </a:solidFill>
                        <a:latin typeface="Times New Roman - 16"/>
                      </a:rPr>
                      <a:t>Congregation</a:t>
                    </a:r>
                    <a:endParaRPr lang="en-US" sz="1200">
                      <a:solidFill>
                        <a:srgbClr val="000000"/>
                      </a:solidFill>
                      <a:latin typeface="Times New Roman - 16"/>
                    </a:endParaRPr>
                  </a:p>
                </p:txBody>
              </p:sp>
            </p:grpSp>
          </p:grpSp>
          <p:grpSp>
            <p:nvGrpSpPr>
              <p:cNvPr id="71" name="Group 70"/>
              <p:cNvGrpSpPr/>
              <p:nvPr/>
            </p:nvGrpSpPr>
            <p:grpSpPr>
              <a:xfrm>
                <a:off x="3681968" y="4648200"/>
                <a:ext cx="369332" cy="2349500"/>
                <a:chOff x="3681968" y="4648200"/>
                <a:chExt cx="369332" cy="2349500"/>
              </a:xfrm>
            </p:grpSpPr>
            <p:cxnSp>
              <p:nvCxnSpPr>
                <p:cNvPr id="69" name="Straight Connector 68"/>
                <p:cNvCxnSpPr/>
                <p:nvPr/>
              </p:nvCxnSpPr>
              <p:spPr>
                <a:xfrm>
                  <a:off x="3860800" y="4648200"/>
                  <a:ext cx="0" cy="10033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681968" y="5676900"/>
                  <a:ext cx="369332" cy="1320800"/>
                </a:xfrm>
                <a:prstGeom prst="rect">
                  <a:avLst/>
                </a:prstGeom>
                <a:noFill/>
              </p:spPr>
              <p:txBody>
                <a:bodyPr vert="eaVert" rtlCol="0">
                  <a:spAutoFit/>
                </a:bodyPr>
                <a:lstStyle/>
                <a:p>
                  <a:r>
                    <a:rPr lang="en-US" sz="1200" smtClean="0">
                      <a:solidFill>
                        <a:srgbClr val="000000"/>
                      </a:solidFill>
                      <a:latin typeface="Times New Roman - 16"/>
                    </a:rPr>
                    <a:t>Congregation</a:t>
                  </a:r>
                  <a:endParaRPr lang="en-US" sz="1200">
                    <a:solidFill>
                      <a:srgbClr val="000000"/>
                    </a:solidFill>
                    <a:latin typeface="Times New Roman - 16"/>
                  </a:endParaRPr>
                </a:p>
              </p:txBody>
            </p:sp>
          </p:grpSp>
        </p:grpSp>
        <p:grpSp>
          <p:nvGrpSpPr>
            <p:cNvPr id="106" name="Group 105"/>
            <p:cNvGrpSpPr/>
            <p:nvPr/>
          </p:nvGrpSpPr>
          <p:grpSpPr>
            <a:xfrm>
              <a:off x="6667500" y="1460500"/>
              <a:ext cx="3378200" cy="4737100"/>
              <a:chOff x="6667500" y="1460500"/>
              <a:chExt cx="3378200" cy="4737100"/>
            </a:xfrm>
          </p:grpSpPr>
          <p:grpSp>
            <p:nvGrpSpPr>
              <p:cNvPr id="102" name="Group 101"/>
              <p:cNvGrpSpPr/>
              <p:nvPr/>
            </p:nvGrpSpPr>
            <p:grpSpPr>
              <a:xfrm>
                <a:off x="6667500" y="1460500"/>
                <a:ext cx="3378200" cy="4737100"/>
                <a:chOff x="6667500" y="1460500"/>
                <a:chExt cx="3378200" cy="4737100"/>
              </a:xfrm>
            </p:grpSpPr>
            <p:grpSp>
              <p:nvGrpSpPr>
                <p:cNvPr id="92" name="Group 91"/>
                <p:cNvGrpSpPr/>
                <p:nvPr/>
              </p:nvGrpSpPr>
              <p:grpSpPr>
                <a:xfrm>
                  <a:off x="6667500" y="1460500"/>
                  <a:ext cx="3378200" cy="2374900"/>
                  <a:chOff x="6667500" y="1460500"/>
                  <a:chExt cx="3378200" cy="2374900"/>
                </a:xfrm>
              </p:grpSpPr>
              <p:grpSp>
                <p:nvGrpSpPr>
                  <p:cNvPr id="75" name="Group 74"/>
                  <p:cNvGrpSpPr/>
                  <p:nvPr/>
                </p:nvGrpSpPr>
                <p:grpSpPr>
                  <a:xfrm>
                    <a:off x="7505700" y="1460500"/>
                    <a:ext cx="1400556" cy="952246"/>
                    <a:chOff x="7505700" y="1460500"/>
                    <a:chExt cx="1400556" cy="952246"/>
                  </a:xfrm>
                </p:grpSpPr>
                <p:sp>
                  <p:nvSpPr>
                    <p:cNvPr id="73" name="Oval 72"/>
                    <p:cNvSpPr/>
                    <p:nvPr/>
                  </p:nvSpPr>
                  <p:spPr>
                    <a:xfrm>
                      <a:off x="7505700" y="1460500"/>
                      <a:ext cx="1400556" cy="952246"/>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7785100" y="1765300"/>
                      <a:ext cx="1092200" cy="323165"/>
                    </a:xfrm>
                    <a:prstGeom prst="rect">
                      <a:avLst/>
                    </a:prstGeom>
                    <a:noFill/>
                  </p:spPr>
                  <p:txBody>
                    <a:bodyPr vert="horz" rtlCol="0">
                      <a:spAutoFit/>
                    </a:bodyPr>
                    <a:lstStyle/>
                    <a:p>
                      <a:r>
                        <a:rPr lang="en-US" sz="1500" smtClean="0">
                          <a:solidFill>
                            <a:srgbClr val="000000"/>
                          </a:solidFill>
                          <a:latin typeface="Times New Roman - 20"/>
                        </a:rPr>
                        <a:t>Bishop</a:t>
                      </a:r>
                      <a:endParaRPr lang="en-US" sz="1500">
                        <a:solidFill>
                          <a:srgbClr val="000000"/>
                        </a:solidFill>
                        <a:latin typeface="Times New Roman - 20"/>
                      </a:endParaRPr>
                    </a:p>
                  </p:txBody>
                </p:sp>
              </p:grpSp>
              <p:grpSp>
                <p:nvGrpSpPr>
                  <p:cNvPr id="78" name="Group 77"/>
                  <p:cNvGrpSpPr/>
                  <p:nvPr/>
                </p:nvGrpSpPr>
                <p:grpSpPr>
                  <a:xfrm>
                    <a:off x="6667500" y="3162300"/>
                    <a:ext cx="863600" cy="673100"/>
                    <a:chOff x="6667500" y="3162300"/>
                    <a:chExt cx="863600" cy="673100"/>
                  </a:xfrm>
                </p:grpSpPr>
                <p:sp>
                  <p:nvSpPr>
                    <p:cNvPr id="76" name="Oval 75"/>
                    <p:cNvSpPr/>
                    <p:nvPr/>
                  </p:nvSpPr>
                  <p:spPr>
                    <a:xfrm>
                      <a:off x="6667500" y="3162300"/>
                      <a:ext cx="787400" cy="673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6769100" y="3327400"/>
                      <a:ext cx="762000" cy="261610"/>
                    </a:xfrm>
                    <a:prstGeom prst="rect">
                      <a:avLst/>
                    </a:prstGeom>
                    <a:noFill/>
                  </p:spPr>
                  <p:txBody>
                    <a:bodyPr vert="horz" rtlCol="0">
                      <a:spAutoFit/>
                    </a:bodyPr>
                    <a:lstStyle/>
                    <a:p>
                      <a:r>
                        <a:rPr lang="en-US" sz="1100" smtClean="0">
                          <a:solidFill>
                            <a:srgbClr val="000000"/>
                          </a:solidFill>
                          <a:latin typeface="Times New Roman - 15"/>
                        </a:rPr>
                        <a:t>Priest</a:t>
                      </a:r>
                      <a:endParaRPr lang="en-US" sz="1100">
                        <a:solidFill>
                          <a:srgbClr val="000000"/>
                        </a:solidFill>
                        <a:latin typeface="Times New Roman - 15"/>
                      </a:endParaRPr>
                    </a:p>
                  </p:txBody>
                </p:sp>
              </p:grpSp>
              <p:grpSp>
                <p:nvGrpSpPr>
                  <p:cNvPr id="81" name="Group 80"/>
                  <p:cNvGrpSpPr/>
                  <p:nvPr/>
                </p:nvGrpSpPr>
                <p:grpSpPr>
                  <a:xfrm>
                    <a:off x="7493000" y="3124200"/>
                    <a:ext cx="863600" cy="673100"/>
                    <a:chOff x="7493000" y="3124200"/>
                    <a:chExt cx="863600" cy="673100"/>
                  </a:xfrm>
                </p:grpSpPr>
                <p:sp>
                  <p:nvSpPr>
                    <p:cNvPr id="79" name="Oval 78"/>
                    <p:cNvSpPr/>
                    <p:nvPr/>
                  </p:nvSpPr>
                  <p:spPr>
                    <a:xfrm>
                      <a:off x="7493000" y="3124200"/>
                      <a:ext cx="787400" cy="673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7594600" y="3289300"/>
                      <a:ext cx="762000" cy="261610"/>
                    </a:xfrm>
                    <a:prstGeom prst="rect">
                      <a:avLst/>
                    </a:prstGeom>
                    <a:noFill/>
                  </p:spPr>
                  <p:txBody>
                    <a:bodyPr vert="horz" rtlCol="0">
                      <a:spAutoFit/>
                    </a:bodyPr>
                    <a:lstStyle/>
                    <a:p>
                      <a:r>
                        <a:rPr lang="en-US" sz="1100" smtClean="0">
                          <a:solidFill>
                            <a:srgbClr val="000000"/>
                          </a:solidFill>
                          <a:latin typeface="Times New Roman - 15"/>
                        </a:rPr>
                        <a:t>Priest</a:t>
                      </a:r>
                      <a:endParaRPr lang="en-US" sz="1100">
                        <a:solidFill>
                          <a:srgbClr val="000000"/>
                        </a:solidFill>
                        <a:latin typeface="Times New Roman - 15"/>
                      </a:endParaRPr>
                    </a:p>
                  </p:txBody>
                </p:sp>
              </p:grpSp>
              <p:grpSp>
                <p:nvGrpSpPr>
                  <p:cNvPr id="84" name="Group 83"/>
                  <p:cNvGrpSpPr/>
                  <p:nvPr/>
                </p:nvGrpSpPr>
                <p:grpSpPr>
                  <a:xfrm>
                    <a:off x="8356600" y="3124200"/>
                    <a:ext cx="863600" cy="673100"/>
                    <a:chOff x="8356600" y="3124200"/>
                    <a:chExt cx="863600" cy="673100"/>
                  </a:xfrm>
                </p:grpSpPr>
                <p:sp>
                  <p:nvSpPr>
                    <p:cNvPr id="82" name="Oval 81"/>
                    <p:cNvSpPr/>
                    <p:nvPr/>
                  </p:nvSpPr>
                  <p:spPr>
                    <a:xfrm>
                      <a:off x="8356600" y="3124200"/>
                      <a:ext cx="787400" cy="673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8458200" y="3289300"/>
                      <a:ext cx="762000" cy="261610"/>
                    </a:xfrm>
                    <a:prstGeom prst="rect">
                      <a:avLst/>
                    </a:prstGeom>
                    <a:noFill/>
                  </p:spPr>
                  <p:txBody>
                    <a:bodyPr vert="horz" rtlCol="0">
                      <a:spAutoFit/>
                    </a:bodyPr>
                    <a:lstStyle/>
                    <a:p>
                      <a:r>
                        <a:rPr lang="en-US" sz="1100" smtClean="0">
                          <a:solidFill>
                            <a:srgbClr val="000000"/>
                          </a:solidFill>
                          <a:latin typeface="Times New Roman - 15"/>
                        </a:rPr>
                        <a:t>Priest</a:t>
                      </a:r>
                      <a:endParaRPr lang="en-US" sz="1100">
                        <a:solidFill>
                          <a:srgbClr val="000000"/>
                        </a:solidFill>
                        <a:latin typeface="Times New Roman - 15"/>
                      </a:endParaRPr>
                    </a:p>
                  </p:txBody>
                </p:sp>
              </p:grpSp>
              <p:grpSp>
                <p:nvGrpSpPr>
                  <p:cNvPr id="87" name="Group 86"/>
                  <p:cNvGrpSpPr/>
                  <p:nvPr/>
                </p:nvGrpSpPr>
                <p:grpSpPr>
                  <a:xfrm>
                    <a:off x="9182100" y="3149600"/>
                    <a:ext cx="863600" cy="673100"/>
                    <a:chOff x="9182100" y="3149600"/>
                    <a:chExt cx="863600" cy="673100"/>
                  </a:xfrm>
                </p:grpSpPr>
                <p:sp>
                  <p:nvSpPr>
                    <p:cNvPr id="85" name="Oval 84"/>
                    <p:cNvSpPr/>
                    <p:nvPr/>
                  </p:nvSpPr>
                  <p:spPr>
                    <a:xfrm>
                      <a:off x="9182100" y="3149600"/>
                      <a:ext cx="787400" cy="673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9283700" y="3314700"/>
                      <a:ext cx="762000" cy="261610"/>
                    </a:xfrm>
                    <a:prstGeom prst="rect">
                      <a:avLst/>
                    </a:prstGeom>
                    <a:noFill/>
                  </p:spPr>
                  <p:txBody>
                    <a:bodyPr vert="horz" rtlCol="0">
                      <a:spAutoFit/>
                    </a:bodyPr>
                    <a:lstStyle/>
                    <a:p>
                      <a:r>
                        <a:rPr lang="en-US" sz="1100" smtClean="0">
                          <a:solidFill>
                            <a:srgbClr val="000000"/>
                          </a:solidFill>
                          <a:latin typeface="Times New Roman - 15"/>
                        </a:rPr>
                        <a:t>Priest</a:t>
                      </a:r>
                      <a:endParaRPr lang="en-US" sz="1100">
                        <a:solidFill>
                          <a:srgbClr val="000000"/>
                        </a:solidFill>
                        <a:latin typeface="Times New Roman - 15"/>
                      </a:endParaRPr>
                    </a:p>
                  </p:txBody>
                </p:sp>
              </p:grpSp>
              <p:cxnSp>
                <p:nvCxnSpPr>
                  <p:cNvPr id="88" name="Straight Connector 87"/>
                  <p:cNvCxnSpPr/>
                  <p:nvPr/>
                </p:nvCxnSpPr>
                <p:spPr>
                  <a:xfrm flipH="1">
                    <a:off x="7124700" y="2197100"/>
                    <a:ext cx="457200" cy="9525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7899400" y="2400300"/>
                    <a:ext cx="101600" cy="7239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483600" y="2374900"/>
                    <a:ext cx="228600" cy="7366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8763000" y="2222500"/>
                    <a:ext cx="749300" cy="9271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7733268" y="3822700"/>
                  <a:ext cx="369332" cy="2349500"/>
                  <a:chOff x="7733268" y="3822700"/>
                  <a:chExt cx="369332" cy="2349500"/>
                </a:xfrm>
              </p:grpSpPr>
              <p:cxnSp>
                <p:nvCxnSpPr>
                  <p:cNvPr id="93" name="Straight Connector 92"/>
                  <p:cNvCxnSpPr/>
                  <p:nvPr/>
                </p:nvCxnSpPr>
                <p:spPr>
                  <a:xfrm>
                    <a:off x="7912100" y="3822700"/>
                    <a:ext cx="0" cy="10033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7733268" y="4851400"/>
                    <a:ext cx="369332" cy="1320800"/>
                  </a:xfrm>
                  <a:prstGeom prst="rect">
                    <a:avLst/>
                  </a:prstGeom>
                  <a:noFill/>
                </p:spPr>
                <p:txBody>
                  <a:bodyPr vert="eaVert" rtlCol="0">
                    <a:spAutoFit/>
                  </a:bodyPr>
                  <a:lstStyle/>
                  <a:p>
                    <a:r>
                      <a:rPr lang="en-US" sz="1200" smtClean="0">
                        <a:solidFill>
                          <a:srgbClr val="000000"/>
                        </a:solidFill>
                        <a:latin typeface="Times New Roman - 16"/>
                      </a:rPr>
                      <a:t>Congregation</a:t>
                    </a:r>
                    <a:endParaRPr lang="en-US" sz="1200">
                      <a:solidFill>
                        <a:srgbClr val="000000"/>
                      </a:solidFill>
                      <a:latin typeface="Times New Roman - 16"/>
                    </a:endParaRPr>
                  </a:p>
                </p:txBody>
              </p:sp>
            </p:grpSp>
            <p:grpSp>
              <p:nvGrpSpPr>
                <p:cNvPr id="98" name="Group 97"/>
                <p:cNvGrpSpPr/>
                <p:nvPr/>
              </p:nvGrpSpPr>
              <p:grpSpPr>
                <a:xfrm>
                  <a:off x="8596868" y="3822700"/>
                  <a:ext cx="369332" cy="2349500"/>
                  <a:chOff x="8596868" y="3822700"/>
                  <a:chExt cx="369332" cy="2349500"/>
                </a:xfrm>
              </p:grpSpPr>
              <p:cxnSp>
                <p:nvCxnSpPr>
                  <p:cNvPr id="96" name="Straight Connector 95"/>
                  <p:cNvCxnSpPr/>
                  <p:nvPr/>
                </p:nvCxnSpPr>
                <p:spPr>
                  <a:xfrm>
                    <a:off x="8775700" y="3822700"/>
                    <a:ext cx="0" cy="10033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8596868" y="4851400"/>
                    <a:ext cx="369332" cy="1320800"/>
                  </a:xfrm>
                  <a:prstGeom prst="rect">
                    <a:avLst/>
                  </a:prstGeom>
                  <a:noFill/>
                </p:spPr>
                <p:txBody>
                  <a:bodyPr vert="eaVert" rtlCol="0">
                    <a:spAutoFit/>
                  </a:bodyPr>
                  <a:lstStyle/>
                  <a:p>
                    <a:r>
                      <a:rPr lang="en-US" sz="1200" smtClean="0">
                        <a:solidFill>
                          <a:srgbClr val="000000"/>
                        </a:solidFill>
                        <a:latin typeface="Times New Roman - 16"/>
                      </a:rPr>
                      <a:t>Congregation</a:t>
                    </a:r>
                    <a:endParaRPr lang="en-US" sz="1200">
                      <a:solidFill>
                        <a:srgbClr val="000000"/>
                      </a:solidFill>
                      <a:latin typeface="Times New Roman - 16"/>
                    </a:endParaRPr>
                  </a:p>
                </p:txBody>
              </p:sp>
            </p:grpSp>
            <p:grpSp>
              <p:nvGrpSpPr>
                <p:cNvPr id="101" name="Group 100"/>
                <p:cNvGrpSpPr/>
                <p:nvPr/>
              </p:nvGrpSpPr>
              <p:grpSpPr>
                <a:xfrm>
                  <a:off x="9435068" y="3848100"/>
                  <a:ext cx="369332" cy="2349500"/>
                  <a:chOff x="9435068" y="3848100"/>
                  <a:chExt cx="369332" cy="2349500"/>
                </a:xfrm>
              </p:grpSpPr>
              <p:cxnSp>
                <p:nvCxnSpPr>
                  <p:cNvPr id="99" name="Straight Connector 98"/>
                  <p:cNvCxnSpPr/>
                  <p:nvPr/>
                </p:nvCxnSpPr>
                <p:spPr>
                  <a:xfrm>
                    <a:off x="9613900" y="3848100"/>
                    <a:ext cx="0" cy="10033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9435068" y="4876800"/>
                    <a:ext cx="369332" cy="1320800"/>
                  </a:xfrm>
                  <a:prstGeom prst="rect">
                    <a:avLst/>
                  </a:prstGeom>
                  <a:noFill/>
                </p:spPr>
                <p:txBody>
                  <a:bodyPr vert="eaVert" rtlCol="0">
                    <a:spAutoFit/>
                  </a:bodyPr>
                  <a:lstStyle/>
                  <a:p>
                    <a:r>
                      <a:rPr lang="en-US" sz="1200" smtClean="0">
                        <a:solidFill>
                          <a:srgbClr val="000000"/>
                        </a:solidFill>
                        <a:latin typeface="Times New Roman - 16"/>
                      </a:rPr>
                      <a:t>Congregation</a:t>
                    </a:r>
                    <a:endParaRPr lang="en-US" sz="1200">
                      <a:solidFill>
                        <a:srgbClr val="000000"/>
                      </a:solidFill>
                      <a:latin typeface="Times New Roman - 16"/>
                    </a:endParaRPr>
                  </a:p>
                </p:txBody>
              </p:sp>
            </p:grpSp>
          </p:grpSp>
          <p:grpSp>
            <p:nvGrpSpPr>
              <p:cNvPr id="105" name="Group 104"/>
              <p:cNvGrpSpPr/>
              <p:nvPr/>
            </p:nvGrpSpPr>
            <p:grpSpPr>
              <a:xfrm>
                <a:off x="6882368" y="3848100"/>
                <a:ext cx="369332" cy="2349500"/>
                <a:chOff x="6882368" y="3848100"/>
                <a:chExt cx="369332" cy="2349500"/>
              </a:xfrm>
            </p:grpSpPr>
            <p:cxnSp>
              <p:nvCxnSpPr>
                <p:cNvPr id="103" name="Straight Connector 102"/>
                <p:cNvCxnSpPr/>
                <p:nvPr/>
              </p:nvCxnSpPr>
              <p:spPr>
                <a:xfrm>
                  <a:off x="7061200" y="3848100"/>
                  <a:ext cx="0" cy="10033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882368" y="4876800"/>
                  <a:ext cx="369332" cy="1320800"/>
                </a:xfrm>
                <a:prstGeom prst="rect">
                  <a:avLst/>
                </a:prstGeom>
                <a:noFill/>
              </p:spPr>
              <p:txBody>
                <a:bodyPr vert="eaVert" rtlCol="0">
                  <a:spAutoFit/>
                </a:bodyPr>
                <a:lstStyle/>
                <a:p>
                  <a:r>
                    <a:rPr lang="en-US" sz="1200" smtClean="0">
                      <a:solidFill>
                        <a:srgbClr val="000000"/>
                      </a:solidFill>
                      <a:latin typeface="Times New Roman - 16"/>
                    </a:rPr>
                    <a:t>Congregation</a:t>
                  </a:r>
                  <a:endParaRPr lang="en-US" sz="1200">
                    <a:solidFill>
                      <a:srgbClr val="000000"/>
                    </a:solidFill>
                    <a:latin typeface="Times New Roman - 16"/>
                  </a:endParaRPr>
                </a:p>
              </p:txBody>
            </p:sp>
          </p:grpSp>
        </p:grpSp>
        <p:cxnSp>
          <p:nvCxnSpPr>
            <p:cNvPr id="107" name="Straight Connector 106"/>
            <p:cNvCxnSpPr/>
            <p:nvPr/>
          </p:nvCxnSpPr>
          <p:spPr>
            <a:xfrm flipH="1">
              <a:off x="1803400" y="533400"/>
              <a:ext cx="2400300" cy="10160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4927600" y="1054100"/>
              <a:ext cx="0" cy="11938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626100" y="533400"/>
              <a:ext cx="2374900" cy="9398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16373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01846608"/>
              </p:ext>
            </p:extLst>
          </p:nvPr>
        </p:nvGraphicFramePr>
        <p:xfrm>
          <a:off x="660400" y="685800"/>
          <a:ext cx="85344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270000" y="6846"/>
            <a:ext cx="8078788" cy="707886"/>
          </a:xfrm>
          <a:prstGeom prst="rect">
            <a:avLst/>
          </a:prstGeom>
          <a:noFill/>
        </p:spPr>
        <p:txBody>
          <a:bodyPr wrap="square" rtlCol="0">
            <a:spAutoFit/>
          </a:bodyPr>
          <a:lstStyle/>
          <a:p>
            <a:pPr algn="ctr"/>
            <a:r>
              <a:rPr lang="en-US" sz="4000" dirty="0" smtClean="0"/>
              <a:t>Catholic Church Hierarchy</a:t>
            </a:r>
            <a:endParaRPr lang="en-US" sz="4000" dirty="0"/>
          </a:p>
        </p:txBody>
      </p:sp>
    </p:spTree>
    <p:extLst>
      <p:ext uri="{BB962C8B-B14F-4D97-AF65-F5344CB8AC3E}">
        <p14:creationId xmlns:p14="http://schemas.microsoft.com/office/powerpoint/2010/main" val="2324411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2"/>
          <p:cNvSpPr>
            <a:spLocks noGrp="1" noChangeArrowheads="1"/>
          </p:cNvSpPr>
          <p:nvPr>
            <p:ph type="title"/>
          </p:nvPr>
        </p:nvSpPr>
        <p:spPr/>
        <p:txBody>
          <a:bodyPr/>
          <a:lstStyle/>
          <a:p>
            <a:pPr eaLnBrk="1" hangingPunct="1"/>
            <a:r>
              <a:rPr lang="en-US" altLang="en-US" smtClean="0"/>
              <a:t>Defining the Medieval Period</a:t>
            </a:r>
          </a:p>
        </p:txBody>
      </p:sp>
      <p:sp>
        <p:nvSpPr>
          <p:cNvPr id="1034" name="Rectangle 3"/>
          <p:cNvSpPr>
            <a:spLocks noGrp="1" noChangeArrowheads="1"/>
          </p:cNvSpPr>
          <p:nvPr>
            <p:ph type="body" sz="half" idx="1"/>
          </p:nvPr>
        </p:nvSpPr>
        <p:spPr>
          <a:xfrm>
            <a:off x="846667" y="6773333"/>
            <a:ext cx="8382000" cy="338667"/>
          </a:xfrm>
        </p:spPr>
        <p:txBody>
          <a:bodyPr/>
          <a:lstStyle/>
          <a:p>
            <a:pPr algn="ctr" eaLnBrk="1" hangingPunct="1">
              <a:lnSpc>
                <a:spcPct val="90000"/>
              </a:lnSpc>
              <a:buFontTx/>
              <a:buNone/>
            </a:pPr>
            <a:r>
              <a:rPr lang="en-US" altLang="en-US" sz="1778"/>
              <a:t>The time period has also been called the “Middle Ages” and the “Dark Ages”</a:t>
            </a:r>
          </a:p>
        </p:txBody>
      </p:sp>
      <p:graphicFrame>
        <p:nvGraphicFramePr>
          <p:cNvPr id="2" name="Diagram 1"/>
          <p:cNvGraphicFramePr/>
          <p:nvPr/>
        </p:nvGraphicFramePr>
        <p:xfrm>
          <a:off x="2794000" y="1608667"/>
          <a:ext cx="4487333" cy="5028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559572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0" y="304800"/>
            <a:ext cx="9144000" cy="1439333"/>
          </a:xfrm>
        </p:spPr>
        <p:txBody>
          <a:bodyPr/>
          <a:lstStyle/>
          <a:p>
            <a:pPr eaLnBrk="1" hangingPunct="1"/>
            <a:r>
              <a:rPr lang="en-US" altLang="en-US" dirty="0" smtClean="0"/>
              <a:t>The Catholic Church </a:t>
            </a:r>
            <a:br>
              <a:rPr lang="en-US" altLang="en-US" dirty="0" smtClean="0"/>
            </a:br>
            <a:r>
              <a:rPr lang="en-US" altLang="en-US" dirty="0" smtClean="0"/>
              <a:t>Expands Its Power</a:t>
            </a:r>
          </a:p>
        </p:txBody>
      </p:sp>
      <p:sp>
        <p:nvSpPr>
          <p:cNvPr id="195587" name="Rectangle 3"/>
          <p:cNvSpPr>
            <a:spLocks noGrp="1" noChangeArrowheads="1"/>
          </p:cNvSpPr>
          <p:nvPr>
            <p:ph type="body" idx="1"/>
          </p:nvPr>
        </p:nvSpPr>
        <p:spPr>
          <a:xfrm>
            <a:off x="-101600" y="304800"/>
            <a:ext cx="4544586" cy="7239000"/>
          </a:xfrm>
        </p:spPr>
        <p:txBody>
          <a:bodyPr>
            <a:noAutofit/>
          </a:bodyPr>
          <a:lstStyle/>
          <a:p>
            <a:pPr eaLnBrk="1" hangingPunct="1"/>
            <a:r>
              <a:rPr lang="en-US" altLang="en-US" sz="1700" u="sng" dirty="0" smtClean="0"/>
              <a:t>The Church becomes more of a political entity</a:t>
            </a:r>
          </a:p>
          <a:p>
            <a:pPr algn="just" eaLnBrk="1" hangingPunct="1"/>
            <a:r>
              <a:rPr lang="en-US" altLang="en-US" sz="1700" u="sng" dirty="0" smtClean="0"/>
              <a:t>Struggles with monarchs</a:t>
            </a:r>
          </a:p>
          <a:p>
            <a:pPr lvl="1" algn="just" eaLnBrk="1" hangingPunct="1"/>
            <a:r>
              <a:rPr lang="en-US" altLang="en-US" sz="1700" u="sng" dirty="0" smtClean="0"/>
              <a:t>POPE </a:t>
            </a:r>
            <a:r>
              <a:rPr lang="en-US" altLang="en-US" sz="1700" u="sng" dirty="0" smtClean="0"/>
              <a:t>Gregory </a:t>
            </a:r>
            <a:r>
              <a:rPr lang="en-US" altLang="en-US" sz="1700" u="sng" dirty="0" smtClean="0"/>
              <a:t>VII and Henry </a:t>
            </a:r>
            <a:r>
              <a:rPr lang="en-US" altLang="en-US" sz="1700" u="sng" dirty="0" smtClean="0"/>
              <a:t>IV</a:t>
            </a:r>
          </a:p>
          <a:p>
            <a:pPr lvl="1" algn="just"/>
            <a:r>
              <a:rPr lang="en-US" altLang="en-US" sz="1700" u="sng" dirty="0" smtClean="0"/>
              <a:t>(</a:t>
            </a:r>
            <a:r>
              <a:rPr lang="en-US" sz="1700" dirty="0"/>
              <a:t>In the 11th century Pope Gregory VII excommunicated the Holy Roman Emperor, Henry IV. Their disagreement was about who had the right to appoint church officials. When he excommunicated Henry IV, Pope Gregory also told Henry’s vassals (noblemen who rented the Emperor’s lands) that they did not need to give their support to the Emperor anymore. Once the pope had told them that they did not owe anything to Henry, the German vassals staged a revolution. Henry was forced to give </a:t>
            </a:r>
            <a:r>
              <a:rPr lang="en-US" sz="1700" dirty="0" smtClean="0"/>
              <a:t>in, </a:t>
            </a:r>
            <a:r>
              <a:rPr lang="en-US" sz="1700" dirty="0"/>
              <a:t>and he had to go to Pope Gregory to </a:t>
            </a:r>
            <a:r>
              <a:rPr lang="en-US" sz="1700" dirty="0" smtClean="0"/>
              <a:t>apologize</a:t>
            </a:r>
            <a:r>
              <a:rPr lang="en-US" sz="1700" dirty="0"/>
              <a:t>. The pope left Henry standing for three days in the snow before he would see him. When things returned to normal, however, Henry went to Rome and threw the pope out. Gregory was forced into exile, and he died in Salerno in 1085.</a:t>
            </a:r>
            <a:endParaRPr lang="en-US" altLang="en-US" sz="1700" u="sng" dirty="0" smtClean="0"/>
          </a:p>
          <a:p>
            <a:pPr algn="just" eaLnBrk="1" hangingPunct="1"/>
            <a:r>
              <a:rPr lang="en-US" altLang="en-US" sz="1700" u="sng" dirty="0" smtClean="0"/>
              <a:t>Expanded land ownership</a:t>
            </a:r>
          </a:p>
        </p:txBody>
      </p:sp>
      <p:pic>
        <p:nvPicPr>
          <p:cNvPr id="21508" name="Picture 4" descr="S:\Publishing\powerpoint\World history\ZP932\Pictures for PP\Henry_IV_h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0" y="2370667"/>
            <a:ext cx="248532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
          <p:cNvSpPr txBox="1">
            <a:spLocks noChangeArrowheads="1"/>
          </p:cNvSpPr>
          <p:nvPr/>
        </p:nvSpPr>
        <p:spPr bwMode="auto">
          <a:xfrm>
            <a:off x="7366000" y="6704542"/>
            <a:ext cx="24553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2000"/>
              <a:t>Henry IV of Germany</a:t>
            </a:r>
          </a:p>
        </p:txBody>
      </p:sp>
      <p:pic>
        <p:nvPicPr>
          <p:cNvPr id="21510" name="Picture 6" descr="Z:\Publishing\powerpoint\World history\ZP932\Pictures for PP\GregoryVI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639" y="2386542"/>
            <a:ext cx="266170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7"/>
          <p:cNvSpPr txBox="1">
            <a:spLocks noChangeArrowheads="1"/>
          </p:cNvSpPr>
          <p:nvPr/>
        </p:nvSpPr>
        <p:spPr bwMode="auto">
          <a:xfrm>
            <a:off x="4851400" y="6704542"/>
            <a:ext cx="27093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2000" dirty="0"/>
              <a:t>Pope Gregory VII</a:t>
            </a:r>
          </a:p>
        </p:txBody>
      </p:sp>
    </p:spTree>
    <p:extLst>
      <p:ext uri="{BB962C8B-B14F-4D97-AF65-F5344CB8AC3E}">
        <p14:creationId xmlns:p14="http://schemas.microsoft.com/office/powerpoint/2010/main" val="768377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5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558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9558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955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55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0300" y="1816100"/>
            <a:ext cx="7772400" cy="4401205"/>
          </a:xfrm>
          <a:prstGeom prst="rect">
            <a:avLst/>
          </a:prstGeom>
          <a:noFill/>
        </p:spPr>
        <p:txBody>
          <a:bodyPr vert="horz" rtlCol="0">
            <a:spAutoFit/>
          </a:bodyPr>
          <a:lstStyle/>
          <a:p>
            <a:pPr algn="ctr"/>
            <a:r>
              <a:rPr lang="en-US" sz="2800" dirty="0" smtClean="0">
                <a:solidFill>
                  <a:srgbClr val="000000"/>
                </a:solidFill>
                <a:latin typeface="Times New Roman - 21"/>
              </a:rPr>
              <a:t>Feudalism and the manor system created divisions among people</a:t>
            </a:r>
            <a:r>
              <a:rPr lang="en-US" sz="2800" dirty="0">
                <a:solidFill>
                  <a:srgbClr val="000000"/>
                </a:solidFill>
                <a:latin typeface="Times New Roman - 21"/>
              </a:rPr>
              <a:t>,</a:t>
            </a:r>
            <a:r>
              <a:rPr lang="en-US" sz="2800" dirty="0" smtClean="0">
                <a:solidFill>
                  <a:srgbClr val="000000"/>
                </a:solidFill>
                <a:latin typeface="Times New Roman - 21"/>
              </a:rPr>
              <a:t>  but </a:t>
            </a:r>
            <a:r>
              <a:rPr lang="en-US" sz="2800" u="sng" dirty="0" smtClean="0">
                <a:solidFill>
                  <a:srgbClr val="000000"/>
                </a:solidFill>
                <a:latin typeface="Times New Roman - 21"/>
              </a:rPr>
              <a:t>the shared beliefs in the teachings of the Church bonded people together</a:t>
            </a:r>
            <a:r>
              <a:rPr lang="en-US" sz="2800" dirty="0" smtClean="0">
                <a:solidFill>
                  <a:srgbClr val="000000"/>
                </a:solidFill>
                <a:latin typeface="Times New Roman - 21"/>
              </a:rPr>
              <a:t>.  The </a:t>
            </a:r>
            <a:r>
              <a:rPr lang="en-US" sz="2800" u="sng" dirty="0" smtClean="0">
                <a:solidFill>
                  <a:srgbClr val="000000"/>
                </a:solidFill>
                <a:latin typeface="Times New Roman - 21"/>
              </a:rPr>
              <a:t>church  was a stable force during an era of constant warfare and political turmoil. </a:t>
            </a:r>
            <a:r>
              <a:rPr lang="en-US" sz="2800" dirty="0" smtClean="0">
                <a:solidFill>
                  <a:srgbClr val="000000"/>
                </a:solidFill>
                <a:latin typeface="Times New Roman - 21"/>
              </a:rPr>
              <a:t> It provided Christians with a </a:t>
            </a:r>
            <a:r>
              <a:rPr lang="en-US" sz="2800" u="sng" dirty="0" smtClean="0">
                <a:solidFill>
                  <a:srgbClr val="000000"/>
                </a:solidFill>
                <a:latin typeface="Times New Roman - 21"/>
              </a:rPr>
              <a:t>sense of security and of belonging to a religious community.  </a:t>
            </a:r>
          </a:p>
          <a:p>
            <a:pPr algn="ctr"/>
            <a:endParaRPr lang="en-US" sz="2800" dirty="0" smtClean="0">
              <a:solidFill>
                <a:srgbClr val="000000"/>
              </a:solidFill>
              <a:latin typeface="Times New Roman - 21"/>
            </a:endParaRPr>
          </a:p>
          <a:p>
            <a:pPr algn="ctr"/>
            <a:r>
              <a:rPr lang="en-US" sz="2800" dirty="0" smtClean="0">
                <a:solidFill>
                  <a:srgbClr val="000000"/>
                </a:solidFill>
                <a:latin typeface="Times New Roman - 21"/>
              </a:rPr>
              <a:t>In the Middle Ages, religion occupied center stage.</a:t>
            </a:r>
            <a:endParaRPr lang="en-US" sz="2800" dirty="0">
              <a:solidFill>
                <a:srgbClr val="000000"/>
              </a:solidFill>
              <a:latin typeface="Times New Roman - 21"/>
            </a:endParaRPr>
          </a:p>
        </p:txBody>
      </p:sp>
    </p:spTree>
    <p:extLst>
      <p:ext uri="{BB962C8B-B14F-4D97-AF65-F5344CB8AC3E}">
        <p14:creationId xmlns:p14="http://schemas.microsoft.com/office/powerpoint/2010/main" val="18980174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0" y="228600"/>
            <a:ext cx="7442200" cy="6986528"/>
          </a:xfrm>
          <a:prstGeom prst="rect">
            <a:avLst/>
          </a:prstGeom>
          <a:noFill/>
        </p:spPr>
        <p:txBody>
          <a:bodyPr vert="horz" rtlCol="0">
            <a:spAutoFit/>
          </a:bodyPr>
          <a:lstStyle/>
          <a:p>
            <a:pPr algn="just"/>
            <a:r>
              <a:rPr lang="en-US" sz="2800" u="sng" dirty="0" smtClean="0">
                <a:solidFill>
                  <a:srgbClr val="000000"/>
                </a:solidFill>
                <a:latin typeface="Times New Roman - 22"/>
              </a:rPr>
              <a:t>Medieval Christians' everyday lives were harsh</a:t>
            </a:r>
            <a:r>
              <a:rPr lang="en-US" sz="2800" dirty="0" smtClean="0">
                <a:solidFill>
                  <a:srgbClr val="000000"/>
                </a:solidFill>
                <a:latin typeface="Times New Roman - 22"/>
              </a:rPr>
              <a:t>.  Still, they  could all follow the same path to </a:t>
            </a:r>
            <a:r>
              <a:rPr lang="en-US" sz="2800" b="1" dirty="0" smtClean="0">
                <a:solidFill>
                  <a:srgbClr val="000000"/>
                </a:solidFill>
                <a:latin typeface="Times New Roman - 22"/>
              </a:rPr>
              <a:t>salvation</a:t>
            </a:r>
            <a:r>
              <a:rPr lang="en-US" sz="2800" dirty="0" smtClean="0">
                <a:solidFill>
                  <a:srgbClr val="000000"/>
                </a:solidFill>
                <a:latin typeface="Times New Roman - 22"/>
              </a:rPr>
              <a:t>-everlasting life in  heaven.  Priests and other clergy administered the </a:t>
            </a:r>
            <a:r>
              <a:rPr lang="en-US" sz="2800" b="1" u="sng" dirty="0" smtClean="0">
                <a:solidFill>
                  <a:srgbClr val="000000"/>
                </a:solidFill>
                <a:latin typeface="Times New Roman - 22"/>
              </a:rPr>
              <a:t>sacraments</a:t>
            </a:r>
            <a:r>
              <a:rPr lang="en-US" sz="2800" u="sng" dirty="0" smtClean="0">
                <a:solidFill>
                  <a:srgbClr val="000000"/>
                </a:solidFill>
                <a:latin typeface="Times New Roman - 22"/>
              </a:rPr>
              <a:t>,</a:t>
            </a:r>
            <a:r>
              <a:rPr lang="en-US" sz="2800" dirty="0" smtClean="0">
                <a:solidFill>
                  <a:srgbClr val="000000"/>
                </a:solidFill>
                <a:latin typeface="Times New Roman - 22"/>
              </a:rPr>
              <a:t>  or important religious ceremonies.  These rites paved the way  for achieving salvation.</a:t>
            </a:r>
          </a:p>
          <a:p>
            <a:pPr algn="ctr"/>
            <a:endParaRPr lang="en-US" sz="2800" dirty="0" smtClean="0">
              <a:solidFill>
                <a:srgbClr val="000000"/>
              </a:solidFill>
              <a:latin typeface="Times New Roman - 22"/>
            </a:endParaRPr>
          </a:p>
          <a:p>
            <a:pPr algn="ctr"/>
            <a:r>
              <a:rPr lang="en-US" sz="3200" u="sng" dirty="0" smtClean="0">
                <a:solidFill>
                  <a:srgbClr val="000000"/>
                </a:solidFill>
                <a:latin typeface="Times New Roman - 22"/>
              </a:rPr>
              <a:t>Baptism</a:t>
            </a:r>
          </a:p>
          <a:p>
            <a:pPr algn="ctr"/>
            <a:r>
              <a:rPr lang="en-US" sz="3200" u="sng" dirty="0" smtClean="0">
                <a:solidFill>
                  <a:srgbClr val="000000"/>
                </a:solidFill>
                <a:latin typeface="Times New Roman - 22"/>
              </a:rPr>
              <a:t>Confirmation</a:t>
            </a:r>
          </a:p>
          <a:p>
            <a:pPr algn="ctr"/>
            <a:r>
              <a:rPr lang="en-US" sz="3200" u="sng" dirty="0" smtClean="0">
                <a:solidFill>
                  <a:srgbClr val="000000"/>
                </a:solidFill>
                <a:latin typeface="Times New Roman - 22"/>
              </a:rPr>
              <a:t>Eucharist</a:t>
            </a:r>
          </a:p>
          <a:p>
            <a:pPr algn="ctr"/>
            <a:r>
              <a:rPr lang="en-US" sz="3200" u="sng" dirty="0" smtClean="0">
                <a:solidFill>
                  <a:srgbClr val="000000"/>
                </a:solidFill>
                <a:latin typeface="Times New Roman - 22"/>
              </a:rPr>
              <a:t>Penance</a:t>
            </a:r>
          </a:p>
          <a:p>
            <a:pPr algn="ctr"/>
            <a:r>
              <a:rPr lang="en-US" sz="3200" u="sng" dirty="0" smtClean="0">
                <a:solidFill>
                  <a:srgbClr val="000000"/>
                </a:solidFill>
                <a:latin typeface="Times New Roman - 22"/>
              </a:rPr>
              <a:t>Last Rites</a:t>
            </a:r>
          </a:p>
          <a:p>
            <a:pPr algn="ctr"/>
            <a:r>
              <a:rPr lang="en-US" sz="3200" u="sng" dirty="0" smtClean="0">
                <a:solidFill>
                  <a:srgbClr val="000000"/>
                </a:solidFill>
                <a:latin typeface="Times New Roman - 22"/>
              </a:rPr>
              <a:t>Holy Orders</a:t>
            </a:r>
          </a:p>
          <a:p>
            <a:pPr algn="ctr"/>
            <a:r>
              <a:rPr lang="en-US" sz="3200" u="sng" dirty="0" smtClean="0">
                <a:solidFill>
                  <a:srgbClr val="000000"/>
                </a:solidFill>
                <a:latin typeface="Times New Roman - 22"/>
              </a:rPr>
              <a:t>Matrimony</a:t>
            </a:r>
            <a:endParaRPr lang="en-US" sz="3200" u="sng" dirty="0">
              <a:solidFill>
                <a:srgbClr val="000000"/>
              </a:solidFill>
              <a:latin typeface="Times New Roman - 22"/>
            </a:endParaRPr>
          </a:p>
        </p:txBody>
      </p:sp>
    </p:spTree>
    <p:extLst>
      <p:ext uri="{BB962C8B-B14F-4D97-AF65-F5344CB8AC3E}">
        <p14:creationId xmlns:p14="http://schemas.microsoft.com/office/powerpoint/2010/main" val="39914720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0" y="838200"/>
            <a:ext cx="9144000" cy="5693866"/>
          </a:xfrm>
          <a:prstGeom prst="rect">
            <a:avLst/>
          </a:prstGeom>
          <a:noFill/>
        </p:spPr>
        <p:txBody>
          <a:bodyPr vert="horz" wrap="square" rtlCol="0">
            <a:spAutoFit/>
          </a:bodyPr>
          <a:lstStyle/>
          <a:p>
            <a:pPr algn="ctr"/>
            <a:r>
              <a:rPr lang="en-US" sz="2800" dirty="0" smtClean="0">
                <a:solidFill>
                  <a:srgbClr val="000000"/>
                </a:solidFill>
                <a:latin typeface="Times New Roman - 22"/>
              </a:rPr>
              <a:t>The </a:t>
            </a:r>
            <a:r>
              <a:rPr lang="en-US" sz="2800" u="sng" dirty="0" smtClean="0">
                <a:solidFill>
                  <a:srgbClr val="000000"/>
                </a:solidFill>
                <a:latin typeface="Times New Roman - 22"/>
              </a:rPr>
              <a:t>Church's authority was both religious and  political</a:t>
            </a:r>
            <a:r>
              <a:rPr lang="en-US" sz="2800" dirty="0" smtClean="0">
                <a:solidFill>
                  <a:srgbClr val="000000"/>
                </a:solidFill>
                <a:latin typeface="Times New Roman - 22"/>
              </a:rPr>
              <a:t>.  It provided a unifying set of spiritual  beliefs and rituals.  The Church also </a:t>
            </a:r>
            <a:r>
              <a:rPr lang="en-US" sz="2800" u="sng" dirty="0" smtClean="0">
                <a:solidFill>
                  <a:srgbClr val="000000"/>
                </a:solidFill>
                <a:latin typeface="Times New Roman - 22"/>
              </a:rPr>
              <a:t>created a  system of justice to guide people conduct</a:t>
            </a:r>
            <a:r>
              <a:rPr lang="en-US" sz="2800" dirty="0" smtClean="0">
                <a:solidFill>
                  <a:srgbClr val="000000"/>
                </a:solidFill>
                <a:latin typeface="Times New Roman - 22"/>
              </a:rPr>
              <a:t>.  </a:t>
            </a:r>
          </a:p>
          <a:p>
            <a:pPr algn="ctr"/>
            <a:endParaRPr lang="en-US" sz="2800" dirty="0" smtClean="0">
              <a:solidFill>
                <a:srgbClr val="000000"/>
              </a:solidFill>
              <a:latin typeface="Times New Roman - 22"/>
            </a:endParaRPr>
          </a:p>
          <a:p>
            <a:pPr algn="ctr"/>
            <a:r>
              <a:rPr lang="en-US" sz="2800" dirty="0" smtClean="0">
                <a:solidFill>
                  <a:srgbClr val="000000"/>
                </a:solidFill>
                <a:latin typeface="Times New Roman - 22"/>
              </a:rPr>
              <a:t>All medieval Christians, kings and peasants alike,  were subject </a:t>
            </a:r>
            <a:r>
              <a:rPr lang="en-US" sz="2800" b="1" i="1" u="sng" dirty="0" smtClean="0">
                <a:solidFill>
                  <a:srgbClr val="000000"/>
                </a:solidFill>
                <a:latin typeface="Times New Roman - 22"/>
              </a:rPr>
              <a:t>to canon law or Church law</a:t>
            </a:r>
            <a:r>
              <a:rPr lang="en-US" sz="2800" dirty="0" smtClean="0">
                <a:solidFill>
                  <a:srgbClr val="000000"/>
                </a:solidFill>
                <a:latin typeface="Times New Roman - 22"/>
              </a:rPr>
              <a:t>, in matters such as marriage and religious practices.</a:t>
            </a:r>
          </a:p>
          <a:p>
            <a:pPr algn="ctr"/>
            <a:endParaRPr lang="en-US" sz="2800" dirty="0" smtClean="0">
              <a:solidFill>
                <a:srgbClr val="000000"/>
              </a:solidFill>
              <a:latin typeface="Times New Roman - 22"/>
            </a:endParaRPr>
          </a:p>
          <a:p>
            <a:pPr algn="ctr"/>
            <a:r>
              <a:rPr lang="en-US" sz="2800" dirty="0" smtClean="0">
                <a:solidFill>
                  <a:srgbClr val="000000"/>
                </a:solidFill>
                <a:latin typeface="Times New Roman - 22"/>
              </a:rPr>
              <a:t>The Church also established courts to try people  accused of violating canon law.  </a:t>
            </a:r>
            <a:r>
              <a:rPr lang="en-US" sz="2800" u="sng" dirty="0" smtClean="0">
                <a:solidFill>
                  <a:srgbClr val="000000"/>
                </a:solidFill>
                <a:latin typeface="Times New Roman - 22"/>
              </a:rPr>
              <a:t>Two of the harshest punishments that offenders faced were  </a:t>
            </a:r>
            <a:r>
              <a:rPr lang="en-US" sz="2800" b="1" u="sng" dirty="0" smtClean="0">
                <a:solidFill>
                  <a:srgbClr val="000000"/>
                </a:solidFill>
                <a:latin typeface="Times New Roman - 22"/>
              </a:rPr>
              <a:t>excommunication</a:t>
            </a:r>
            <a:r>
              <a:rPr lang="en-US" sz="2800" u="sng" dirty="0" smtClean="0">
                <a:solidFill>
                  <a:srgbClr val="000000"/>
                </a:solidFill>
                <a:latin typeface="Times New Roman - 22"/>
              </a:rPr>
              <a:t> and </a:t>
            </a:r>
            <a:r>
              <a:rPr lang="en-US" sz="2800" b="1" u="sng" dirty="0" smtClean="0">
                <a:solidFill>
                  <a:srgbClr val="000000"/>
                </a:solidFill>
                <a:latin typeface="Times New Roman - 22"/>
              </a:rPr>
              <a:t>interdict</a:t>
            </a:r>
            <a:r>
              <a:rPr lang="en-US" sz="2800" dirty="0" smtClean="0">
                <a:solidFill>
                  <a:srgbClr val="000000"/>
                </a:solidFill>
                <a:latin typeface="Times New Roman - 22"/>
              </a:rPr>
              <a:t>.</a:t>
            </a:r>
            <a:endParaRPr lang="en-US" sz="2800" dirty="0">
              <a:solidFill>
                <a:srgbClr val="000000"/>
              </a:solidFill>
              <a:latin typeface="Times New Roman - 22"/>
            </a:endParaRPr>
          </a:p>
        </p:txBody>
      </p:sp>
    </p:spTree>
    <p:extLst>
      <p:ext uri="{BB962C8B-B14F-4D97-AF65-F5344CB8AC3E}">
        <p14:creationId xmlns:p14="http://schemas.microsoft.com/office/powerpoint/2010/main" val="37960486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0" y="457200"/>
            <a:ext cx="9067800" cy="6186309"/>
          </a:xfrm>
          <a:prstGeom prst="rect">
            <a:avLst/>
          </a:prstGeom>
          <a:noFill/>
        </p:spPr>
        <p:txBody>
          <a:bodyPr vert="horz" wrap="square" rtlCol="0">
            <a:spAutoFit/>
          </a:bodyPr>
          <a:lstStyle/>
          <a:p>
            <a:pPr algn="ctr"/>
            <a:r>
              <a:rPr lang="en-US" sz="2800" u="sng" dirty="0" smtClean="0">
                <a:solidFill>
                  <a:srgbClr val="000000"/>
                </a:solidFill>
                <a:latin typeface="Times New Roman - 22"/>
              </a:rPr>
              <a:t>Popes used the threat of </a:t>
            </a:r>
            <a:r>
              <a:rPr lang="en-US" sz="2800" b="1" u="sng" dirty="0" smtClean="0">
                <a:solidFill>
                  <a:srgbClr val="000000"/>
                </a:solidFill>
                <a:latin typeface="Times New Roman - 22"/>
              </a:rPr>
              <a:t>excommunication</a:t>
            </a:r>
            <a:r>
              <a:rPr lang="en-US" sz="2800" dirty="0" smtClean="0">
                <a:solidFill>
                  <a:srgbClr val="000000"/>
                </a:solidFill>
                <a:latin typeface="Times New Roman - 22"/>
              </a:rPr>
              <a:t>, or </a:t>
            </a:r>
            <a:r>
              <a:rPr lang="en-US" sz="3200" dirty="0" smtClean="0">
                <a:solidFill>
                  <a:srgbClr val="000000"/>
                </a:solidFill>
                <a:latin typeface="Times New Roman - 22"/>
              </a:rPr>
              <a:t>banishment</a:t>
            </a:r>
            <a:r>
              <a:rPr lang="en-US" sz="2800" dirty="0" smtClean="0">
                <a:solidFill>
                  <a:srgbClr val="000000"/>
                </a:solidFill>
                <a:latin typeface="Times New Roman - 22"/>
              </a:rPr>
              <a:t> from the Church</a:t>
            </a:r>
            <a:r>
              <a:rPr lang="en-US" sz="2800" u="sng" dirty="0" smtClean="0">
                <a:solidFill>
                  <a:srgbClr val="000000"/>
                </a:solidFill>
                <a:latin typeface="Times New Roman - 22"/>
              </a:rPr>
              <a:t>, to wield power over  political rulers.  </a:t>
            </a:r>
          </a:p>
          <a:p>
            <a:pPr algn="ctr"/>
            <a:endParaRPr lang="en-US" sz="2800" dirty="0" smtClean="0">
              <a:solidFill>
                <a:srgbClr val="000000"/>
              </a:solidFill>
              <a:latin typeface="Times New Roman - 22"/>
            </a:endParaRPr>
          </a:p>
          <a:p>
            <a:pPr algn="ctr"/>
            <a:r>
              <a:rPr lang="en-US" sz="2800" dirty="0" smtClean="0">
                <a:solidFill>
                  <a:srgbClr val="000000"/>
                </a:solidFill>
                <a:latin typeface="Times New Roman - 22"/>
              </a:rPr>
              <a:t>For example, a disobedient king's quarrel with a pope  might result in excommunication.  </a:t>
            </a:r>
          </a:p>
          <a:p>
            <a:pPr algn="ctr"/>
            <a:endParaRPr lang="en-US" sz="2800" dirty="0" smtClean="0">
              <a:solidFill>
                <a:srgbClr val="000000"/>
              </a:solidFill>
              <a:latin typeface="Times New Roman - 22"/>
            </a:endParaRPr>
          </a:p>
          <a:p>
            <a:pPr algn="ctr"/>
            <a:r>
              <a:rPr lang="en-US" sz="2800" dirty="0" smtClean="0">
                <a:solidFill>
                  <a:srgbClr val="000000"/>
                </a:solidFill>
                <a:latin typeface="Times New Roman - 22"/>
              </a:rPr>
              <a:t>This meant the king would be denied salvation.   </a:t>
            </a:r>
            <a:r>
              <a:rPr lang="en-US" sz="2800" u="sng" dirty="0" smtClean="0">
                <a:solidFill>
                  <a:srgbClr val="000000"/>
                </a:solidFill>
                <a:latin typeface="Times New Roman - 22"/>
              </a:rPr>
              <a:t>Excommunication also freed all the king's vassals from  their duties to him</a:t>
            </a:r>
            <a:r>
              <a:rPr lang="en-US" sz="2800" dirty="0" smtClean="0">
                <a:solidFill>
                  <a:srgbClr val="000000"/>
                </a:solidFill>
                <a:latin typeface="Times New Roman - 22"/>
              </a:rPr>
              <a:t>.  </a:t>
            </a:r>
          </a:p>
          <a:p>
            <a:pPr algn="ctr"/>
            <a:endParaRPr lang="en-US" sz="2800" dirty="0" smtClean="0">
              <a:solidFill>
                <a:srgbClr val="000000"/>
              </a:solidFill>
              <a:latin typeface="Times New Roman - 22"/>
            </a:endParaRPr>
          </a:p>
          <a:p>
            <a:pPr algn="ctr"/>
            <a:r>
              <a:rPr lang="en-US" sz="2800" dirty="0" smtClean="0">
                <a:solidFill>
                  <a:srgbClr val="000000"/>
                </a:solidFill>
                <a:latin typeface="Times New Roman - 22"/>
              </a:rPr>
              <a:t>If an excommunicated king continued to disobey the  pope, </a:t>
            </a:r>
            <a:r>
              <a:rPr lang="en-US" sz="2800" u="sng" dirty="0" smtClean="0">
                <a:solidFill>
                  <a:srgbClr val="000000"/>
                </a:solidFill>
                <a:latin typeface="Times New Roman - 22"/>
              </a:rPr>
              <a:t>the pope</a:t>
            </a:r>
            <a:r>
              <a:rPr lang="en-US" sz="2800" dirty="0" smtClean="0">
                <a:solidFill>
                  <a:srgbClr val="000000"/>
                </a:solidFill>
                <a:latin typeface="Times New Roman - 22"/>
              </a:rPr>
              <a:t>, in turn, </a:t>
            </a:r>
            <a:r>
              <a:rPr lang="en-US" sz="2800" u="sng" dirty="0" smtClean="0">
                <a:solidFill>
                  <a:srgbClr val="000000"/>
                </a:solidFill>
                <a:latin typeface="Times New Roman - 22"/>
              </a:rPr>
              <a:t>could use an even more  frightening weapon, the interdict</a:t>
            </a:r>
            <a:r>
              <a:rPr lang="en-US" sz="2400" u="sng" dirty="0" smtClean="0">
                <a:solidFill>
                  <a:srgbClr val="000000"/>
                </a:solidFill>
                <a:latin typeface="Times New Roman - 22"/>
              </a:rPr>
              <a:t>.</a:t>
            </a:r>
            <a:endParaRPr lang="en-US" sz="2400" u="sng" dirty="0">
              <a:solidFill>
                <a:srgbClr val="000000"/>
              </a:solidFill>
              <a:latin typeface="Times New Roman - 22"/>
            </a:endParaRPr>
          </a:p>
        </p:txBody>
      </p:sp>
    </p:spTree>
    <p:extLst>
      <p:ext uri="{BB962C8B-B14F-4D97-AF65-F5344CB8AC3E}">
        <p14:creationId xmlns:p14="http://schemas.microsoft.com/office/powerpoint/2010/main" val="3200812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0400" y="457200"/>
            <a:ext cx="8610600" cy="5016758"/>
          </a:xfrm>
          <a:prstGeom prst="rect">
            <a:avLst/>
          </a:prstGeom>
          <a:noFill/>
        </p:spPr>
        <p:txBody>
          <a:bodyPr vert="horz" wrap="square" rtlCol="0">
            <a:spAutoFit/>
          </a:bodyPr>
          <a:lstStyle/>
          <a:p>
            <a:pPr algn="ctr"/>
            <a:r>
              <a:rPr lang="en-US" sz="3200" dirty="0" smtClean="0">
                <a:solidFill>
                  <a:srgbClr val="000000"/>
                </a:solidFill>
                <a:latin typeface="Times New Roman - 22"/>
              </a:rPr>
              <a:t>Under an </a:t>
            </a:r>
            <a:r>
              <a:rPr lang="en-US" sz="3200" b="1" u="sng" dirty="0" smtClean="0">
                <a:solidFill>
                  <a:srgbClr val="000000"/>
                </a:solidFill>
                <a:latin typeface="Times New Roman - 22"/>
              </a:rPr>
              <a:t>interdict</a:t>
            </a:r>
            <a:r>
              <a:rPr lang="en-US" sz="3200" u="sng" dirty="0" smtClean="0">
                <a:solidFill>
                  <a:srgbClr val="000000"/>
                </a:solidFill>
                <a:latin typeface="Times New Roman - 22"/>
              </a:rPr>
              <a:t>, many sacraments and religious services could not be performed in the king's lands</a:t>
            </a:r>
            <a:r>
              <a:rPr lang="en-US" sz="3200" dirty="0" smtClean="0">
                <a:solidFill>
                  <a:srgbClr val="000000"/>
                </a:solidFill>
                <a:latin typeface="Times New Roman - 22"/>
              </a:rPr>
              <a:t>.  As Christians, the kings </a:t>
            </a:r>
            <a:r>
              <a:rPr lang="en-US" sz="3200" u="sng" dirty="0" smtClean="0">
                <a:solidFill>
                  <a:srgbClr val="000000"/>
                </a:solidFill>
                <a:latin typeface="Times New Roman - 22"/>
              </a:rPr>
              <a:t>subjects believed that without such sacraments they might be doomed to hell</a:t>
            </a:r>
            <a:r>
              <a:rPr lang="en-US" sz="3200" dirty="0" smtClean="0">
                <a:solidFill>
                  <a:srgbClr val="000000"/>
                </a:solidFill>
                <a:latin typeface="Times New Roman - 22"/>
              </a:rPr>
              <a:t>.  </a:t>
            </a:r>
          </a:p>
          <a:p>
            <a:pPr algn="ctr"/>
            <a:endParaRPr lang="en-US" sz="3200" dirty="0" smtClean="0">
              <a:solidFill>
                <a:srgbClr val="000000"/>
              </a:solidFill>
              <a:latin typeface="Times New Roman - 22"/>
            </a:endParaRPr>
          </a:p>
          <a:p>
            <a:pPr algn="ctr"/>
            <a:r>
              <a:rPr lang="en-US" sz="3200" dirty="0" smtClean="0">
                <a:solidFill>
                  <a:srgbClr val="000000"/>
                </a:solidFill>
                <a:latin typeface="Times New Roman - 22"/>
              </a:rPr>
              <a:t>In the 11th century, excommunication and the possible threat of an interdict would force a German emperor to submit to the pope's commands.</a:t>
            </a:r>
            <a:endParaRPr lang="en-US" sz="3200" dirty="0">
              <a:solidFill>
                <a:srgbClr val="000000"/>
              </a:solidFill>
              <a:latin typeface="Times New Roman - 22"/>
            </a:endParaRPr>
          </a:p>
        </p:txBody>
      </p:sp>
    </p:spTree>
    <p:extLst>
      <p:ext uri="{BB962C8B-B14F-4D97-AF65-F5344CB8AC3E}">
        <p14:creationId xmlns:p14="http://schemas.microsoft.com/office/powerpoint/2010/main" val="8276003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0" y="2667000"/>
            <a:ext cx="9296400" cy="4401205"/>
          </a:xfrm>
          <a:prstGeom prst="rect">
            <a:avLst/>
          </a:prstGeom>
          <a:noFill/>
        </p:spPr>
        <p:txBody>
          <a:bodyPr vert="horz" wrap="square" rtlCol="0">
            <a:spAutoFit/>
          </a:bodyPr>
          <a:lstStyle/>
          <a:p>
            <a:pPr algn="ctr"/>
            <a:r>
              <a:rPr lang="en-US" sz="2800" dirty="0" smtClean="0">
                <a:solidFill>
                  <a:srgbClr val="000000"/>
                </a:solidFill>
                <a:latin typeface="Times New Roman - 21"/>
              </a:rPr>
              <a:t>The </a:t>
            </a:r>
            <a:r>
              <a:rPr lang="en-US" sz="2800" u="sng" dirty="0" smtClean="0">
                <a:solidFill>
                  <a:srgbClr val="000000"/>
                </a:solidFill>
                <a:latin typeface="Times New Roman - 21"/>
              </a:rPr>
              <a:t>most effective ruler of medieval Germany was Otto I,  known as Otto the Great</a:t>
            </a:r>
            <a:r>
              <a:rPr lang="en-US" sz="2800" dirty="0" smtClean="0">
                <a:solidFill>
                  <a:srgbClr val="000000"/>
                </a:solidFill>
                <a:latin typeface="Times New Roman - 21"/>
              </a:rPr>
              <a:t>.  Otto, crowned king in 936, </a:t>
            </a:r>
            <a:r>
              <a:rPr lang="en-US" sz="2800" u="sng" dirty="0" smtClean="0">
                <a:solidFill>
                  <a:srgbClr val="000000"/>
                </a:solidFill>
                <a:latin typeface="Times New Roman - 21"/>
              </a:rPr>
              <a:t>followed the policies of his hero, Charlemagne</a:t>
            </a:r>
            <a:r>
              <a:rPr lang="en-US" sz="2800" dirty="0" smtClean="0">
                <a:solidFill>
                  <a:srgbClr val="000000"/>
                </a:solidFill>
                <a:latin typeface="Times New Roman - 21"/>
              </a:rPr>
              <a:t>.  Otto formed a </a:t>
            </a:r>
            <a:r>
              <a:rPr lang="en-US" sz="2800" u="sng" dirty="0" smtClean="0">
                <a:solidFill>
                  <a:srgbClr val="000000"/>
                </a:solidFill>
                <a:latin typeface="Times New Roman - 21"/>
              </a:rPr>
              <a:t>close alliance with the Church</a:t>
            </a:r>
            <a:r>
              <a:rPr lang="en-US" sz="2800" dirty="0" smtClean="0">
                <a:solidFill>
                  <a:srgbClr val="000000"/>
                </a:solidFill>
                <a:latin typeface="Times New Roman - 21"/>
              </a:rPr>
              <a:t>, by gaining the support of the bishops and abbots, the heads of  monasteries.  </a:t>
            </a:r>
          </a:p>
          <a:p>
            <a:pPr algn="ctr"/>
            <a:endParaRPr lang="en-US" sz="2800" dirty="0" smtClean="0">
              <a:solidFill>
                <a:srgbClr val="000000"/>
              </a:solidFill>
              <a:latin typeface="Times New Roman - 21"/>
            </a:endParaRPr>
          </a:p>
          <a:p>
            <a:pPr algn="ctr"/>
            <a:r>
              <a:rPr lang="en-US" sz="2800" dirty="0" smtClean="0">
                <a:solidFill>
                  <a:srgbClr val="000000"/>
                </a:solidFill>
                <a:latin typeface="Times New Roman - 21"/>
              </a:rPr>
              <a:t>The German-Italian empire Otto created later became known as </a:t>
            </a:r>
            <a:r>
              <a:rPr lang="en-US" sz="2800" u="sng" dirty="0" smtClean="0">
                <a:solidFill>
                  <a:srgbClr val="000000"/>
                </a:solidFill>
                <a:latin typeface="Times New Roman - 21"/>
              </a:rPr>
              <a:t>the </a:t>
            </a:r>
            <a:r>
              <a:rPr lang="en-US" sz="2800" b="1" u="sng" dirty="0" smtClean="0">
                <a:solidFill>
                  <a:srgbClr val="000000"/>
                </a:solidFill>
                <a:latin typeface="Times New Roman - 21"/>
              </a:rPr>
              <a:t>Holy Roman Empire</a:t>
            </a:r>
            <a:r>
              <a:rPr lang="en-US" sz="2800" u="sng" dirty="0" smtClean="0">
                <a:solidFill>
                  <a:srgbClr val="000000"/>
                </a:solidFill>
                <a:latin typeface="Times New Roman - 21"/>
              </a:rPr>
              <a:t>.  It remained the strongest state in Europe until about 1100.  </a:t>
            </a:r>
            <a:endParaRPr lang="en-US" sz="2800" u="sng" dirty="0">
              <a:solidFill>
                <a:srgbClr val="000000"/>
              </a:solidFill>
              <a:latin typeface="Times New Roman - 21"/>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3200" y="457200"/>
            <a:ext cx="2286000" cy="1911096"/>
          </a:xfrm>
          <a:prstGeom prst="rect">
            <a:avLst/>
          </a:prstGeom>
        </p:spPr>
      </p:pic>
    </p:spTree>
    <p:extLst>
      <p:ext uri="{BB962C8B-B14F-4D97-AF65-F5344CB8AC3E}">
        <p14:creationId xmlns:p14="http://schemas.microsoft.com/office/powerpoint/2010/main" val="39456546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3800" y="533400"/>
            <a:ext cx="7340600" cy="6001643"/>
          </a:xfrm>
          <a:prstGeom prst="rect">
            <a:avLst/>
          </a:prstGeom>
          <a:noFill/>
        </p:spPr>
        <p:txBody>
          <a:bodyPr vert="horz" rtlCol="0">
            <a:spAutoFit/>
          </a:bodyPr>
          <a:lstStyle/>
          <a:p>
            <a:pPr algn="ctr"/>
            <a:r>
              <a:rPr lang="en-US" sz="3200" u="sng" dirty="0" smtClean="0">
                <a:solidFill>
                  <a:srgbClr val="000000"/>
                </a:solidFill>
                <a:latin typeface="Times New Roman - 21"/>
              </a:rPr>
              <a:t>Frederick I, nicknamed "</a:t>
            </a:r>
            <a:r>
              <a:rPr lang="en-US" sz="3200" u="sng" dirty="0" err="1" smtClean="0">
                <a:solidFill>
                  <a:srgbClr val="000000"/>
                </a:solidFill>
                <a:latin typeface="Times New Roman - 21"/>
              </a:rPr>
              <a:t>Barbossa</a:t>
            </a:r>
            <a:r>
              <a:rPr lang="en-US" sz="3200" dirty="0" smtClean="0">
                <a:solidFill>
                  <a:srgbClr val="000000"/>
                </a:solidFill>
                <a:latin typeface="Times New Roman - 21"/>
              </a:rPr>
              <a:t>" for his red beard, was the  first ruler to call his lands the </a:t>
            </a:r>
            <a:r>
              <a:rPr lang="en-US" sz="3200" u="sng" dirty="0" smtClean="0">
                <a:solidFill>
                  <a:srgbClr val="000000"/>
                </a:solidFill>
                <a:latin typeface="Times New Roman - 21"/>
              </a:rPr>
              <a:t>Holy Roman Empire.  However, this regions was actually a patchwork of feudal territories.  </a:t>
            </a:r>
          </a:p>
          <a:p>
            <a:pPr algn="ctr"/>
            <a:endParaRPr lang="en-US" sz="3200" dirty="0" smtClean="0">
              <a:solidFill>
                <a:srgbClr val="000000"/>
              </a:solidFill>
              <a:latin typeface="Times New Roman - 21"/>
            </a:endParaRPr>
          </a:p>
          <a:p>
            <a:pPr algn="ctr"/>
            <a:r>
              <a:rPr lang="en-US" sz="3200" dirty="0" smtClean="0">
                <a:solidFill>
                  <a:srgbClr val="000000"/>
                </a:solidFill>
                <a:latin typeface="Times New Roman - 21"/>
              </a:rPr>
              <a:t>His forceful personality and military skills enabled him to dominate the German princes.  </a:t>
            </a:r>
          </a:p>
          <a:p>
            <a:pPr algn="ctr"/>
            <a:endParaRPr lang="en-US" sz="3200" dirty="0" smtClean="0">
              <a:solidFill>
                <a:srgbClr val="000000"/>
              </a:solidFill>
              <a:latin typeface="Times New Roman - 21"/>
            </a:endParaRPr>
          </a:p>
          <a:p>
            <a:pPr algn="ctr"/>
            <a:r>
              <a:rPr lang="en-US" sz="3200" dirty="0" smtClean="0">
                <a:solidFill>
                  <a:srgbClr val="000000"/>
                </a:solidFill>
                <a:latin typeface="Times New Roman - 21"/>
              </a:rPr>
              <a:t>Yet, whenever he left the country, disorder returned</a:t>
            </a:r>
            <a:r>
              <a:rPr lang="en-US" sz="2400" dirty="0" smtClean="0">
                <a:solidFill>
                  <a:srgbClr val="000000"/>
                </a:solidFill>
                <a:latin typeface="Times New Roman - 21"/>
              </a:rPr>
              <a:t>.</a:t>
            </a:r>
            <a:endParaRPr lang="en-US" sz="2400" dirty="0">
              <a:solidFill>
                <a:srgbClr val="000000"/>
              </a:solidFill>
              <a:latin typeface="Times New Roman - 21"/>
            </a:endParaRPr>
          </a:p>
        </p:txBody>
      </p:sp>
    </p:spTree>
    <p:extLst>
      <p:ext uri="{BB962C8B-B14F-4D97-AF65-F5344CB8AC3E}">
        <p14:creationId xmlns:p14="http://schemas.microsoft.com/office/powerpoint/2010/main" val="7477677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200" y="381000"/>
            <a:ext cx="8534400" cy="5262979"/>
          </a:xfrm>
          <a:prstGeom prst="rect">
            <a:avLst/>
          </a:prstGeom>
          <a:noFill/>
        </p:spPr>
        <p:txBody>
          <a:bodyPr vert="horz" wrap="square" rtlCol="0">
            <a:spAutoFit/>
          </a:bodyPr>
          <a:lstStyle/>
          <a:p>
            <a:pPr algn="ctr"/>
            <a:r>
              <a:rPr lang="en-US" sz="2800" dirty="0" smtClean="0">
                <a:solidFill>
                  <a:srgbClr val="000000"/>
                </a:solidFill>
                <a:latin typeface="Times New Roman - 22"/>
              </a:rPr>
              <a:t>In </a:t>
            </a:r>
            <a:r>
              <a:rPr lang="en-US" sz="2800" u="sng" dirty="0" smtClean="0">
                <a:solidFill>
                  <a:srgbClr val="000000"/>
                </a:solidFill>
                <a:latin typeface="Times New Roman - 22"/>
              </a:rPr>
              <a:t>1176, the foot soldiers of the Lombard League  faced Frederick's army of mounted knights </a:t>
            </a:r>
            <a:r>
              <a:rPr lang="en-US" sz="2800" dirty="0" smtClean="0">
                <a:solidFill>
                  <a:srgbClr val="000000"/>
                </a:solidFill>
                <a:latin typeface="Times New Roman - 22"/>
              </a:rPr>
              <a:t>at the  Battle of </a:t>
            </a:r>
            <a:r>
              <a:rPr lang="en-US" sz="2800" dirty="0" err="1" smtClean="0">
                <a:solidFill>
                  <a:srgbClr val="000000"/>
                </a:solidFill>
                <a:latin typeface="Times New Roman - 22"/>
              </a:rPr>
              <a:t>Legnano</a:t>
            </a:r>
            <a:r>
              <a:rPr lang="en-US" sz="2800" dirty="0" smtClean="0">
                <a:solidFill>
                  <a:srgbClr val="000000"/>
                </a:solidFill>
                <a:latin typeface="Times New Roman - 22"/>
              </a:rPr>
              <a:t>.  In an astonishing victory, the  </a:t>
            </a:r>
            <a:r>
              <a:rPr lang="en-US" sz="2800" u="sng" dirty="0" smtClean="0">
                <a:solidFill>
                  <a:srgbClr val="000000"/>
                </a:solidFill>
                <a:latin typeface="Times New Roman - 22"/>
              </a:rPr>
              <a:t>Italian foot soldiers used crossbows to defeat feudal  knights for the first time in history. </a:t>
            </a:r>
          </a:p>
          <a:p>
            <a:pPr algn="ctr"/>
            <a:endParaRPr lang="en-US" sz="2800" dirty="0" smtClean="0">
              <a:solidFill>
                <a:srgbClr val="000000"/>
              </a:solidFill>
              <a:latin typeface="Times New Roman - 22"/>
            </a:endParaRPr>
          </a:p>
          <a:p>
            <a:pPr algn="ctr"/>
            <a:r>
              <a:rPr lang="en-US" sz="2800" dirty="0" smtClean="0">
                <a:solidFill>
                  <a:srgbClr val="000000"/>
                </a:solidFill>
                <a:latin typeface="Times New Roman - 22"/>
              </a:rPr>
              <a:t> In 1177, Frederick made peace with the pope and  returned to Germany.  </a:t>
            </a:r>
          </a:p>
          <a:p>
            <a:pPr algn="ctr"/>
            <a:endParaRPr lang="en-US" sz="2800" dirty="0" smtClean="0">
              <a:solidFill>
                <a:srgbClr val="000000"/>
              </a:solidFill>
              <a:latin typeface="Times New Roman - 22"/>
            </a:endParaRPr>
          </a:p>
          <a:p>
            <a:pPr algn="ctr"/>
            <a:r>
              <a:rPr lang="en-US" sz="2800" u="sng" dirty="0" smtClean="0">
                <a:solidFill>
                  <a:srgbClr val="000000"/>
                </a:solidFill>
                <a:latin typeface="Times New Roman - 22"/>
              </a:rPr>
              <a:t>His defeat, though, had undermined his authority  with the German princes.  After he drowned in 1190, his empire fell to pieces</a:t>
            </a:r>
            <a:r>
              <a:rPr lang="en-US" sz="2400" u="sng" dirty="0" smtClean="0">
                <a:solidFill>
                  <a:srgbClr val="000000"/>
                </a:solidFill>
                <a:latin typeface="Times New Roman - 22"/>
              </a:rPr>
              <a:t>.</a:t>
            </a:r>
            <a:endParaRPr lang="en-US" sz="2400" u="sng" dirty="0">
              <a:solidFill>
                <a:srgbClr val="000000"/>
              </a:solidFill>
              <a:latin typeface="Times New Roman - 22"/>
            </a:endParaRPr>
          </a:p>
        </p:txBody>
      </p:sp>
    </p:spTree>
    <p:extLst>
      <p:ext uri="{BB962C8B-B14F-4D97-AF65-F5344CB8AC3E}">
        <p14:creationId xmlns:p14="http://schemas.microsoft.com/office/powerpoint/2010/main" val="19236531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0" y="685800"/>
            <a:ext cx="7747000" cy="6801862"/>
          </a:xfrm>
          <a:prstGeom prst="rect">
            <a:avLst/>
          </a:prstGeom>
          <a:noFill/>
        </p:spPr>
        <p:txBody>
          <a:bodyPr vert="horz" rtlCol="0">
            <a:spAutoFit/>
          </a:bodyPr>
          <a:lstStyle/>
          <a:p>
            <a:pPr algn="ctr"/>
            <a:r>
              <a:rPr lang="en-US" sz="2800" dirty="0" smtClean="0">
                <a:solidFill>
                  <a:srgbClr val="000000"/>
                </a:solidFill>
                <a:latin typeface="Times New Roman - 22"/>
              </a:rPr>
              <a:t>German kings after Frederick, including his grandson Frederick II, </a:t>
            </a:r>
            <a:r>
              <a:rPr lang="en-US" sz="2800" u="sng" dirty="0" smtClean="0">
                <a:solidFill>
                  <a:srgbClr val="000000"/>
                </a:solidFill>
                <a:latin typeface="Times New Roman - 22"/>
              </a:rPr>
              <a:t>continued their attempts to revive Charlemagne's empire and his alliance with the Church.</a:t>
            </a:r>
          </a:p>
          <a:p>
            <a:pPr algn="ctr"/>
            <a:endParaRPr lang="en-US" sz="2800" dirty="0" smtClean="0">
              <a:solidFill>
                <a:srgbClr val="000000"/>
              </a:solidFill>
              <a:latin typeface="Times New Roman - 22"/>
            </a:endParaRPr>
          </a:p>
          <a:p>
            <a:pPr algn="ctr"/>
            <a:r>
              <a:rPr lang="en-US" sz="2800" dirty="0" smtClean="0">
                <a:solidFill>
                  <a:srgbClr val="000000"/>
                </a:solidFill>
                <a:latin typeface="Times New Roman - 22"/>
              </a:rPr>
              <a:t>This </a:t>
            </a:r>
            <a:r>
              <a:rPr lang="en-US" sz="2800" u="sng" dirty="0" smtClean="0">
                <a:solidFill>
                  <a:srgbClr val="000000"/>
                </a:solidFill>
                <a:latin typeface="Times New Roman - 22"/>
              </a:rPr>
              <a:t>policy led to wars with Italian cities and to further clashes with the pope. </a:t>
            </a:r>
          </a:p>
          <a:p>
            <a:pPr algn="ctr"/>
            <a:endParaRPr lang="en-US" sz="2400" dirty="0" smtClean="0">
              <a:solidFill>
                <a:srgbClr val="000000"/>
              </a:solidFill>
              <a:latin typeface="Times New Roman - 22"/>
            </a:endParaRPr>
          </a:p>
          <a:p>
            <a:pPr algn="ctr"/>
            <a:r>
              <a:rPr lang="en-US" sz="2400" dirty="0" smtClean="0">
                <a:solidFill>
                  <a:srgbClr val="000000"/>
                </a:solidFill>
                <a:latin typeface="Times New Roman - 22"/>
              </a:rPr>
              <a:t> These clashes were </a:t>
            </a:r>
            <a:r>
              <a:rPr lang="en-US" sz="2400" u="sng" dirty="0" smtClean="0">
                <a:solidFill>
                  <a:srgbClr val="000000"/>
                </a:solidFill>
                <a:latin typeface="Times New Roman - 22"/>
              </a:rPr>
              <a:t>one reason why the feudal states of Germany did not unify during the Middle Ages</a:t>
            </a:r>
            <a:r>
              <a:rPr lang="en-US" sz="2400" dirty="0" smtClean="0">
                <a:solidFill>
                  <a:srgbClr val="000000"/>
                </a:solidFill>
                <a:latin typeface="Times New Roman - 22"/>
              </a:rPr>
              <a:t>.</a:t>
            </a:r>
          </a:p>
          <a:p>
            <a:pPr algn="ctr"/>
            <a:endParaRPr lang="en-US" sz="2400" dirty="0" smtClean="0">
              <a:solidFill>
                <a:srgbClr val="000000"/>
              </a:solidFill>
              <a:latin typeface="Times New Roman - 22"/>
            </a:endParaRPr>
          </a:p>
          <a:p>
            <a:pPr algn="ctr"/>
            <a:r>
              <a:rPr lang="en-US" sz="2400" u="sng" dirty="0" smtClean="0">
                <a:solidFill>
                  <a:srgbClr val="000000"/>
                </a:solidFill>
                <a:latin typeface="Times New Roman - 22"/>
              </a:rPr>
              <a:t>Another reason was that the system of German princes electing the king </a:t>
            </a:r>
            <a:r>
              <a:rPr lang="en-US" sz="2400" dirty="0" smtClean="0">
                <a:solidFill>
                  <a:srgbClr val="000000"/>
                </a:solidFill>
                <a:latin typeface="Times New Roman - 22"/>
              </a:rPr>
              <a:t>weakened royal authority.</a:t>
            </a:r>
          </a:p>
          <a:p>
            <a:pPr algn="ctr"/>
            <a:endParaRPr lang="en-US" sz="2400" dirty="0" smtClean="0">
              <a:solidFill>
                <a:srgbClr val="000000"/>
              </a:solidFill>
              <a:latin typeface="Times New Roman - 22"/>
            </a:endParaRPr>
          </a:p>
          <a:p>
            <a:pPr algn="ctr"/>
            <a:r>
              <a:rPr lang="en-US" sz="2400" u="sng" dirty="0" smtClean="0">
                <a:solidFill>
                  <a:srgbClr val="000000"/>
                </a:solidFill>
                <a:latin typeface="Times New Roman - 22"/>
              </a:rPr>
              <a:t>German rulers controlled fewer royal lands </a:t>
            </a:r>
            <a:r>
              <a:rPr lang="en-US" sz="2400" dirty="0" smtClean="0">
                <a:solidFill>
                  <a:srgbClr val="000000"/>
                </a:solidFill>
                <a:latin typeface="Times New Roman - 22"/>
              </a:rPr>
              <a:t>to use as a base of power than French and English kings of the same period.</a:t>
            </a:r>
            <a:endParaRPr lang="en-US" sz="2400" dirty="0">
              <a:solidFill>
                <a:srgbClr val="000000"/>
              </a:solidFill>
              <a:latin typeface="Times New Roman - 22"/>
            </a:endParaRPr>
          </a:p>
        </p:txBody>
      </p:sp>
    </p:spTree>
    <p:extLst>
      <p:ext uri="{BB962C8B-B14F-4D97-AF65-F5344CB8AC3E}">
        <p14:creationId xmlns:p14="http://schemas.microsoft.com/office/powerpoint/2010/main" val="1427555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2"/>
          <p:cNvSpPr>
            <a:spLocks noGrp="1" noChangeArrowheads="1"/>
          </p:cNvSpPr>
          <p:nvPr>
            <p:ph type="title"/>
          </p:nvPr>
        </p:nvSpPr>
        <p:spPr/>
        <p:txBody>
          <a:bodyPr/>
          <a:lstStyle/>
          <a:p>
            <a:pPr eaLnBrk="1" hangingPunct="1"/>
            <a:r>
              <a:rPr lang="en-US" altLang="en-US" smtClean="0"/>
              <a:t>Medieval Europe: Stages</a:t>
            </a:r>
          </a:p>
        </p:txBody>
      </p:sp>
      <p:graphicFrame>
        <p:nvGraphicFramePr>
          <p:cNvPr id="2" name="Diagram 1"/>
          <p:cNvGraphicFramePr/>
          <p:nvPr/>
        </p:nvGraphicFramePr>
        <p:xfrm>
          <a:off x="2794000" y="1778000"/>
          <a:ext cx="4487333" cy="4995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84" name="SMARTInkShape-Group201"/>
          <p:cNvGrpSpPr/>
          <p:nvPr/>
        </p:nvGrpSpPr>
        <p:grpSpPr>
          <a:xfrm>
            <a:off x="7282656" y="3988594"/>
            <a:ext cx="2197791" cy="555626"/>
            <a:chOff x="7282656" y="3988594"/>
            <a:chExt cx="2197791" cy="555626"/>
          </a:xfrm>
        </p:grpSpPr>
        <p:sp>
          <p:nvSpPr>
            <p:cNvPr id="2076" name="SMARTInkShape-314"/>
            <p:cNvSpPr/>
            <p:nvPr/>
          </p:nvSpPr>
          <p:spPr>
            <a:xfrm>
              <a:off x="7282656" y="3988594"/>
              <a:ext cx="257970" cy="525446"/>
            </a:xfrm>
            <a:custGeom>
              <a:avLst/>
              <a:gdLst/>
              <a:ahLst/>
              <a:cxnLst/>
              <a:rect l="0" t="0" r="0" b="0"/>
              <a:pathLst>
                <a:path w="257970" h="525446">
                  <a:moveTo>
                    <a:pt x="257969" y="0"/>
                  </a:moveTo>
                  <a:lnTo>
                    <a:pt x="230112" y="0"/>
                  </a:lnTo>
                  <a:lnTo>
                    <a:pt x="184092" y="17570"/>
                  </a:lnTo>
                  <a:lnTo>
                    <a:pt x="161469" y="27030"/>
                  </a:lnTo>
                  <a:lnTo>
                    <a:pt x="134651" y="37326"/>
                  </a:lnTo>
                  <a:lnTo>
                    <a:pt x="95829" y="55205"/>
                  </a:lnTo>
                  <a:lnTo>
                    <a:pt x="46473" y="59481"/>
                  </a:lnTo>
                  <a:lnTo>
                    <a:pt x="26473" y="59527"/>
                  </a:lnTo>
                  <a:lnTo>
                    <a:pt x="24264" y="58426"/>
                  </a:lnTo>
                  <a:lnTo>
                    <a:pt x="22790" y="56589"/>
                  </a:lnTo>
                  <a:lnTo>
                    <a:pt x="20426" y="50988"/>
                  </a:lnTo>
                  <a:lnTo>
                    <a:pt x="20103" y="53162"/>
                  </a:lnTo>
                  <a:lnTo>
                    <a:pt x="19844" y="82844"/>
                  </a:lnTo>
                  <a:lnTo>
                    <a:pt x="29152" y="129249"/>
                  </a:lnTo>
                  <a:lnTo>
                    <a:pt x="30596" y="142331"/>
                  </a:lnTo>
                  <a:lnTo>
                    <a:pt x="38744" y="175093"/>
                  </a:lnTo>
                  <a:lnTo>
                    <a:pt x="38306" y="192745"/>
                  </a:lnTo>
                  <a:lnTo>
                    <a:pt x="31108" y="225017"/>
                  </a:lnTo>
                  <a:lnTo>
                    <a:pt x="33302" y="235239"/>
                  </a:lnTo>
                  <a:lnTo>
                    <a:pt x="36849" y="244559"/>
                  </a:lnTo>
                  <a:lnTo>
                    <a:pt x="39686" y="287679"/>
                  </a:lnTo>
                  <a:lnTo>
                    <a:pt x="44955" y="287718"/>
                  </a:lnTo>
                  <a:lnTo>
                    <a:pt x="50480" y="284787"/>
                  </a:lnTo>
                  <a:lnTo>
                    <a:pt x="66261" y="271912"/>
                  </a:lnTo>
                  <a:lnTo>
                    <a:pt x="100096" y="260273"/>
                  </a:lnTo>
                  <a:lnTo>
                    <a:pt x="120584" y="258424"/>
                  </a:lnTo>
                  <a:lnTo>
                    <a:pt x="155867" y="266551"/>
                  </a:lnTo>
                  <a:lnTo>
                    <a:pt x="161237" y="269203"/>
                  </a:lnTo>
                  <a:lnTo>
                    <a:pt x="200740" y="305192"/>
                  </a:lnTo>
                  <a:lnTo>
                    <a:pt x="223982" y="351602"/>
                  </a:lnTo>
                  <a:lnTo>
                    <a:pt x="227956" y="396935"/>
                  </a:lnTo>
                  <a:lnTo>
                    <a:pt x="226991" y="410131"/>
                  </a:lnTo>
                  <a:lnTo>
                    <a:pt x="215948" y="456408"/>
                  </a:lnTo>
                  <a:lnTo>
                    <a:pt x="213418" y="463022"/>
                  </a:lnTo>
                  <a:lnTo>
                    <a:pt x="204728" y="473310"/>
                  </a:lnTo>
                  <a:lnTo>
                    <a:pt x="155301" y="511596"/>
                  </a:lnTo>
                  <a:lnTo>
                    <a:pt x="135557" y="521143"/>
                  </a:lnTo>
                  <a:lnTo>
                    <a:pt x="89089" y="525445"/>
                  </a:lnTo>
                  <a:lnTo>
                    <a:pt x="47676" y="524720"/>
                  </a:lnTo>
                  <a:lnTo>
                    <a:pt x="20118" y="513608"/>
                  </a:lnTo>
                  <a:lnTo>
                    <a:pt x="1976" y="497917"/>
                  </a:lnTo>
                  <a:lnTo>
                    <a:pt x="878" y="493964"/>
                  </a:lnTo>
                  <a:lnTo>
                    <a:pt x="0" y="4861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7" name="SMARTInkShape-315"/>
            <p:cNvSpPr/>
            <p:nvPr/>
          </p:nvSpPr>
          <p:spPr>
            <a:xfrm>
              <a:off x="7590355" y="4147965"/>
              <a:ext cx="197698" cy="314869"/>
            </a:xfrm>
            <a:custGeom>
              <a:avLst/>
              <a:gdLst/>
              <a:ahLst/>
              <a:cxnLst/>
              <a:rect l="0" t="0" r="0" b="0"/>
              <a:pathLst>
                <a:path w="197698" h="314869">
                  <a:moveTo>
                    <a:pt x="9801" y="48988"/>
                  </a:moveTo>
                  <a:lnTo>
                    <a:pt x="8699" y="73833"/>
                  </a:lnTo>
                  <a:lnTo>
                    <a:pt x="1258" y="105435"/>
                  </a:lnTo>
                  <a:lnTo>
                    <a:pt x="0" y="150186"/>
                  </a:lnTo>
                  <a:lnTo>
                    <a:pt x="1006" y="180364"/>
                  </a:lnTo>
                  <a:lnTo>
                    <a:pt x="9189" y="227528"/>
                  </a:lnTo>
                  <a:lnTo>
                    <a:pt x="10631" y="240787"/>
                  </a:lnTo>
                  <a:lnTo>
                    <a:pt x="22034" y="284172"/>
                  </a:lnTo>
                  <a:lnTo>
                    <a:pt x="39769" y="306699"/>
                  </a:lnTo>
                  <a:lnTo>
                    <a:pt x="46271" y="312354"/>
                  </a:lnTo>
                  <a:lnTo>
                    <a:pt x="52836" y="314868"/>
                  </a:lnTo>
                  <a:lnTo>
                    <a:pt x="56130" y="314435"/>
                  </a:lnTo>
                  <a:lnTo>
                    <a:pt x="67135" y="309663"/>
                  </a:lnTo>
                  <a:lnTo>
                    <a:pt x="82768" y="306657"/>
                  </a:lnTo>
                  <a:lnTo>
                    <a:pt x="95974" y="298171"/>
                  </a:lnTo>
                  <a:lnTo>
                    <a:pt x="116692" y="276109"/>
                  </a:lnTo>
                  <a:lnTo>
                    <a:pt x="150504" y="230826"/>
                  </a:lnTo>
                  <a:lnTo>
                    <a:pt x="180268" y="182653"/>
                  </a:lnTo>
                  <a:lnTo>
                    <a:pt x="193609" y="147172"/>
                  </a:lnTo>
                  <a:lnTo>
                    <a:pt x="197697" y="103728"/>
                  </a:lnTo>
                  <a:lnTo>
                    <a:pt x="197177" y="56812"/>
                  </a:lnTo>
                  <a:lnTo>
                    <a:pt x="184502" y="31087"/>
                  </a:lnTo>
                  <a:lnTo>
                    <a:pt x="175273" y="21556"/>
                  </a:lnTo>
                  <a:lnTo>
                    <a:pt x="151797" y="4096"/>
                  </a:lnTo>
                  <a:lnTo>
                    <a:pt x="127051" y="0"/>
                  </a:lnTo>
                  <a:lnTo>
                    <a:pt x="104702" y="7422"/>
                  </a:lnTo>
                  <a:lnTo>
                    <a:pt x="81994" y="19505"/>
                  </a:lnTo>
                  <a:lnTo>
                    <a:pt x="66566" y="32507"/>
                  </a:lnTo>
                  <a:lnTo>
                    <a:pt x="56264" y="47657"/>
                  </a:lnTo>
                  <a:lnTo>
                    <a:pt x="49489" y="787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8" name="SMARTInkShape-316"/>
            <p:cNvSpPr/>
            <p:nvPr/>
          </p:nvSpPr>
          <p:spPr>
            <a:xfrm>
              <a:off x="7877973" y="4137422"/>
              <a:ext cx="227936" cy="356966"/>
            </a:xfrm>
            <a:custGeom>
              <a:avLst/>
              <a:gdLst/>
              <a:ahLst/>
              <a:cxnLst/>
              <a:rect l="0" t="0" r="0" b="0"/>
              <a:pathLst>
                <a:path w="227936" h="356966">
                  <a:moveTo>
                    <a:pt x="29761" y="0"/>
                  </a:moveTo>
                  <a:lnTo>
                    <a:pt x="29761" y="5267"/>
                  </a:lnTo>
                  <a:lnTo>
                    <a:pt x="28659" y="6819"/>
                  </a:lnTo>
                  <a:lnTo>
                    <a:pt x="26822" y="7853"/>
                  </a:lnTo>
                  <a:lnTo>
                    <a:pt x="24494" y="8543"/>
                  </a:lnTo>
                  <a:lnTo>
                    <a:pt x="22942" y="10105"/>
                  </a:lnTo>
                  <a:lnTo>
                    <a:pt x="13293" y="34686"/>
                  </a:lnTo>
                  <a:lnTo>
                    <a:pt x="2262" y="79469"/>
                  </a:lnTo>
                  <a:lnTo>
                    <a:pt x="293" y="120382"/>
                  </a:lnTo>
                  <a:lnTo>
                    <a:pt x="35" y="168845"/>
                  </a:lnTo>
                  <a:lnTo>
                    <a:pt x="0" y="218304"/>
                  </a:lnTo>
                  <a:lnTo>
                    <a:pt x="1099" y="263280"/>
                  </a:lnTo>
                  <a:lnTo>
                    <a:pt x="7849" y="308097"/>
                  </a:lnTo>
                  <a:lnTo>
                    <a:pt x="12245" y="327576"/>
                  </a:lnTo>
                  <a:lnTo>
                    <a:pt x="20529" y="344371"/>
                  </a:lnTo>
                  <a:lnTo>
                    <a:pt x="26760" y="351492"/>
                  </a:lnTo>
                  <a:lnTo>
                    <a:pt x="33205" y="354656"/>
                  </a:lnTo>
                  <a:lnTo>
                    <a:pt x="61466" y="356965"/>
                  </a:lnTo>
                  <a:lnTo>
                    <a:pt x="77618" y="351854"/>
                  </a:lnTo>
                  <a:lnTo>
                    <a:pt x="122456" y="320506"/>
                  </a:lnTo>
                  <a:lnTo>
                    <a:pt x="160958" y="284110"/>
                  </a:lnTo>
                  <a:lnTo>
                    <a:pt x="191636" y="236790"/>
                  </a:lnTo>
                  <a:lnTo>
                    <a:pt x="211202" y="193607"/>
                  </a:lnTo>
                  <a:lnTo>
                    <a:pt x="225198" y="151132"/>
                  </a:lnTo>
                  <a:lnTo>
                    <a:pt x="227935" y="106403"/>
                  </a:lnTo>
                  <a:lnTo>
                    <a:pt x="226980" y="89182"/>
                  </a:lnTo>
                  <a:lnTo>
                    <a:pt x="220243" y="68194"/>
                  </a:lnTo>
                  <a:lnTo>
                    <a:pt x="200520" y="36646"/>
                  </a:lnTo>
                  <a:lnTo>
                    <a:pt x="160498" y="6754"/>
                  </a:lnTo>
                  <a:lnTo>
                    <a:pt x="141748" y="2001"/>
                  </a:lnTo>
                  <a:lnTo>
                    <a:pt x="102481" y="175"/>
                  </a:lnTo>
                  <a:lnTo>
                    <a:pt x="92214" y="3018"/>
                  </a:lnTo>
                  <a:lnTo>
                    <a:pt x="57770" y="23328"/>
                  </a:lnTo>
                  <a:lnTo>
                    <a:pt x="39683" y="496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9" name="SMARTInkShape-317"/>
            <p:cNvSpPr/>
            <p:nvPr/>
          </p:nvSpPr>
          <p:spPr>
            <a:xfrm>
              <a:off x="8235156" y="4296172"/>
              <a:ext cx="208361" cy="8544"/>
            </a:xfrm>
            <a:custGeom>
              <a:avLst/>
              <a:gdLst/>
              <a:ahLst/>
              <a:cxnLst/>
              <a:rect l="0" t="0" r="0" b="0"/>
              <a:pathLst>
                <a:path w="208361" h="8544">
                  <a:moveTo>
                    <a:pt x="0" y="0"/>
                  </a:moveTo>
                  <a:lnTo>
                    <a:pt x="44336" y="0"/>
                  </a:lnTo>
                  <a:lnTo>
                    <a:pt x="89375" y="0"/>
                  </a:lnTo>
                  <a:lnTo>
                    <a:pt x="135604" y="0"/>
                  </a:lnTo>
                  <a:lnTo>
                    <a:pt x="170020" y="0"/>
                  </a:lnTo>
                  <a:lnTo>
                    <a:pt x="177723" y="2940"/>
                  </a:lnTo>
                  <a:lnTo>
                    <a:pt x="184822" y="6818"/>
                  </a:lnTo>
                  <a:lnTo>
                    <a:pt x="191651" y="8543"/>
                  </a:lnTo>
                  <a:lnTo>
                    <a:pt x="193913" y="7900"/>
                  </a:lnTo>
                  <a:lnTo>
                    <a:pt x="195421" y="6369"/>
                  </a:lnTo>
                  <a:lnTo>
                    <a:pt x="197842" y="1258"/>
                  </a:lnTo>
                  <a:lnTo>
                    <a:pt x="201112" y="559"/>
                  </a:lnTo>
                  <a:lnTo>
                    <a:pt x="20836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0" name="SMARTInkShape-318"/>
            <p:cNvSpPr/>
            <p:nvPr/>
          </p:nvSpPr>
          <p:spPr>
            <a:xfrm>
              <a:off x="8572500" y="4038203"/>
              <a:ext cx="19724" cy="506017"/>
            </a:xfrm>
            <a:custGeom>
              <a:avLst/>
              <a:gdLst/>
              <a:ahLst/>
              <a:cxnLst/>
              <a:rect l="0" t="0" r="0" b="0"/>
              <a:pathLst>
                <a:path w="19724" h="506017">
                  <a:moveTo>
                    <a:pt x="0" y="0"/>
                  </a:moveTo>
                  <a:lnTo>
                    <a:pt x="0" y="46934"/>
                  </a:lnTo>
                  <a:lnTo>
                    <a:pt x="8542" y="91312"/>
                  </a:lnTo>
                  <a:lnTo>
                    <a:pt x="9740" y="139171"/>
                  </a:lnTo>
                  <a:lnTo>
                    <a:pt x="9898" y="188551"/>
                  </a:lnTo>
                  <a:lnTo>
                    <a:pt x="9919" y="238130"/>
                  </a:lnTo>
                  <a:lnTo>
                    <a:pt x="9921" y="287735"/>
                  </a:lnTo>
                  <a:lnTo>
                    <a:pt x="12861" y="317500"/>
                  </a:lnTo>
                  <a:lnTo>
                    <a:pt x="18924" y="367110"/>
                  </a:lnTo>
                  <a:lnTo>
                    <a:pt x="19723" y="411452"/>
                  </a:lnTo>
                  <a:lnTo>
                    <a:pt x="11974" y="454079"/>
                  </a:lnTo>
                  <a:lnTo>
                    <a:pt x="9089" y="481252"/>
                  </a:lnTo>
                  <a:lnTo>
                    <a:pt x="943" y="495748"/>
                  </a:lnTo>
                  <a:lnTo>
                    <a:pt x="0" y="5060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1" name="SMARTInkShape-319"/>
            <p:cNvSpPr/>
            <p:nvPr/>
          </p:nvSpPr>
          <p:spPr>
            <a:xfrm>
              <a:off x="8711447" y="4028281"/>
              <a:ext cx="218242" cy="415157"/>
            </a:xfrm>
            <a:custGeom>
              <a:avLst/>
              <a:gdLst/>
              <a:ahLst/>
              <a:cxnLst/>
              <a:rect l="0" t="0" r="0" b="0"/>
              <a:pathLst>
                <a:path w="218242" h="415157">
                  <a:moveTo>
                    <a:pt x="218241" y="0"/>
                  </a:moveTo>
                  <a:lnTo>
                    <a:pt x="204430" y="0"/>
                  </a:lnTo>
                  <a:lnTo>
                    <a:pt x="198139" y="2940"/>
                  </a:lnTo>
                  <a:lnTo>
                    <a:pt x="151509" y="33124"/>
                  </a:lnTo>
                  <a:lnTo>
                    <a:pt x="105758" y="55125"/>
                  </a:lnTo>
                  <a:lnTo>
                    <a:pt x="87041" y="59328"/>
                  </a:lnTo>
                  <a:lnTo>
                    <a:pt x="55263" y="75238"/>
                  </a:lnTo>
                  <a:lnTo>
                    <a:pt x="37169" y="79252"/>
                  </a:lnTo>
                  <a:lnTo>
                    <a:pt x="20620" y="86986"/>
                  </a:lnTo>
                  <a:lnTo>
                    <a:pt x="423" y="89285"/>
                  </a:lnTo>
                  <a:lnTo>
                    <a:pt x="0" y="97839"/>
                  </a:lnTo>
                  <a:lnTo>
                    <a:pt x="6786" y="106867"/>
                  </a:lnTo>
                  <a:lnTo>
                    <a:pt x="8963" y="116062"/>
                  </a:lnTo>
                  <a:lnTo>
                    <a:pt x="9473" y="122506"/>
                  </a:lnTo>
                  <a:lnTo>
                    <a:pt x="12640" y="129045"/>
                  </a:lnTo>
                  <a:lnTo>
                    <a:pt x="15027" y="132332"/>
                  </a:lnTo>
                  <a:lnTo>
                    <a:pt x="18388" y="147493"/>
                  </a:lnTo>
                  <a:lnTo>
                    <a:pt x="19778" y="194130"/>
                  </a:lnTo>
                  <a:lnTo>
                    <a:pt x="19803" y="238085"/>
                  </a:lnTo>
                  <a:lnTo>
                    <a:pt x="19803" y="232846"/>
                  </a:lnTo>
                  <a:lnTo>
                    <a:pt x="20905" y="231299"/>
                  </a:lnTo>
                  <a:lnTo>
                    <a:pt x="22742" y="230267"/>
                  </a:lnTo>
                  <a:lnTo>
                    <a:pt x="25069" y="229579"/>
                  </a:lnTo>
                  <a:lnTo>
                    <a:pt x="37858" y="219781"/>
                  </a:lnTo>
                  <a:lnTo>
                    <a:pt x="44384" y="213459"/>
                  </a:lnTo>
                  <a:lnTo>
                    <a:pt x="53144" y="210626"/>
                  </a:lnTo>
                  <a:lnTo>
                    <a:pt x="63284" y="208264"/>
                  </a:lnTo>
                  <a:lnTo>
                    <a:pt x="76293" y="201839"/>
                  </a:lnTo>
                  <a:lnTo>
                    <a:pt x="117233" y="198571"/>
                  </a:lnTo>
                  <a:lnTo>
                    <a:pt x="126679" y="201437"/>
                  </a:lnTo>
                  <a:lnTo>
                    <a:pt x="134551" y="205283"/>
                  </a:lnTo>
                  <a:lnTo>
                    <a:pt x="145181" y="208550"/>
                  </a:lnTo>
                  <a:lnTo>
                    <a:pt x="161977" y="222049"/>
                  </a:lnTo>
                  <a:lnTo>
                    <a:pt x="181857" y="250016"/>
                  </a:lnTo>
                  <a:lnTo>
                    <a:pt x="185533" y="260314"/>
                  </a:lnTo>
                  <a:lnTo>
                    <a:pt x="191157" y="290009"/>
                  </a:lnTo>
                  <a:lnTo>
                    <a:pt x="196252" y="308252"/>
                  </a:lnTo>
                  <a:lnTo>
                    <a:pt x="196966" y="314642"/>
                  </a:lnTo>
                  <a:lnTo>
                    <a:pt x="194821" y="324682"/>
                  </a:lnTo>
                  <a:lnTo>
                    <a:pt x="184461" y="345377"/>
                  </a:lnTo>
                  <a:lnTo>
                    <a:pt x="175300" y="354879"/>
                  </a:lnTo>
                  <a:lnTo>
                    <a:pt x="164980" y="363878"/>
                  </a:lnTo>
                  <a:lnTo>
                    <a:pt x="146432" y="384682"/>
                  </a:lnTo>
                  <a:lnTo>
                    <a:pt x="121863" y="399734"/>
                  </a:lnTo>
                  <a:lnTo>
                    <a:pt x="76000" y="413203"/>
                  </a:lnTo>
                  <a:lnTo>
                    <a:pt x="62786" y="415156"/>
                  </a:lnTo>
                  <a:lnTo>
                    <a:pt x="9881" y="4067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2" name="SMARTInkShape-320"/>
            <p:cNvSpPr/>
            <p:nvPr/>
          </p:nvSpPr>
          <p:spPr>
            <a:xfrm>
              <a:off x="9011172" y="4097734"/>
              <a:ext cx="184268" cy="355587"/>
            </a:xfrm>
            <a:custGeom>
              <a:avLst/>
              <a:gdLst/>
              <a:ahLst/>
              <a:cxnLst/>
              <a:rect l="0" t="0" r="0" b="0"/>
              <a:pathLst>
                <a:path w="184268" h="355587">
                  <a:moveTo>
                    <a:pt x="47500" y="0"/>
                  </a:moveTo>
                  <a:lnTo>
                    <a:pt x="47500" y="20336"/>
                  </a:lnTo>
                  <a:lnTo>
                    <a:pt x="44560" y="28515"/>
                  </a:lnTo>
                  <a:lnTo>
                    <a:pt x="42232" y="32239"/>
                  </a:lnTo>
                  <a:lnTo>
                    <a:pt x="31032" y="74201"/>
                  </a:lnTo>
                  <a:lnTo>
                    <a:pt x="21134" y="122583"/>
                  </a:lnTo>
                  <a:lnTo>
                    <a:pt x="11214" y="172084"/>
                  </a:lnTo>
                  <a:lnTo>
                    <a:pt x="1292" y="221685"/>
                  </a:lnTo>
                  <a:lnTo>
                    <a:pt x="0" y="247953"/>
                  </a:lnTo>
                  <a:lnTo>
                    <a:pt x="7258" y="297457"/>
                  </a:lnTo>
                  <a:lnTo>
                    <a:pt x="8669" y="310797"/>
                  </a:lnTo>
                  <a:lnTo>
                    <a:pt x="17895" y="341542"/>
                  </a:lnTo>
                  <a:lnTo>
                    <a:pt x="20047" y="343450"/>
                  </a:lnTo>
                  <a:lnTo>
                    <a:pt x="28341" y="349075"/>
                  </a:lnTo>
                  <a:lnTo>
                    <a:pt x="34575" y="353582"/>
                  </a:lnTo>
                  <a:lnTo>
                    <a:pt x="41020" y="355586"/>
                  </a:lnTo>
                  <a:lnTo>
                    <a:pt x="44282" y="355017"/>
                  </a:lnTo>
                  <a:lnTo>
                    <a:pt x="75201" y="337024"/>
                  </a:lnTo>
                  <a:lnTo>
                    <a:pt x="100349" y="312844"/>
                  </a:lnTo>
                  <a:lnTo>
                    <a:pt x="129617" y="267812"/>
                  </a:lnTo>
                  <a:lnTo>
                    <a:pt x="140220" y="253524"/>
                  </a:lnTo>
                  <a:lnTo>
                    <a:pt x="162975" y="204867"/>
                  </a:lnTo>
                  <a:lnTo>
                    <a:pt x="173489" y="170922"/>
                  </a:lnTo>
                  <a:lnTo>
                    <a:pt x="184074" y="121329"/>
                  </a:lnTo>
                  <a:lnTo>
                    <a:pt x="184267" y="106841"/>
                  </a:lnTo>
                  <a:lnTo>
                    <a:pt x="177036" y="59591"/>
                  </a:lnTo>
                  <a:lnTo>
                    <a:pt x="175627" y="47431"/>
                  </a:lnTo>
                  <a:lnTo>
                    <a:pt x="168636" y="34387"/>
                  </a:lnTo>
                  <a:lnTo>
                    <a:pt x="158479" y="23541"/>
                  </a:lnTo>
                  <a:lnTo>
                    <a:pt x="143099" y="14447"/>
                  </a:lnTo>
                  <a:lnTo>
                    <a:pt x="127467" y="10816"/>
                  </a:lnTo>
                  <a:lnTo>
                    <a:pt x="123962" y="10518"/>
                  </a:lnTo>
                  <a:lnTo>
                    <a:pt x="102495" y="17961"/>
                  </a:lnTo>
                  <a:lnTo>
                    <a:pt x="79962" y="30047"/>
                  </a:lnTo>
                  <a:lnTo>
                    <a:pt x="47500" y="595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3" name="SMARTInkShape-321"/>
            <p:cNvSpPr/>
            <p:nvPr/>
          </p:nvSpPr>
          <p:spPr>
            <a:xfrm>
              <a:off x="9247188" y="4077891"/>
              <a:ext cx="233259" cy="336873"/>
            </a:xfrm>
            <a:custGeom>
              <a:avLst/>
              <a:gdLst/>
              <a:ahLst/>
              <a:cxnLst/>
              <a:rect l="0" t="0" r="0" b="0"/>
              <a:pathLst>
                <a:path w="233259" h="336873">
                  <a:moveTo>
                    <a:pt x="49609" y="0"/>
                  </a:moveTo>
                  <a:lnTo>
                    <a:pt x="49609" y="5267"/>
                  </a:lnTo>
                  <a:lnTo>
                    <a:pt x="48507" y="6819"/>
                  </a:lnTo>
                  <a:lnTo>
                    <a:pt x="46669" y="7853"/>
                  </a:lnTo>
                  <a:lnTo>
                    <a:pt x="44341" y="8543"/>
                  </a:lnTo>
                  <a:lnTo>
                    <a:pt x="42790" y="11207"/>
                  </a:lnTo>
                  <a:lnTo>
                    <a:pt x="25998" y="56532"/>
                  </a:lnTo>
                  <a:lnTo>
                    <a:pt x="15116" y="104481"/>
                  </a:lnTo>
                  <a:lnTo>
                    <a:pt x="7666" y="149521"/>
                  </a:lnTo>
                  <a:lnTo>
                    <a:pt x="1009" y="191710"/>
                  </a:lnTo>
                  <a:lnTo>
                    <a:pt x="1190" y="240406"/>
                  </a:lnTo>
                  <a:lnTo>
                    <a:pt x="12253" y="284734"/>
                  </a:lnTo>
                  <a:lnTo>
                    <a:pt x="27868" y="310694"/>
                  </a:lnTo>
                  <a:lnTo>
                    <a:pt x="43289" y="321975"/>
                  </a:lnTo>
                  <a:lnTo>
                    <a:pt x="81185" y="335752"/>
                  </a:lnTo>
                  <a:lnTo>
                    <a:pt x="97427" y="336872"/>
                  </a:lnTo>
                  <a:lnTo>
                    <a:pt x="141034" y="325076"/>
                  </a:lnTo>
                  <a:lnTo>
                    <a:pt x="146939" y="322551"/>
                  </a:lnTo>
                  <a:lnTo>
                    <a:pt x="156440" y="313865"/>
                  </a:lnTo>
                  <a:lnTo>
                    <a:pt x="165440" y="303757"/>
                  </a:lnTo>
                  <a:lnTo>
                    <a:pt x="181801" y="290767"/>
                  </a:lnTo>
                  <a:lnTo>
                    <a:pt x="220075" y="241292"/>
                  </a:lnTo>
                  <a:lnTo>
                    <a:pt x="225794" y="221547"/>
                  </a:lnTo>
                  <a:lnTo>
                    <a:pt x="228830" y="189405"/>
                  </a:lnTo>
                  <a:lnTo>
                    <a:pt x="233258" y="178622"/>
                  </a:lnTo>
                  <a:lnTo>
                    <a:pt x="233021" y="164274"/>
                  </a:lnTo>
                  <a:lnTo>
                    <a:pt x="225686" y="119547"/>
                  </a:lnTo>
                  <a:lnTo>
                    <a:pt x="204904" y="72789"/>
                  </a:lnTo>
                  <a:lnTo>
                    <a:pt x="189819" y="52925"/>
                  </a:lnTo>
                  <a:lnTo>
                    <a:pt x="145403" y="17822"/>
                  </a:lnTo>
                  <a:lnTo>
                    <a:pt x="99210" y="2530"/>
                  </a:lnTo>
                  <a:lnTo>
                    <a:pt x="84883" y="2227"/>
                  </a:lnTo>
                  <a:lnTo>
                    <a:pt x="44373" y="13958"/>
                  </a:lnTo>
                  <a:lnTo>
                    <a:pt x="0" y="396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89" name="SMARTInkShape-Group202"/>
          <p:cNvGrpSpPr/>
          <p:nvPr/>
        </p:nvGrpSpPr>
        <p:grpSpPr>
          <a:xfrm>
            <a:off x="9574721" y="4137422"/>
            <a:ext cx="297545" cy="267892"/>
            <a:chOff x="9574721" y="4137422"/>
            <a:chExt cx="297545" cy="267892"/>
          </a:xfrm>
        </p:grpSpPr>
        <p:sp>
          <p:nvSpPr>
            <p:cNvPr id="2085" name="SMARTInkShape-322"/>
            <p:cNvSpPr/>
            <p:nvPr/>
          </p:nvSpPr>
          <p:spPr>
            <a:xfrm>
              <a:off x="9574721" y="4218187"/>
              <a:ext cx="128874" cy="187127"/>
            </a:xfrm>
            <a:custGeom>
              <a:avLst/>
              <a:gdLst/>
              <a:ahLst/>
              <a:cxnLst/>
              <a:rect l="0" t="0" r="0" b="0"/>
              <a:pathLst>
                <a:path w="128874" h="187127">
                  <a:moveTo>
                    <a:pt x="128873" y="38297"/>
                  </a:moveTo>
                  <a:lnTo>
                    <a:pt x="128873" y="33030"/>
                  </a:lnTo>
                  <a:lnTo>
                    <a:pt x="127770" y="31478"/>
                  </a:lnTo>
                  <a:lnTo>
                    <a:pt x="125932" y="30444"/>
                  </a:lnTo>
                  <a:lnTo>
                    <a:pt x="123605" y="29754"/>
                  </a:lnTo>
                  <a:lnTo>
                    <a:pt x="122053" y="28193"/>
                  </a:lnTo>
                  <a:lnTo>
                    <a:pt x="120330" y="23517"/>
                  </a:lnTo>
                  <a:lnTo>
                    <a:pt x="118768" y="21829"/>
                  </a:lnTo>
                  <a:lnTo>
                    <a:pt x="110529" y="18898"/>
                  </a:lnTo>
                  <a:lnTo>
                    <a:pt x="104206" y="18585"/>
                  </a:lnTo>
                  <a:lnTo>
                    <a:pt x="98434" y="15572"/>
                  </a:lnTo>
                  <a:lnTo>
                    <a:pt x="92193" y="11661"/>
                  </a:lnTo>
                  <a:lnTo>
                    <a:pt x="79204" y="9150"/>
                  </a:lnTo>
                  <a:lnTo>
                    <a:pt x="66022" y="8654"/>
                  </a:lnTo>
                  <a:lnTo>
                    <a:pt x="59414" y="5646"/>
                  </a:lnTo>
                  <a:lnTo>
                    <a:pt x="52802" y="1737"/>
                  </a:lnTo>
                  <a:lnTo>
                    <a:pt x="46189" y="0"/>
                  </a:lnTo>
                  <a:lnTo>
                    <a:pt x="43985" y="639"/>
                  </a:lnTo>
                  <a:lnTo>
                    <a:pt x="42514" y="2168"/>
                  </a:lnTo>
                  <a:lnTo>
                    <a:pt x="41535" y="4289"/>
                  </a:lnTo>
                  <a:lnTo>
                    <a:pt x="39779" y="5703"/>
                  </a:lnTo>
                  <a:lnTo>
                    <a:pt x="34889" y="7274"/>
                  </a:lnTo>
                  <a:lnTo>
                    <a:pt x="33144" y="8796"/>
                  </a:lnTo>
                  <a:lnTo>
                    <a:pt x="6372" y="55456"/>
                  </a:lnTo>
                  <a:lnTo>
                    <a:pt x="1809" y="74862"/>
                  </a:lnTo>
                  <a:lnTo>
                    <a:pt x="0" y="119888"/>
                  </a:lnTo>
                  <a:lnTo>
                    <a:pt x="1024" y="134008"/>
                  </a:lnTo>
                  <a:lnTo>
                    <a:pt x="9996" y="161838"/>
                  </a:lnTo>
                  <a:lnTo>
                    <a:pt x="12139" y="163653"/>
                  </a:lnTo>
                  <a:lnTo>
                    <a:pt x="17459" y="166771"/>
                  </a:lnTo>
                  <a:lnTo>
                    <a:pt x="26653" y="173622"/>
                  </a:lnTo>
                  <a:lnTo>
                    <a:pt x="65122" y="186113"/>
                  </a:lnTo>
                  <a:lnTo>
                    <a:pt x="89185" y="1871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6" name="SMARTInkShape-323"/>
            <p:cNvSpPr/>
            <p:nvPr/>
          </p:nvSpPr>
          <p:spPr>
            <a:xfrm>
              <a:off x="9764220" y="4187031"/>
              <a:ext cx="108046" cy="208321"/>
            </a:xfrm>
            <a:custGeom>
              <a:avLst/>
              <a:gdLst/>
              <a:ahLst/>
              <a:cxnLst/>
              <a:rect l="0" t="0" r="0" b="0"/>
              <a:pathLst>
                <a:path w="108046" h="208321">
                  <a:moveTo>
                    <a:pt x="18748" y="0"/>
                  </a:moveTo>
                  <a:lnTo>
                    <a:pt x="18748" y="5267"/>
                  </a:lnTo>
                  <a:lnTo>
                    <a:pt x="17646" y="6819"/>
                  </a:lnTo>
                  <a:lnTo>
                    <a:pt x="15809" y="7853"/>
                  </a:lnTo>
                  <a:lnTo>
                    <a:pt x="13481" y="8543"/>
                  </a:lnTo>
                  <a:lnTo>
                    <a:pt x="11930" y="10105"/>
                  </a:lnTo>
                  <a:lnTo>
                    <a:pt x="10205" y="14781"/>
                  </a:lnTo>
                  <a:lnTo>
                    <a:pt x="7996" y="33584"/>
                  </a:lnTo>
                  <a:lnTo>
                    <a:pt x="3680" y="41752"/>
                  </a:lnTo>
                  <a:lnTo>
                    <a:pt x="3191" y="46576"/>
                  </a:lnTo>
                  <a:lnTo>
                    <a:pt x="5564" y="63900"/>
                  </a:lnTo>
                  <a:lnTo>
                    <a:pt x="0" y="96051"/>
                  </a:lnTo>
                  <a:lnTo>
                    <a:pt x="7971" y="141120"/>
                  </a:lnTo>
                  <a:lnTo>
                    <a:pt x="8793" y="180350"/>
                  </a:lnTo>
                  <a:lnTo>
                    <a:pt x="9907" y="183072"/>
                  </a:lnTo>
                  <a:lnTo>
                    <a:pt x="11752" y="184887"/>
                  </a:lnTo>
                  <a:lnTo>
                    <a:pt x="14084" y="186097"/>
                  </a:lnTo>
                  <a:lnTo>
                    <a:pt x="15639" y="188005"/>
                  </a:lnTo>
                  <a:lnTo>
                    <a:pt x="18339" y="196846"/>
                  </a:lnTo>
                  <a:lnTo>
                    <a:pt x="23894" y="203233"/>
                  </a:lnTo>
                  <a:lnTo>
                    <a:pt x="29488" y="206081"/>
                  </a:lnTo>
                  <a:lnTo>
                    <a:pt x="43327" y="208226"/>
                  </a:lnTo>
                  <a:lnTo>
                    <a:pt x="57512" y="208320"/>
                  </a:lnTo>
                  <a:lnTo>
                    <a:pt x="66478" y="205402"/>
                  </a:lnTo>
                  <a:lnTo>
                    <a:pt x="75238" y="201533"/>
                  </a:lnTo>
                  <a:lnTo>
                    <a:pt x="91465" y="198252"/>
                  </a:lnTo>
                  <a:lnTo>
                    <a:pt x="108045" y="1885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7" name="SMARTInkShape-324"/>
            <p:cNvSpPr/>
            <p:nvPr/>
          </p:nvSpPr>
          <p:spPr>
            <a:xfrm>
              <a:off x="9763125" y="4266406"/>
              <a:ext cx="109141" cy="29767"/>
            </a:xfrm>
            <a:custGeom>
              <a:avLst/>
              <a:gdLst/>
              <a:ahLst/>
              <a:cxnLst/>
              <a:rect l="0" t="0" r="0" b="0"/>
              <a:pathLst>
                <a:path w="109141" h="29767">
                  <a:moveTo>
                    <a:pt x="0" y="29766"/>
                  </a:moveTo>
                  <a:lnTo>
                    <a:pt x="5267" y="24499"/>
                  </a:lnTo>
                  <a:lnTo>
                    <a:pt x="10792" y="21913"/>
                  </a:lnTo>
                  <a:lnTo>
                    <a:pt x="13810" y="21223"/>
                  </a:lnTo>
                  <a:lnTo>
                    <a:pt x="27675" y="13298"/>
                  </a:lnTo>
                  <a:lnTo>
                    <a:pt x="76244" y="4786"/>
                  </a:lnTo>
                  <a:lnTo>
                    <a:pt x="10914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8" name="SMARTInkShape-325"/>
            <p:cNvSpPr/>
            <p:nvPr/>
          </p:nvSpPr>
          <p:spPr>
            <a:xfrm>
              <a:off x="9782968" y="4137422"/>
              <a:ext cx="79377" cy="29767"/>
            </a:xfrm>
            <a:custGeom>
              <a:avLst/>
              <a:gdLst/>
              <a:ahLst/>
              <a:cxnLst/>
              <a:rect l="0" t="0" r="0" b="0"/>
              <a:pathLst>
                <a:path w="79377" h="29767">
                  <a:moveTo>
                    <a:pt x="0" y="29766"/>
                  </a:moveTo>
                  <a:lnTo>
                    <a:pt x="5269" y="24498"/>
                  </a:lnTo>
                  <a:lnTo>
                    <a:pt x="10794" y="21912"/>
                  </a:lnTo>
                  <a:lnTo>
                    <a:pt x="57470" y="6155"/>
                  </a:lnTo>
                  <a:lnTo>
                    <a:pt x="7937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6030196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t>France</a:t>
            </a:r>
          </a:p>
        </p:txBody>
      </p:sp>
      <p:sp>
        <p:nvSpPr>
          <p:cNvPr id="219139" name="Rectangle 3"/>
          <p:cNvSpPr>
            <a:spLocks noGrp="1" noChangeArrowheads="1"/>
          </p:cNvSpPr>
          <p:nvPr>
            <p:ph type="body" idx="1"/>
          </p:nvPr>
        </p:nvSpPr>
        <p:spPr>
          <a:xfrm>
            <a:off x="127000" y="1778000"/>
            <a:ext cx="4529667" cy="4165600"/>
          </a:xfrm>
        </p:spPr>
        <p:txBody>
          <a:bodyPr>
            <a:normAutofit fontScale="85000" lnSpcReduction="10000"/>
          </a:bodyPr>
          <a:lstStyle/>
          <a:p>
            <a:pPr eaLnBrk="1" hangingPunct="1"/>
            <a:r>
              <a:rPr lang="en-US" altLang="en-US" dirty="0" smtClean="0"/>
              <a:t>Hugh Capet (938</a:t>
            </a:r>
            <a:r>
              <a:rPr lang="en-US" altLang="en-US" dirty="0" smtClean="0">
                <a:cs typeface="Times New Roman" charset="0"/>
              </a:rPr>
              <a:t>–996</a:t>
            </a:r>
            <a:r>
              <a:rPr lang="en-US" altLang="en-US" dirty="0" smtClean="0">
                <a:cs typeface="Times New Roman" charset="0"/>
              </a:rPr>
              <a:t>)</a:t>
            </a:r>
          </a:p>
          <a:p>
            <a:pPr lvl="1"/>
            <a:r>
              <a:rPr lang="en-US" altLang="en-US" dirty="0" smtClean="0">
                <a:cs typeface="Times New Roman" charset="0"/>
              </a:rPr>
              <a:t>Founder of </a:t>
            </a:r>
            <a:r>
              <a:rPr lang="en-US" altLang="en-US" dirty="0" err="1" smtClean="0">
                <a:cs typeface="Times New Roman" charset="0"/>
              </a:rPr>
              <a:t>Capetian</a:t>
            </a:r>
            <a:r>
              <a:rPr lang="en-US" altLang="en-US" dirty="0" smtClean="0">
                <a:cs typeface="Times New Roman" charset="0"/>
              </a:rPr>
              <a:t> dynasty</a:t>
            </a:r>
          </a:p>
          <a:p>
            <a:pPr marL="457200" lvl="1" indent="0">
              <a:buNone/>
            </a:pPr>
            <a:endParaRPr lang="en-US" altLang="en-US" dirty="0" smtClean="0">
              <a:cs typeface="Times New Roman" charset="0"/>
            </a:endParaRPr>
          </a:p>
          <a:p>
            <a:pPr eaLnBrk="1" hangingPunct="1"/>
            <a:r>
              <a:rPr lang="en-US" altLang="en-US" dirty="0" smtClean="0">
                <a:cs typeface="Times New Roman" charset="0"/>
              </a:rPr>
              <a:t>Philip II (1180–1222)</a:t>
            </a:r>
          </a:p>
          <a:p>
            <a:pPr lvl="1"/>
            <a:r>
              <a:rPr lang="en-US" altLang="en-US" dirty="0" smtClean="0">
                <a:cs typeface="Times New Roman" charset="0"/>
              </a:rPr>
              <a:t>(known as Philip Augustus</a:t>
            </a:r>
            <a:r>
              <a:rPr lang="en-US" altLang="en-US" dirty="0" smtClean="0">
                <a:cs typeface="Times New Roman" charset="0"/>
              </a:rPr>
              <a:t>)</a:t>
            </a:r>
          </a:p>
          <a:p>
            <a:pPr lvl="1"/>
            <a:r>
              <a:rPr lang="en-US" altLang="en-US" dirty="0" smtClean="0">
                <a:cs typeface="Times New Roman" charset="0"/>
              </a:rPr>
              <a:t>Participated in 2</a:t>
            </a:r>
            <a:r>
              <a:rPr lang="en-US" altLang="en-US" baseline="30000" dirty="0" smtClean="0">
                <a:cs typeface="Times New Roman" charset="0"/>
              </a:rPr>
              <a:t>nd</a:t>
            </a:r>
            <a:r>
              <a:rPr lang="en-US" altLang="en-US" dirty="0" smtClean="0">
                <a:cs typeface="Times New Roman" charset="0"/>
              </a:rPr>
              <a:t> crusade</a:t>
            </a:r>
            <a:endParaRPr lang="en-US" altLang="en-US" dirty="0" smtClean="0">
              <a:cs typeface="Times New Roman" charset="0"/>
            </a:endParaRPr>
          </a:p>
          <a:p>
            <a:pPr marL="0" indent="0" eaLnBrk="1" hangingPunct="1">
              <a:buNone/>
            </a:pPr>
            <a:endParaRPr lang="en-US" altLang="en-US" dirty="0" smtClean="0">
              <a:cs typeface="Times New Roman" charset="0"/>
            </a:endParaRPr>
          </a:p>
          <a:p>
            <a:pPr eaLnBrk="1" hangingPunct="1"/>
            <a:r>
              <a:rPr lang="en-US" altLang="en-US" u="sng" dirty="0" smtClean="0">
                <a:cs typeface="Times New Roman" charset="0"/>
              </a:rPr>
              <a:t>Most powerful kingdom in Europe by the 14th century</a:t>
            </a:r>
          </a:p>
        </p:txBody>
      </p:sp>
      <p:sp>
        <p:nvSpPr>
          <p:cNvPr id="25604" name="Text Box 5"/>
          <p:cNvSpPr txBox="1">
            <a:spLocks noChangeArrowheads="1"/>
          </p:cNvSpPr>
          <p:nvPr/>
        </p:nvSpPr>
        <p:spPr bwMode="auto">
          <a:xfrm>
            <a:off x="8382000" y="6450542"/>
            <a:ext cx="1439333" cy="407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9" tIns="50799" rIns="101599" bIns="50799">
            <a:spAutoFit/>
          </a:bodyPr>
          <a:lstStyle>
            <a:lvl1pPr eaLnBrk="0" hangingPunct="0">
              <a:defRPr sz="4400">
                <a:solidFill>
                  <a:schemeClr val="tx1"/>
                </a:solidFill>
                <a:latin typeface="Times New Roman" charset="0"/>
              </a:defRPr>
            </a:lvl1pPr>
            <a:lvl2pPr marL="742950" indent="-285750" eaLnBrk="0" hangingPunct="0">
              <a:defRPr sz="4400">
                <a:solidFill>
                  <a:schemeClr val="tx1"/>
                </a:solidFill>
                <a:latin typeface="Times New Roman" charset="0"/>
              </a:defRPr>
            </a:lvl2pPr>
            <a:lvl3pPr marL="1143000" indent="-228600" eaLnBrk="0" hangingPunct="0">
              <a:defRPr sz="4400">
                <a:solidFill>
                  <a:schemeClr val="tx1"/>
                </a:solidFill>
                <a:latin typeface="Times New Roman" charset="0"/>
              </a:defRPr>
            </a:lvl3pPr>
            <a:lvl4pPr marL="1600200" indent="-228600" eaLnBrk="0" hangingPunct="0">
              <a:defRPr sz="4400">
                <a:solidFill>
                  <a:schemeClr val="tx1"/>
                </a:solidFill>
                <a:latin typeface="Times New Roman" charset="0"/>
              </a:defRPr>
            </a:lvl4pPr>
            <a:lvl5pPr marL="2057400" indent="-228600" eaLnBrk="0" hangingPunct="0">
              <a:defRPr sz="4400">
                <a:solidFill>
                  <a:schemeClr val="tx1"/>
                </a:solidFill>
                <a:latin typeface="Times New Roman" charset="0"/>
              </a:defRPr>
            </a:lvl5pPr>
            <a:lvl6pPr marL="2514600" indent="-228600" algn="ctr" eaLnBrk="0" fontAlgn="base" hangingPunct="0">
              <a:spcBef>
                <a:spcPct val="0"/>
              </a:spcBef>
              <a:spcAft>
                <a:spcPct val="0"/>
              </a:spcAft>
              <a:defRPr sz="4400">
                <a:solidFill>
                  <a:schemeClr val="tx1"/>
                </a:solidFill>
                <a:latin typeface="Times New Roman" charset="0"/>
              </a:defRPr>
            </a:lvl6pPr>
            <a:lvl7pPr marL="2971800" indent="-228600" algn="ctr" eaLnBrk="0" fontAlgn="base" hangingPunct="0">
              <a:spcBef>
                <a:spcPct val="0"/>
              </a:spcBef>
              <a:spcAft>
                <a:spcPct val="0"/>
              </a:spcAft>
              <a:defRPr sz="4400">
                <a:solidFill>
                  <a:schemeClr val="tx1"/>
                </a:solidFill>
                <a:latin typeface="Times New Roman" charset="0"/>
              </a:defRPr>
            </a:lvl7pPr>
            <a:lvl8pPr marL="3429000" indent="-228600" algn="ctr" eaLnBrk="0" fontAlgn="base" hangingPunct="0">
              <a:spcBef>
                <a:spcPct val="0"/>
              </a:spcBef>
              <a:spcAft>
                <a:spcPct val="0"/>
              </a:spcAft>
              <a:defRPr sz="4400">
                <a:solidFill>
                  <a:schemeClr val="tx1"/>
                </a:solidFill>
                <a:latin typeface="Times New Roman" charset="0"/>
              </a:defRPr>
            </a:lvl8pPr>
            <a:lvl9pPr marL="3886200" indent="-228600" algn="ctr" eaLnBrk="0" fontAlgn="base" hangingPunct="0">
              <a:spcBef>
                <a:spcPct val="0"/>
              </a:spcBef>
              <a:spcAft>
                <a:spcPct val="0"/>
              </a:spcAft>
              <a:defRPr sz="4400">
                <a:solidFill>
                  <a:schemeClr val="tx1"/>
                </a:solidFill>
                <a:latin typeface="Times New Roman" charset="0"/>
              </a:defRPr>
            </a:lvl9pPr>
          </a:lstStyle>
          <a:p>
            <a:pPr algn="l" eaLnBrk="1" hangingPunct="1">
              <a:spcBef>
                <a:spcPct val="50000"/>
              </a:spcBef>
            </a:pPr>
            <a:r>
              <a:rPr lang="en-US" altLang="en-US" sz="2000"/>
              <a:t>Hugh Capet</a:t>
            </a:r>
          </a:p>
        </p:txBody>
      </p:sp>
      <p:pic>
        <p:nvPicPr>
          <p:cNvPr id="25605" name="Picture 6" descr="Z:\Publishing\powerpoint\World history\ZP932\Pictures for PP\hugues-cap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334" y="1693333"/>
            <a:ext cx="3637139" cy="516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349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91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191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191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1913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1913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191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England</a:t>
            </a:r>
          </a:p>
        </p:txBody>
      </p:sp>
      <p:sp>
        <p:nvSpPr>
          <p:cNvPr id="240643" name="Rectangle 3"/>
          <p:cNvSpPr>
            <a:spLocks noGrp="1" noChangeArrowheads="1"/>
          </p:cNvSpPr>
          <p:nvPr>
            <p:ph type="body" sz="half" idx="1"/>
          </p:nvPr>
        </p:nvSpPr>
        <p:spPr>
          <a:xfrm>
            <a:off x="4995334" y="2116667"/>
            <a:ext cx="4487333" cy="4402667"/>
          </a:xfrm>
        </p:spPr>
        <p:txBody>
          <a:bodyPr>
            <a:normAutofit fontScale="92500" lnSpcReduction="10000"/>
          </a:bodyPr>
          <a:lstStyle/>
          <a:p>
            <a:pPr eaLnBrk="1" hangingPunct="1"/>
            <a:r>
              <a:rPr lang="en-US" altLang="en-US" dirty="0" smtClean="0"/>
              <a:t>1066: Norman Invasion</a:t>
            </a:r>
          </a:p>
          <a:p>
            <a:pPr lvl="1"/>
            <a:r>
              <a:rPr lang="en-US" altLang="en-US" dirty="0" smtClean="0"/>
              <a:t>Battle of Hastings</a:t>
            </a:r>
          </a:p>
          <a:p>
            <a:pPr eaLnBrk="1" hangingPunct="1"/>
            <a:r>
              <a:rPr lang="en-US" altLang="en-US" dirty="0" smtClean="0"/>
              <a:t>William the Conqueror  (1027</a:t>
            </a:r>
            <a:r>
              <a:rPr lang="en-US" altLang="en-US" dirty="0" smtClean="0">
                <a:cs typeface="Times New Roman" charset="0"/>
              </a:rPr>
              <a:t>–1087)</a:t>
            </a:r>
          </a:p>
          <a:p>
            <a:pPr lvl="1" eaLnBrk="1" hangingPunct="1"/>
            <a:r>
              <a:rPr lang="en-US" altLang="en-US" sz="2700" dirty="0">
                <a:cs typeface="Times New Roman" charset="0"/>
              </a:rPr>
              <a:t>Brought feudalism to England</a:t>
            </a:r>
            <a:r>
              <a:rPr lang="en-US" altLang="en-US" sz="2700" dirty="0"/>
              <a:t> </a:t>
            </a:r>
          </a:p>
          <a:p>
            <a:pPr eaLnBrk="1" hangingPunct="1"/>
            <a:r>
              <a:rPr lang="en-US" altLang="en-US" dirty="0" smtClean="0"/>
              <a:t>Henry II (1154</a:t>
            </a:r>
            <a:r>
              <a:rPr lang="en-US" altLang="en-US" dirty="0" smtClean="0">
                <a:cs typeface="Times New Roman" charset="0"/>
              </a:rPr>
              <a:t>–1189)</a:t>
            </a:r>
          </a:p>
          <a:p>
            <a:pPr lvl="1" eaLnBrk="1" hangingPunct="1"/>
            <a:r>
              <a:rPr lang="en-US" altLang="en-US" sz="2700" dirty="0">
                <a:cs typeface="Times New Roman" charset="0"/>
              </a:rPr>
              <a:t>Instituted a single common law code, unified court system</a:t>
            </a:r>
          </a:p>
        </p:txBody>
      </p:sp>
      <p:sp>
        <p:nvSpPr>
          <p:cNvPr id="26628" name="Text Box 5"/>
          <p:cNvSpPr txBox="1">
            <a:spLocks noChangeArrowheads="1"/>
          </p:cNvSpPr>
          <p:nvPr/>
        </p:nvSpPr>
        <p:spPr bwMode="auto">
          <a:xfrm>
            <a:off x="1016000" y="6942667"/>
            <a:ext cx="3640667" cy="40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9" tIns="50799" rIns="101599" bIns="50799">
            <a:spAutoFit/>
          </a:bodyPr>
          <a:lstStyle>
            <a:lvl1pPr eaLnBrk="0" hangingPunct="0">
              <a:defRPr sz="4400">
                <a:solidFill>
                  <a:schemeClr val="tx1"/>
                </a:solidFill>
                <a:latin typeface="Times New Roman" charset="0"/>
              </a:defRPr>
            </a:lvl1pPr>
            <a:lvl2pPr marL="742950" indent="-285750" eaLnBrk="0" hangingPunct="0">
              <a:defRPr sz="4400">
                <a:solidFill>
                  <a:schemeClr val="tx1"/>
                </a:solidFill>
                <a:latin typeface="Times New Roman" charset="0"/>
              </a:defRPr>
            </a:lvl2pPr>
            <a:lvl3pPr marL="1143000" indent="-228600" eaLnBrk="0" hangingPunct="0">
              <a:defRPr sz="4400">
                <a:solidFill>
                  <a:schemeClr val="tx1"/>
                </a:solidFill>
                <a:latin typeface="Times New Roman" charset="0"/>
              </a:defRPr>
            </a:lvl3pPr>
            <a:lvl4pPr marL="1600200" indent="-228600" eaLnBrk="0" hangingPunct="0">
              <a:defRPr sz="4400">
                <a:solidFill>
                  <a:schemeClr val="tx1"/>
                </a:solidFill>
                <a:latin typeface="Times New Roman" charset="0"/>
              </a:defRPr>
            </a:lvl4pPr>
            <a:lvl5pPr marL="2057400" indent="-228600" eaLnBrk="0" hangingPunct="0">
              <a:defRPr sz="4400">
                <a:solidFill>
                  <a:schemeClr val="tx1"/>
                </a:solidFill>
                <a:latin typeface="Times New Roman" charset="0"/>
              </a:defRPr>
            </a:lvl5pPr>
            <a:lvl6pPr marL="2514600" indent="-228600" algn="ctr" eaLnBrk="0" fontAlgn="base" hangingPunct="0">
              <a:spcBef>
                <a:spcPct val="0"/>
              </a:spcBef>
              <a:spcAft>
                <a:spcPct val="0"/>
              </a:spcAft>
              <a:defRPr sz="4400">
                <a:solidFill>
                  <a:schemeClr val="tx1"/>
                </a:solidFill>
                <a:latin typeface="Times New Roman" charset="0"/>
              </a:defRPr>
            </a:lvl6pPr>
            <a:lvl7pPr marL="2971800" indent="-228600" algn="ctr" eaLnBrk="0" fontAlgn="base" hangingPunct="0">
              <a:spcBef>
                <a:spcPct val="0"/>
              </a:spcBef>
              <a:spcAft>
                <a:spcPct val="0"/>
              </a:spcAft>
              <a:defRPr sz="4400">
                <a:solidFill>
                  <a:schemeClr val="tx1"/>
                </a:solidFill>
                <a:latin typeface="Times New Roman" charset="0"/>
              </a:defRPr>
            </a:lvl7pPr>
            <a:lvl8pPr marL="3429000" indent="-228600" algn="ctr" eaLnBrk="0" fontAlgn="base" hangingPunct="0">
              <a:spcBef>
                <a:spcPct val="0"/>
              </a:spcBef>
              <a:spcAft>
                <a:spcPct val="0"/>
              </a:spcAft>
              <a:defRPr sz="4400">
                <a:solidFill>
                  <a:schemeClr val="tx1"/>
                </a:solidFill>
                <a:latin typeface="Times New Roman" charset="0"/>
              </a:defRPr>
            </a:lvl8pPr>
            <a:lvl9pPr marL="3886200" indent="-228600" algn="ctr" eaLnBrk="0" fontAlgn="base" hangingPunct="0">
              <a:spcBef>
                <a:spcPct val="0"/>
              </a:spcBef>
              <a:spcAft>
                <a:spcPct val="0"/>
              </a:spcAft>
              <a:defRPr sz="4400">
                <a:solidFill>
                  <a:schemeClr val="tx1"/>
                </a:solidFill>
                <a:latin typeface="Times New Roman" charset="0"/>
              </a:defRPr>
            </a:lvl9pPr>
          </a:lstStyle>
          <a:p>
            <a:pPr eaLnBrk="1" hangingPunct="1"/>
            <a:r>
              <a:rPr lang="en-US" altLang="en-US" sz="2000"/>
              <a:t>William the Conqueror</a:t>
            </a:r>
          </a:p>
        </p:txBody>
      </p:sp>
      <p:pic>
        <p:nvPicPr>
          <p:cNvPr id="26629" name="Picture 8" descr="Z:\Publishing\powerpoint\World history\ZP932\Pictures for PP\William_the_conqueror_1024-10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320" y="1608667"/>
            <a:ext cx="348368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2359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06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4064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406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406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064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406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u="sng" dirty="0" smtClean="0"/>
              <a:t>Magna </a:t>
            </a:r>
            <a:r>
              <a:rPr lang="en-US" altLang="en-US" u="sng" dirty="0" err="1" smtClean="0"/>
              <a:t>Carta</a:t>
            </a:r>
            <a:r>
              <a:rPr lang="en-US" altLang="en-US" u="sng" dirty="0" smtClean="0"/>
              <a:t> </a:t>
            </a:r>
            <a:r>
              <a:rPr lang="en-US" altLang="en-US" dirty="0" smtClean="0"/>
              <a:t>(1215)</a:t>
            </a:r>
          </a:p>
        </p:txBody>
      </p:sp>
      <p:sp>
        <p:nvSpPr>
          <p:cNvPr id="250883" name="Rectangle 3"/>
          <p:cNvSpPr>
            <a:spLocks noGrp="1" noChangeArrowheads="1"/>
          </p:cNvSpPr>
          <p:nvPr>
            <p:ph type="body" sz="half" idx="1"/>
          </p:nvPr>
        </p:nvSpPr>
        <p:spPr/>
        <p:txBody>
          <a:bodyPr>
            <a:normAutofit fontScale="92500" lnSpcReduction="10000"/>
          </a:bodyPr>
          <a:lstStyle/>
          <a:p>
            <a:pPr eaLnBrk="1" hangingPunct="1"/>
            <a:r>
              <a:rPr lang="en-US" altLang="en-US" u="sng" dirty="0" smtClean="0"/>
              <a:t>Conflict between King John and the English nobility</a:t>
            </a:r>
          </a:p>
          <a:p>
            <a:pPr eaLnBrk="1" hangingPunct="1"/>
            <a:r>
              <a:rPr lang="en-US" altLang="en-US" u="sng" dirty="0" smtClean="0"/>
              <a:t>Nobles rebelled against excessive taxation, forced King John to sign the Magna </a:t>
            </a:r>
            <a:r>
              <a:rPr lang="en-US" altLang="en-US" u="sng" dirty="0" err="1" smtClean="0"/>
              <a:t>Carta</a:t>
            </a:r>
            <a:r>
              <a:rPr lang="en-US" altLang="en-US" u="sng" dirty="0" smtClean="0"/>
              <a:t> in 1215</a:t>
            </a:r>
          </a:p>
          <a:p>
            <a:pPr lvl="1"/>
            <a:r>
              <a:rPr lang="en-US" altLang="en-US" u="sng" dirty="0" smtClean="0"/>
              <a:t>Limited power of the monarch</a:t>
            </a:r>
          </a:p>
          <a:p>
            <a:pPr lvl="1"/>
            <a:r>
              <a:rPr lang="en-US" altLang="en-US" u="sng" dirty="0" smtClean="0"/>
              <a:t>Formal recognition that the king was not above the law</a:t>
            </a:r>
          </a:p>
        </p:txBody>
      </p:sp>
      <p:pic>
        <p:nvPicPr>
          <p:cNvPr id="27652" name="Picture 8" descr="S:\Publishing\powerpoint\World history\ZP932\Pictures for PP\Magna_Carta.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49333" y="1439334"/>
            <a:ext cx="2885722" cy="57908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3" name="Text Box 9"/>
          <p:cNvSpPr txBox="1">
            <a:spLocks noChangeArrowheads="1"/>
          </p:cNvSpPr>
          <p:nvPr/>
        </p:nvSpPr>
        <p:spPr bwMode="auto">
          <a:xfrm>
            <a:off x="8212667" y="6263571"/>
            <a:ext cx="1608667" cy="10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9" tIns="50799" rIns="101599" bIns="50799">
            <a:spAutoFit/>
          </a:bodyPr>
          <a:lstStyle>
            <a:lvl1pPr eaLnBrk="0" hangingPunct="0">
              <a:defRPr sz="4400">
                <a:solidFill>
                  <a:schemeClr val="tx1"/>
                </a:solidFill>
                <a:latin typeface="Times New Roman" charset="0"/>
              </a:defRPr>
            </a:lvl1pPr>
            <a:lvl2pPr marL="742950" indent="-285750" eaLnBrk="0" hangingPunct="0">
              <a:defRPr sz="4400">
                <a:solidFill>
                  <a:schemeClr val="tx1"/>
                </a:solidFill>
                <a:latin typeface="Times New Roman" charset="0"/>
              </a:defRPr>
            </a:lvl2pPr>
            <a:lvl3pPr marL="1143000" indent="-228600" eaLnBrk="0" hangingPunct="0">
              <a:defRPr sz="4400">
                <a:solidFill>
                  <a:schemeClr val="tx1"/>
                </a:solidFill>
                <a:latin typeface="Times New Roman" charset="0"/>
              </a:defRPr>
            </a:lvl3pPr>
            <a:lvl4pPr marL="1600200" indent="-228600" eaLnBrk="0" hangingPunct="0">
              <a:defRPr sz="4400">
                <a:solidFill>
                  <a:schemeClr val="tx1"/>
                </a:solidFill>
                <a:latin typeface="Times New Roman" charset="0"/>
              </a:defRPr>
            </a:lvl4pPr>
            <a:lvl5pPr marL="2057400" indent="-228600" eaLnBrk="0" hangingPunct="0">
              <a:defRPr sz="4400">
                <a:solidFill>
                  <a:schemeClr val="tx1"/>
                </a:solidFill>
                <a:latin typeface="Times New Roman" charset="0"/>
              </a:defRPr>
            </a:lvl5pPr>
            <a:lvl6pPr marL="2514600" indent="-228600" algn="ctr" eaLnBrk="0" fontAlgn="base" hangingPunct="0">
              <a:spcBef>
                <a:spcPct val="0"/>
              </a:spcBef>
              <a:spcAft>
                <a:spcPct val="0"/>
              </a:spcAft>
              <a:defRPr sz="4400">
                <a:solidFill>
                  <a:schemeClr val="tx1"/>
                </a:solidFill>
                <a:latin typeface="Times New Roman" charset="0"/>
              </a:defRPr>
            </a:lvl6pPr>
            <a:lvl7pPr marL="2971800" indent="-228600" algn="ctr" eaLnBrk="0" fontAlgn="base" hangingPunct="0">
              <a:spcBef>
                <a:spcPct val="0"/>
              </a:spcBef>
              <a:spcAft>
                <a:spcPct val="0"/>
              </a:spcAft>
              <a:defRPr sz="4400">
                <a:solidFill>
                  <a:schemeClr val="tx1"/>
                </a:solidFill>
                <a:latin typeface="Times New Roman" charset="0"/>
              </a:defRPr>
            </a:lvl7pPr>
            <a:lvl8pPr marL="3429000" indent="-228600" algn="ctr" eaLnBrk="0" fontAlgn="base" hangingPunct="0">
              <a:spcBef>
                <a:spcPct val="0"/>
              </a:spcBef>
              <a:spcAft>
                <a:spcPct val="0"/>
              </a:spcAft>
              <a:defRPr sz="4400">
                <a:solidFill>
                  <a:schemeClr val="tx1"/>
                </a:solidFill>
                <a:latin typeface="Times New Roman" charset="0"/>
              </a:defRPr>
            </a:lvl8pPr>
            <a:lvl9pPr marL="3886200" indent="-228600" algn="ctr" eaLnBrk="0" fontAlgn="base" hangingPunct="0">
              <a:spcBef>
                <a:spcPct val="0"/>
              </a:spcBef>
              <a:spcAft>
                <a:spcPct val="0"/>
              </a:spcAft>
              <a:defRPr sz="4400">
                <a:solidFill>
                  <a:schemeClr val="tx1"/>
                </a:solidFill>
                <a:latin typeface="Times New Roman" charset="0"/>
              </a:defRPr>
            </a:lvl9pPr>
          </a:lstStyle>
          <a:p>
            <a:pPr algn="l" eaLnBrk="1" hangingPunct="1">
              <a:spcBef>
                <a:spcPct val="50000"/>
              </a:spcBef>
            </a:pPr>
            <a:r>
              <a:rPr lang="en-US" altLang="en-US" sz="2000"/>
              <a:t>A photograph of the Magna Carta</a:t>
            </a:r>
          </a:p>
        </p:txBody>
      </p:sp>
    </p:spTree>
    <p:extLst>
      <p:ext uri="{BB962C8B-B14F-4D97-AF65-F5344CB8AC3E}">
        <p14:creationId xmlns:p14="http://schemas.microsoft.com/office/powerpoint/2010/main" val="20746885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08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08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508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508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Development of Parliament</a:t>
            </a:r>
          </a:p>
        </p:txBody>
      </p:sp>
      <p:sp>
        <p:nvSpPr>
          <p:cNvPr id="253955" name="Rectangle 3"/>
          <p:cNvSpPr>
            <a:spLocks noGrp="1" noChangeArrowheads="1"/>
          </p:cNvSpPr>
          <p:nvPr>
            <p:ph type="body" idx="1"/>
          </p:nvPr>
        </p:nvSpPr>
        <p:spPr>
          <a:xfrm>
            <a:off x="4995333" y="2116667"/>
            <a:ext cx="4656667" cy="4826000"/>
          </a:xfrm>
        </p:spPr>
        <p:txBody>
          <a:bodyPr>
            <a:normAutofit fontScale="92500"/>
          </a:bodyPr>
          <a:lstStyle/>
          <a:p>
            <a:pPr eaLnBrk="1" hangingPunct="1"/>
            <a:r>
              <a:rPr lang="en-US" altLang="en-US" dirty="0" smtClean="0"/>
              <a:t>Henry III </a:t>
            </a:r>
            <a:r>
              <a:rPr lang="en-US" altLang="en-US" dirty="0" smtClean="0">
                <a:cs typeface="Times New Roman" charset="0"/>
              </a:rPr>
              <a:t>(</a:t>
            </a:r>
            <a:r>
              <a:rPr lang="en-US" altLang="en-US" dirty="0" smtClean="0"/>
              <a:t>1216</a:t>
            </a:r>
            <a:r>
              <a:rPr lang="en-US" altLang="en-US" dirty="0" smtClean="0">
                <a:cs typeface="Times New Roman" charset="0"/>
              </a:rPr>
              <a:t>–</a:t>
            </a:r>
            <a:r>
              <a:rPr lang="en-US" altLang="en-US" dirty="0" smtClean="0"/>
              <a:t>1272)</a:t>
            </a:r>
          </a:p>
          <a:p>
            <a:pPr eaLnBrk="1" hangingPunct="1"/>
            <a:r>
              <a:rPr lang="en-US" altLang="en-US" dirty="0" smtClean="0"/>
              <a:t>Edward I </a:t>
            </a:r>
            <a:r>
              <a:rPr lang="en-US" altLang="en-US" dirty="0" smtClean="0">
                <a:cs typeface="Times New Roman" charset="0"/>
              </a:rPr>
              <a:t>(</a:t>
            </a:r>
            <a:r>
              <a:rPr lang="en-US" altLang="en-US" dirty="0" smtClean="0"/>
              <a:t>1239</a:t>
            </a:r>
            <a:r>
              <a:rPr lang="en-US" altLang="en-US" dirty="0" smtClean="0">
                <a:cs typeface="Times New Roman" charset="0"/>
              </a:rPr>
              <a:t>–</a:t>
            </a:r>
            <a:r>
              <a:rPr lang="en-US" altLang="en-US" dirty="0" smtClean="0"/>
              <a:t>1307)</a:t>
            </a:r>
          </a:p>
          <a:p>
            <a:pPr eaLnBrk="1" hangingPunct="1"/>
            <a:r>
              <a:rPr lang="en-US" altLang="en-US" u="sng" dirty="0" smtClean="0"/>
              <a:t>Original parliament</a:t>
            </a:r>
          </a:p>
          <a:p>
            <a:pPr lvl="1" eaLnBrk="1" hangingPunct="1"/>
            <a:r>
              <a:rPr lang="en-US" altLang="en-US" sz="2700" u="sng" dirty="0"/>
              <a:t>House of Lords: nobles and church lords</a:t>
            </a:r>
          </a:p>
          <a:p>
            <a:pPr lvl="1" eaLnBrk="1" hangingPunct="1"/>
            <a:r>
              <a:rPr lang="en-US" altLang="en-US" sz="2700" u="sng" dirty="0"/>
              <a:t>House of Commons: knights and residents</a:t>
            </a:r>
          </a:p>
          <a:p>
            <a:pPr eaLnBrk="1" hangingPunct="1"/>
            <a:r>
              <a:rPr lang="en-US" altLang="en-US" u="sng" dirty="0" smtClean="0"/>
              <a:t>Approved taxes, discussed policies, worked with the monarch to make laws</a:t>
            </a:r>
          </a:p>
        </p:txBody>
      </p:sp>
      <p:pic>
        <p:nvPicPr>
          <p:cNvPr id="28676" name="Picture 4" descr="S:\Publishing\powerpoint\World history\ZP932\Pictures for PP\edward_I_engl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67" y="1949098"/>
            <a:ext cx="4064000" cy="448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592667" y="6519334"/>
            <a:ext cx="4064000" cy="40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9" tIns="50799" rIns="101599" bIns="50799">
            <a:spAutoFit/>
          </a:bodyPr>
          <a:lstStyle>
            <a:lvl1pPr eaLnBrk="0" hangingPunct="0">
              <a:defRPr sz="4400">
                <a:solidFill>
                  <a:schemeClr val="tx1"/>
                </a:solidFill>
                <a:latin typeface="Times New Roman" charset="0"/>
              </a:defRPr>
            </a:lvl1pPr>
            <a:lvl2pPr marL="742950" indent="-285750" eaLnBrk="0" hangingPunct="0">
              <a:defRPr sz="4400">
                <a:solidFill>
                  <a:schemeClr val="tx1"/>
                </a:solidFill>
                <a:latin typeface="Times New Roman" charset="0"/>
              </a:defRPr>
            </a:lvl2pPr>
            <a:lvl3pPr marL="1143000" indent="-228600" eaLnBrk="0" hangingPunct="0">
              <a:defRPr sz="4400">
                <a:solidFill>
                  <a:schemeClr val="tx1"/>
                </a:solidFill>
                <a:latin typeface="Times New Roman" charset="0"/>
              </a:defRPr>
            </a:lvl3pPr>
            <a:lvl4pPr marL="1600200" indent="-228600" eaLnBrk="0" hangingPunct="0">
              <a:defRPr sz="4400">
                <a:solidFill>
                  <a:schemeClr val="tx1"/>
                </a:solidFill>
                <a:latin typeface="Times New Roman" charset="0"/>
              </a:defRPr>
            </a:lvl4pPr>
            <a:lvl5pPr marL="2057400" indent="-228600" eaLnBrk="0" hangingPunct="0">
              <a:defRPr sz="4400">
                <a:solidFill>
                  <a:schemeClr val="tx1"/>
                </a:solidFill>
                <a:latin typeface="Times New Roman" charset="0"/>
              </a:defRPr>
            </a:lvl5pPr>
            <a:lvl6pPr marL="2514600" indent="-228600" algn="ctr" eaLnBrk="0" fontAlgn="base" hangingPunct="0">
              <a:spcBef>
                <a:spcPct val="0"/>
              </a:spcBef>
              <a:spcAft>
                <a:spcPct val="0"/>
              </a:spcAft>
              <a:defRPr sz="4400">
                <a:solidFill>
                  <a:schemeClr val="tx1"/>
                </a:solidFill>
                <a:latin typeface="Times New Roman" charset="0"/>
              </a:defRPr>
            </a:lvl6pPr>
            <a:lvl7pPr marL="2971800" indent="-228600" algn="ctr" eaLnBrk="0" fontAlgn="base" hangingPunct="0">
              <a:spcBef>
                <a:spcPct val="0"/>
              </a:spcBef>
              <a:spcAft>
                <a:spcPct val="0"/>
              </a:spcAft>
              <a:defRPr sz="4400">
                <a:solidFill>
                  <a:schemeClr val="tx1"/>
                </a:solidFill>
                <a:latin typeface="Times New Roman" charset="0"/>
              </a:defRPr>
            </a:lvl7pPr>
            <a:lvl8pPr marL="3429000" indent="-228600" algn="ctr" eaLnBrk="0" fontAlgn="base" hangingPunct="0">
              <a:spcBef>
                <a:spcPct val="0"/>
              </a:spcBef>
              <a:spcAft>
                <a:spcPct val="0"/>
              </a:spcAft>
              <a:defRPr sz="4400">
                <a:solidFill>
                  <a:schemeClr val="tx1"/>
                </a:solidFill>
                <a:latin typeface="Times New Roman" charset="0"/>
              </a:defRPr>
            </a:lvl8pPr>
            <a:lvl9pPr marL="3886200" indent="-228600" algn="ctr" eaLnBrk="0" fontAlgn="base" hangingPunct="0">
              <a:spcBef>
                <a:spcPct val="0"/>
              </a:spcBef>
              <a:spcAft>
                <a:spcPct val="0"/>
              </a:spcAft>
              <a:defRPr sz="4400">
                <a:solidFill>
                  <a:schemeClr val="tx1"/>
                </a:solidFill>
                <a:latin typeface="Times New Roman" charset="0"/>
              </a:defRPr>
            </a:lvl9pPr>
          </a:lstStyle>
          <a:p>
            <a:pPr eaLnBrk="1" hangingPunct="1"/>
            <a:r>
              <a:rPr lang="en-US" altLang="en-US" sz="2000"/>
              <a:t>Edward I</a:t>
            </a:r>
          </a:p>
        </p:txBody>
      </p:sp>
    </p:spTree>
    <p:extLst>
      <p:ext uri="{BB962C8B-B14F-4D97-AF65-F5344CB8AC3E}">
        <p14:creationId xmlns:p14="http://schemas.microsoft.com/office/powerpoint/2010/main" val="2160845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3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39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395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5395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539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39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08000" y="762000"/>
            <a:ext cx="9144000" cy="813153"/>
          </a:xfrm>
        </p:spPr>
        <p:txBody>
          <a:bodyPr/>
          <a:lstStyle/>
          <a:p>
            <a:pPr eaLnBrk="1" hangingPunct="1"/>
            <a:r>
              <a:rPr lang="en-US" altLang="en-US" dirty="0" smtClean="0"/>
              <a:t>Italian City</a:t>
            </a:r>
            <a:r>
              <a:rPr lang="en-US" altLang="en-US" dirty="0" smtClean="0">
                <a:cs typeface="Times New Roman" charset="0"/>
              </a:rPr>
              <a:t>-S</a:t>
            </a:r>
            <a:r>
              <a:rPr lang="en-US" altLang="en-US" dirty="0" smtClean="0"/>
              <a:t>tates</a:t>
            </a:r>
          </a:p>
        </p:txBody>
      </p:sp>
      <p:sp>
        <p:nvSpPr>
          <p:cNvPr id="257027" name="Rectangle 3"/>
          <p:cNvSpPr>
            <a:spLocks noGrp="1" noChangeArrowheads="1"/>
          </p:cNvSpPr>
          <p:nvPr>
            <p:ph type="body" idx="1"/>
          </p:nvPr>
        </p:nvSpPr>
        <p:spPr>
          <a:xfrm>
            <a:off x="254000" y="1693333"/>
            <a:ext cx="3132667" cy="5588000"/>
          </a:xfrm>
        </p:spPr>
        <p:txBody>
          <a:bodyPr>
            <a:normAutofit fontScale="92500" lnSpcReduction="20000"/>
          </a:bodyPr>
          <a:lstStyle/>
          <a:p>
            <a:pPr eaLnBrk="1" hangingPunct="1"/>
            <a:r>
              <a:rPr lang="en-US" altLang="en-US" u="sng" dirty="0" smtClean="0"/>
              <a:t>Many city-states on the Italian peninsula</a:t>
            </a:r>
          </a:p>
          <a:p>
            <a:pPr eaLnBrk="1" hangingPunct="1"/>
            <a:r>
              <a:rPr lang="en-US" altLang="en-US" u="sng" dirty="0" smtClean="0"/>
              <a:t>Changed hands often; controlled at times by Germanic tribes, Byzantines, and the French</a:t>
            </a:r>
          </a:p>
          <a:p>
            <a:pPr eaLnBrk="1" hangingPunct="1"/>
            <a:r>
              <a:rPr lang="en-US" altLang="en-US" u="sng" dirty="0" smtClean="0"/>
              <a:t>Rome and the Papal States remained important</a:t>
            </a:r>
          </a:p>
        </p:txBody>
      </p:sp>
      <p:pic>
        <p:nvPicPr>
          <p:cNvPr id="29700" name="Picture 10" descr="Z:\Publishing\powerpoint\World history\ZP932\Pictures for PP\medieval ital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667" y="2100793"/>
            <a:ext cx="6434667" cy="484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11"/>
          <p:cNvSpPr txBox="1">
            <a:spLocks noChangeArrowheads="1"/>
          </p:cNvSpPr>
          <p:nvPr/>
        </p:nvSpPr>
        <p:spPr bwMode="auto">
          <a:xfrm>
            <a:off x="3386667" y="6958542"/>
            <a:ext cx="6434667" cy="407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9" tIns="50799" rIns="101599" bIns="50799">
            <a:spAutoFit/>
          </a:bodyPr>
          <a:lstStyle>
            <a:lvl1pPr eaLnBrk="0" hangingPunct="0">
              <a:defRPr sz="4400">
                <a:solidFill>
                  <a:schemeClr val="tx1"/>
                </a:solidFill>
                <a:latin typeface="Times New Roman" charset="0"/>
              </a:defRPr>
            </a:lvl1pPr>
            <a:lvl2pPr marL="742950" indent="-285750" eaLnBrk="0" hangingPunct="0">
              <a:defRPr sz="4400">
                <a:solidFill>
                  <a:schemeClr val="tx1"/>
                </a:solidFill>
                <a:latin typeface="Times New Roman" charset="0"/>
              </a:defRPr>
            </a:lvl2pPr>
            <a:lvl3pPr marL="1143000" indent="-228600" eaLnBrk="0" hangingPunct="0">
              <a:defRPr sz="4400">
                <a:solidFill>
                  <a:schemeClr val="tx1"/>
                </a:solidFill>
                <a:latin typeface="Times New Roman" charset="0"/>
              </a:defRPr>
            </a:lvl3pPr>
            <a:lvl4pPr marL="1600200" indent="-228600" eaLnBrk="0" hangingPunct="0">
              <a:defRPr sz="4400">
                <a:solidFill>
                  <a:schemeClr val="tx1"/>
                </a:solidFill>
                <a:latin typeface="Times New Roman" charset="0"/>
              </a:defRPr>
            </a:lvl4pPr>
            <a:lvl5pPr marL="2057400" indent="-228600" eaLnBrk="0" hangingPunct="0">
              <a:defRPr sz="4400">
                <a:solidFill>
                  <a:schemeClr val="tx1"/>
                </a:solidFill>
                <a:latin typeface="Times New Roman" charset="0"/>
              </a:defRPr>
            </a:lvl5pPr>
            <a:lvl6pPr marL="2514600" indent="-228600" algn="ctr" eaLnBrk="0" fontAlgn="base" hangingPunct="0">
              <a:spcBef>
                <a:spcPct val="0"/>
              </a:spcBef>
              <a:spcAft>
                <a:spcPct val="0"/>
              </a:spcAft>
              <a:defRPr sz="4400">
                <a:solidFill>
                  <a:schemeClr val="tx1"/>
                </a:solidFill>
                <a:latin typeface="Times New Roman" charset="0"/>
              </a:defRPr>
            </a:lvl6pPr>
            <a:lvl7pPr marL="2971800" indent="-228600" algn="ctr" eaLnBrk="0" fontAlgn="base" hangingPunct="0">
              <a:spcBef>
                <a:spcPct val="0"/>
              </a:spcBef>
              <a:spcAft>
                <a:spcPct val="0"/>
              </a:spcAft>
              <a:defRPr sz="4400">
                <a:solidFill>
                  <a:schemeClr val="tx1"/>
                </a:solidFill>
                <a:latin typeface="Times New Roman" charset="0"/>
              </a:defRPr>
            </a:lvl7pPr>
            <a:lvl8pPr marL="3429000" indent="-228600" algn="ctr" eaLnBrk="0" fontAlgn="base" hangingPunct="0">
              <a:spcBef>
                <a:spcPct val="0"/>
              </a:spcBef>
              <a:spcAft>
                <a:spcPct val="0"/>
              </a:spcAft>
              <a:defRPr sz="4400">
                <a:solidFill>
                  <a:schemeClr val="tx1"/>
                </a:solidFill>
                <a:latin typeface="Times New Roman" charset="0"/>
              </a:defRPr>
            </a:lvl8pPr>
            <a:lvl9pPr marL="3886200" indent="-228600" algn="ctr" eaLnBrk="0" fontAlgn="base" hangingPunct="0">
              <a:spcBef>
                <a:spcPct val="0"/>
              </a:spcBef>
              <a:spcAft>
                <a:spcPct val="0"/>
              </a:spcAft>
              <a:defRPr sz="4400">
                <a:solidFill>
                  <a:schemeClr val="tx1"/>
                </a:solidFill>
                <a:latin typeface="Times New Roman" charset="0"/>
              </a:defRPr>
            </a:lvl9pPr>
          </a:lstStyle>
          <a:p>
            <a:pPr eaLnBrk="1" hangingPunct="1">
              <a:spcBef>
                <a:spcPct val="50000"/>
              </a:spcBef>
            </a:pPr>
            <a:r>
              <a:rPr lang="en-US" altLang="en-US" sz="2000"/>
              <a:t>Medieval Italy</a:t>
            </a:r>
          </a:p>
        </p:txBody>
      </p:sp>
    </p:spTree>
    <p:extLst>
      <p:ext uri="{BB962C8B-B14F-4D97-AF65-F5344CB8AC3E}">
        <p14:creationId xmlns:p14="http://schemas.microsoft.com/office/powerpoint/2010/main" val="2861691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7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7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70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508000" y="762001"/>
            <a:ext cx="9144000" cy="795514"/>
          </a:xfrm>
        </p:spPr>
        <p:txBody>
          <a:bodyPr/>
          <a:lstStyle/>
          <a:p>
            <a:pPr eaLnBrk="1" hangingPunct="1"/>
            <a:r>
              <a:rPr lang="en-US" altLang="en-US" dirty="0" smtClean="0"/>
              <a:t>Islam in Europe</a:t>
            </a:r>
          </a:p>
        </p:txBody>
      </p:sp>
      <p:sp>
        <p:nvSpPr>
          <p:cNvPr id="402437" name="Rectangle 5"/>
          <p:cNvSpPr>
            <a:spLocks noGrp="1" noChangeArrowheads="1"/>
          </p:cNvSpPr>
          <p:nvPr>
            <p:ph type="body" idx="1"/>
          </p:nvPr>
        </p:nvSpPr>
        <p:spPr>
          <a:xfrm>
            <a:off x="7450668" y="2116667"/>
            <a:ext cx="2709332" cy="4910667"/>
          </a:xfrm>
        </p:spPr>
        <p:txBody>
          <a:bodyPr>
            <a:normAutofit fontScale="92500"/>
          </a:bodyPr>
          <a:lstStyle/>
          <a:p>
            <a:pPr eaLnBrk="1" hangingPunct="1">
              <a:spcBef>
                <a:spcPct val="0"/>
              </a:spcBef>
            </a:pPr>
            <a:r>
              <a:rPr lang="en-US" altLang="en-US" u="sng" dirty="0" smtClean="0"/>
              <a:t>Islamic forces took control of Spain in the early 8th century</a:t>
            </a:r>
          </a:p>
          <a:p>
            <a:pPr eaLnBrk="1" hangingPunct="1">
              <a:spcBef>
                <a:spcPct val="0"/>
              </a:spcBef>
            </a:pPr>
            <a:r>
              <a:rPr lang="en-US" altLang="en-US" dirty="0" smtClean="0"/>
              <a:t>Muslim innovations</a:t>
            </a:r>
          </a:p>
          <a:p>
            <a:pPr lvl="1" eaLnBrk="1" hangingPunct="1">
              <a:spcBef>
                <a:spcPct val="0"/>
              </a:spcBef>
            </a:pPr>
            <a:r>
              <a:rPr lang="en-US" altLang="en-US" dirty="0" smtClean="0"/>
              <a:t>Agriculture</a:t>
            </a:r>
          </a:p>
          <a:p>
            <a:pPr lvl="1" eaLnBrk="1" hangingPunct="1">
              <a:spcBef>
                <a:spcPct val="0"/>
              </a:spcBef>
            </a:pPr>
            <a:r>
              <a:rPr lang="en-US" altLang="en-US" dirty="0" smtClean="0"/>
              <a:t>Architecture</a:t>
            </a:r>
          </a:p>
          <a:p>
            <a:pPr lvl="1" eaLnBrk="1" hangingPunct="1">
              <a:spcBef>
                <a:spcPct val="0"/>
              </a:spcBef>
            </a:pPr>
            <a:r>
              <a:rPr lang="en-US" altLang="en-US" dirty="0" smtClean="0"/>
              <a:t>Math and science</a:t>
            </a:r>
          </a:p>
        </p:txBody>
      </p:sp>
      <p:pic>
        <p:nvPicPr>
          <p:cNvPr id="30724" name="Picture 6" descr="S:\Publishing\powerpoint\World history\ZP932\Pictures for PP\CORDOBA%20MOSQ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116667"/>
            <a:ext cx="7196667" cy="451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7"/>
          <p:cNvSpPr txBox="1">
            <a:spLocks noChangeArrowheads="1"/>
          </p:cNvSpPr>
          <p:nvPr/>
        </p:nvSpPr>
        <p:spPr bwMode="auto">
          <a:xfrm>
            <a:off x="254000" y="6619875"/>
            <a:ext cx="736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r>
              <a:rPr lang="en-US" altLang="en-US" sz="2000"/>
              <a:t>Great Mosque of Córdoba</a:t>
            </a:r>
          </a:p>
        </p:txBody>
      </p:sp>
    </p:spTree>
    <p:extLst>
      <p:ext uri="{BB962C8B-B14F-4D97-AF65-F5344CB8AC3E}">
        <p14:creationId xmlns:p14="http://schemas.microsoft.com/office/powerpoint/2010/main" val="2524576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243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243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0243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0243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024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7"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08000" y="762000"/>
            <a:ext cx="9144000" cy="813153"/>
          </a:xfrm>
        </p:spPr>
        <p:txBody>
          <a:bodyPr/>
          <a:lstStyle/>
          <a:p>
            <a:pPr eaLnBrk="1" hangingPunct="1"/>
            <a:r>
              <a:rPr lang="en-US" altLang="en-US" smtClean="0"/>
              <a:t>The </a:t>
            </a:r>
            <a:r>
              <a:rPr lang="en-US" altLang="en-US" i="1" smtClean="0"/>
              <a:t>Reconquista</a:t>
            </a:r>
            <a:r>
              <a:rPr lang="en-US" altLang="en-US" smtClean="0"/>
              <a:t> of Spain</a:t>
            </a:r>
          </a:p>
        </p:txBody>
      </p:sp>
      <p:sp>
        <p:nvSpPr>
          <p:cNvPr id="260099" name="Rectangle 3"/>
          <p:cNvSpPr>
            <a:spLocks noGrp="1" noChangeArrowheads="1"/>
          </p:cNvSpPr>
          <p:nvPr>
            <p:ph type="body" sz="half" idx="1"/>
          </p:nvPr>
        </p:nvSpPr>
        <p:spPr>
          <a:xfrm>
            <a:off x="338667" y="1778000"/>
            <a:ext cx="3556000" cy="5334000"/>
          </a:xfrm>
        </p:spPr>
        <p:txBody>
          <a:bodyPr>
            <a:normAutofit fontScale="92500" lnSpcReduction="20000"/>
          </a:bodyPr>
          <a:lstStyle/>
          <a:p>
            <a:pPr eaLnBrk="1" hangingPunct="1"/>
            <a:r>
              <a:rPr lang="en-US" altLang="en-US" dirty="0" smtClean="0"/>
              <a:t>Muslims ruled the Iberian Peninsula for nearly 800 years</a:t>
            </a:r>
          </a:p>
          <a:p>
            <a:pPr eaLnBrk="1" hangingPunct="1"/>
            <a:r>
              <a:rPr lang="en-US" altLang="en-US" i="1" u="sng" dirty="0" smtClean="0"/>
              <a:t>Reconquista: </a:t>
            </a:r>
            <a:r>
              <a:rPr lang="en-US" altLang="en-US" u="sng" dirty="0" smtClean="0"/>
              <a:t>Struggle between Christians and Muslims to control Spain</a:t>
            </a:r>
          </a:p>
          <a:p>
            <a:pPr eaLnBrk="1" hangingPunct="1"/>
            <a:r>
              <a:rPr lang="en-US" altLang="en-US" dirty="0" smtClean="0"/>
              <a:t>718</a:t>
            </a:r>
            <a:r>
              <a:rPr lang="en-US" altLang="en-US" dirty="0" smtClean="0">
                <a:cs typeface="Times New Roman" panose="02020603050405020304" pitchFamily="18" charset="0"/>
              </a:rPr>
              <a:t>–1492</a:t>
            </a:r>
            <a:endParaRPr lang="en-US" altLang="en-US" dirty="0" smtClean="0"/>
          </a:p>
          <a:p>
            <a:pPr eaLnBrk="1" hangingPunct="1"/>
            <a:r>
              <a:rPr lang="en-US" altLang="en-US" u="sng" dirty="0" smtClean="0"/>
              <a:t>King Ferdinand of Aragon and Isabella of Castile </a:t>
            </a:r>
          </a:p>
        </p:txBody>
      </p:sp>
      <p:pic>
        <p:nvPicPr>
          <p:cNvPr id="31748" name="Picture 5" descr="wcE21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48667" y="2116667"/>
            <a:ext cx="5672667" cy="4254500"/>
          </a:xfrm>
          <a:noFill/>
          <a:extLst>
            <a:ext uri="{909E8E84-426E-40DD-AFC4-6F175D3DCCD1}">
              <a14:hiddenFill xmlns:a14="http://schemas.microsoft.com/office/drawing/2010/main">
                <a:solidFill>
                  <a:srgbClr val="FFFFFF"/>
                </a:solidFill>
              </a14:hiddenFill>
            </a:ext>
          </a:extLst>
        </p:spPr>
      </p:pic>
      <p:sp>
        <p:nvSpPr>
          <p:cNvPr id="31749" name="Text Box 6"/>
          <p:cNvSpPr txBox="1">
            <a:spLocks noChangeArrowheads="1"/>
          </p:cNvSpPr>
          <p:nvPr/>
        </p:nvSpPr>
        <p:spPr bwMode="auto">
          <a:xfrm>
            <a:off x="4148667" y="6434667"/>
            <a:ext cx="56726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spcBef>
                <a:spcPct val="50000"/>
              </a:spcBef>
            </a:pPr>
            <a:r>
              <a:rPr lang="en-US" altLang="en-US" sz="2000"/>
              <a:t>Isabella and Ferdinand</a:t>
            </a:r>
          </a:p>
        </p:txBody>
      </p:sp>
    </p:spTree>
    <p:extLst>
      <p:ext uri="{BB962C8B-B14F-4D97-AF65-F5344CB8AC3E}">
        <p14:creationId xmlns:p14="http://schemas.microsoft.com/office/powerpoint/2010/main" val="11900573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0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0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0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0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The Crusades</a:t>
            </a:r>
          </a:p>
        </p:txBody>
      </p:sp>
      <p:sp>
        <p:nvSpPr>
          <p:cNvPr id="318467" name="Rectangle 3"/>
          <p:cNvSpPr>
            <a:spLocks noGrp="1" noChangeArrowheads="1"/>
          </p:cNvSpPr>
          <p:nvPr>
            <p:ph type="body" idx="1"/>
          </p:nvPr>
        </p:nvSpPr>
        <p:spPr>
          <a:xfrm>
            <a:off x="254000" y="5080000"/>
            <a:ext cx="9652000" cy="1778000"/>
          </a:xfrm>
        </p:spPr>
        <p:txBody>
          <a:bodyPr>
            <a:normAutofit fontScale="62500" lnSpcReduction="20000"/>
          </a:bodyPr>
          <a:lstStyle/>
          <a:p>
            <a:r>
              <a:rPr lang="en-US" altLang="en-US" sz="4400" u="sng" dirty="0" smtClean="0"/>
              <a:t>Goals of the Crusades: </a:t>
            </a:r>
            <a:r>
              <a:rPr lang="en-US" altLang="en-US" u="sng" dirty="0"/>
              <a:t>1095</a:t>
            </a:r>
            <a:r>
              <a:rPr lang="en-US" altLang="en-US" u="sng" dirty="0">
                <a:cs typeface="Times New Roman" panose="02020603050405020304" pitchFamily="18" charset="0"/>
              </a:rPr>
              <a:t>–</a:t>
            </a:r>
            <a:r>
              <a:rPr lang="en-US" altLang="en-US" u="sng" dirty="0"/>
              <a:t>1291</a:t>
            </a:r>
          </a:p>
          <a:p>
            <a:pPr lvl="1" eaLnBrk="1" hangingPunct="1"/>
            <a:r>
              <a:rPr lang="en-US" altLang="en-US" sz="4400" u="sng" dirty="0" smtClean="0"/>
              <a:t>Convert nonbelievers</a:t>
            </a:r>
          </a:p>
          <a:p>
            <a:pPr lvl="1" eaLnBrk="1" hangingPunct="1"/>
            <a:r>
              <a:rPr lang="en-US" altLang="en-US" sz="4400" u="sng" dirty="0" smtClean="0"/>
              <a:t>Eliminate heretics</a:t>
            </a:r>
          </a:p>
          <a:p>
            <a:pPr lvl="1" eaLnBrk="1" hangingPunct="1"/>
            <a:r>
              <a:rPr lang="en-US" altLang="en-US" sz="4400" u="sng" dirty="0" smtClean="0">
                <a:cs typeface="Times New Roman" panose="02020603050405020304" pitchFamily="18" charset="0"/>
              </a:rPr>
              <a:t>Regain control of the Holy Land from the Muslims</a:t>
            </a:r>
          </a:p>
        </p:txBody>
      </p:sp>
      <p:pic>
        <p:nvPicPr>
          <p:cNvPr id="32772" name="Picture 6" descr="S:\Publishing\powerpoint\World history\ZP932\Pictures for PP\CrusadeAgainstDamiet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295400"/>
            <a:ext cx="7027333" cy="33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7"/>
          <p:cNvSpPr txBox="1">
            <a:spLocks noChangeArrowheads="1"/>
          </p:cNvSpPr>
          <p:nvPr/>
        </p:nvSpPr>
        <p:spPr bwMode="auto">
          <a:xfrm>
            <a:off x="7558424" y="2993143"/>
            <a:ext cx="2370667"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algn="l" eaLnBrk="1" hangingPunct="1">
              <a:spcBef>
                <a:spcPct val="50000"/>
              </a:spcBef>
            </a:pPr>
            <a:r>
              <a:rPr lang="en-US" altLang="en-US" sz="2000" dirty="0"/>
              <a:t>Louis IX of France leads crusaders against Damietta, in Egypt</a:t>
            </a:r>
          </a:p>
        </p:txBody>
      </p:sp>
    </p:spTree>
    <p:extLst>
      <p:ext uri="{BB962C8B-B14F-4D97-AF65-F5344CB8AC3E}">
        <p14:creationId xmlns:p14="http://schemas.microsoft.com/office/powerpoint/2010/main" val="4269115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8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184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184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18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z="5111"/>
              <a:t>Pope Urban II</a:t>
            </a:r>
          </a:p>
        </p:txBody>
      </p:sp>
      <p:sp>
        <p:nvSpPr>
          <p:cNvPr id="282627" name="Rectangle 3"/>
          <p:cNvSpPr>
            <a:spLocks noGrp="1" noChangeArrowheads="1"/>
          </p:cNvSpPr>
          <p:nvPr>
            <p:ph type="body" idx="1"/>
          </p:nvPr>
        </p:nvSpPr>
        <p:spPr>
          <a:xfrm>
            <a:off x="338667" y="1778000"/>
            <a:ext cx="2540000" cy="5164667"/>
          </a:xfrm>
        </p:spPr>
        <p:txBody>
          <a:bodyPr>
            <a:normAutofit lnSpcReduction="10000"/>
          </a:bodyPr>
          <a:lstStyle/>
          <a:p>
            <a:pPr eaLnBrk="1" hangingPunct="1"/>
            <a:r>
              <a:rPr lang="en-US" altLang="en-US" b="1" u="sng" dirty="0" smtClean="0"/>
              <a:t>1095: Pope Urban II’s speech</a:t>
            </a:r>
          </a:p>
          <a:p>
            <a:pPr lvl="1" eaLnBrk="1" hangingPunct="1"/>
            <a:r>
              <a:rPr lang="en-US" altLang="en-US" sz="2667" u="sng" dirty="0"/>
              <a:t>Promised spiritual rewards</a:t>
            </a:r>
          </a:p>
          <a:p>
            <a:pPr lvl="1" eaLnBrk="1" hangingPunct="1"/>
            <a:r>
              <a:rPr lang="en-US" altLang="en-US" sz="2667" u="sng" dirty="0"/>
              <a:t>Thousands responded to the call for religious warriors</a:t>
            </a:r>
          </a:p>
        </p:txBody>
      </p:sp>
      <p:pic>
        <p:nvPicPr>
          <p:cNvPr id="33796" name="Picture 5" descr="Z:\Publishing\powerpoint\World history\ZP932\Pictures for PP\pope_urban_II_calling_crusa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8667" y="1721555"/>
            <a:ext cx="5842000" cy="555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6"/>
          <p:cNvSpPr txBox="1">
            <a:spLocks noChangeArrowheads="1"/>
          </p:cNvSpPr>
          <p:nvPr/>
        </p:nvSpPr>
        <p:spPr bwMode="auto">
          <a:xfrm>
            <a:off x="8720667" y="5958417"/>
            <a:ext cx="143933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algn="l" eaLnBrk="1" hangingPunct="1">
              <a:spcBef>
                <a:spcPct val="50000"/>
              </a:spcBef>
            </a:pPr>
            <a:r>
              <a:rPr lang="en-US" altLang="en-US" sz="2000"/>
              <a:t>Pope Urban II calling for the Crusades</a:t>
            </a:r>
          </a:p>
        </p:txBody>
      </p:sp>
    </p:spTree>
    <p:extLst>
      <p:ext uri="{BB962C8B-B14F-4D97-AF65-F5344CB8AC3E}">
        <p14:creationId xmlns:p14="http://schemas.microsoft.com/office/powerpoint/2010/main" val="1537949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2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82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82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5" name="Rectangle 2051"/>
          <p:cNvSpPr>
            <a:spLocks noGrp="1" noChangeArrowheads="1"/>
          </p:cNvSpPr>
          <p:nvPr>
            <p:ph type="body" idx="4294967295"/>
          </p:nvPr>
        </p:nvSpPr>
        <p:spPr>
          <a:xfrm>
            <a:off x="6011333" y="2032000"/>
            <a:ext cx="3556000" cy="3979333"/>
          </a:xfrm>
        </p:spPr>
        <p:txBody>
          <a:bodyPr>
            <a:normAutofit fontScale="92500" lnSpcReduction="20000"/>
          </a:bodyPr>
          <a:lstStyle/>
          <a:p>
            <a:pPr eaLnBrk="1" hangingPunct="1"/>
            <a:r>
              <a:rPr lang="en-US" altLang="en-US" dirty="0" smtClean="0"/>
              <a:t>1096: </a:t>
            </a:r>
            <a:r>
              <a:rPr lang="en-US" altLang="en-US" u="sng" dirty="0" smtClean="0"/>
              <a:t>Mostly French knights </a:t>
            </a:r>
          </a:p>
          <a:p>
            <a:pPr eaLnBrk="1" hangingPunct="1"/>
            <a:r>
              <a:rPr lang="en-US" altLang="en-US" u="sng" dirty="0" smtClean="0"/>
              <a:t>Captured Jerusalem in 1099</a:t>
            </a:r>
          </a:p>
          <a:p>
            <a:pPr eaLnBrk="1" hangingPunct="1"/>
            <a:r>
              <a:rPr lang="en-US" altLang="en-US" dirty="0" smtClean="0"/>
              <a:t>Crusader states</a:t>
            </a:r>
          </a:p>
          <a:p>
            <a:pPr eaLnBrk="1" hangingPunct="1"/>
            <a:r>
              <a:rPr lang="en-US" altLang="en-US" u="sng" dirty="0" smtClean="0"/>
              <a:t>Jerusalem taken by Muslim forces under Saladin in 1187</a:t>
            </a:r>
          </a:p>
        </p:txBody>
      </p:sp>
      <p:sp>
        <p:nvSpPr>
          <p:cNvPr id="34819" name="Rectangle 2052"/>
          <p:cNvSpPr>
            <a:spLocks noGrp="1" noChangeArrowheads="1"/>
          </p:cNvSpPr>
          <p:nvPr>
            <p:ph type="title" idx="4294967295"/>
          </p:nvPr>
        </p:nvSpPr>
        <p:spPr/>
        <p:txBody>
          <a:bodyPr/>
          <a:lstStyle/>
          <a:p>
            <a:pPr eaLnBrk="1" hangingPunct="1"/>
            <a:r>
              <a:rPr lang="en-US" altLang="en-US" u="sng" dirty="0" smtClean="0"/>
              <a:t>The First Crusade (1096</a:t>
            </a:r>
            <a:r>
              <a:rPr lang="en-US" altLang="en-US" u="sng" dirty="0" smtClean="0">
                <a:cs typeface="Times New Roman" panose="02020603050405020304" pitchFamily="18" charset="0"/>
              </a:rPr>
              <a:t>–</a:t>
            </a:r>
            <a:r>
              <a:rPr lang="en-US" altLang="en-US" u="sng" dirty="0" smtClean="0"/>
              <a:t>1099)</a:t>
            </a:r>
          </a:p>
        </p:txBody>
      </p:sp>
      <p:pic>
        <p:nvPicPr>
          <p:cNvPr id="34820" name="Picture 2053" descr="S:\Publishing\powerpoint\World history\ZP932\Pictures for PP\captureofjerusal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34" y="1862667"/>
            <a:ext cx="5249333" cy="502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2054"/>
          <p:cNvSpPr txBox="1">
            <a:spLocks noChangeArrowheads="1"/>
          </p:cNvSpPr>
          <p:nvPr/>
        </p:nvSpPr>
        <p:spPr bwMode="auto">
          <a:xfrm>
            <a:off x="0" y="6873876"/>
            <a:ext cx="609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spcBef>
                <a:spcPct val="50000"/>
              </a:spcBef>
            </a:pPr>
            <a:r>
              <a:rPr lang="en-US" altLang="en-US" sz="2000"/>
              <a:t>A depiction of the capture of Jerusalem by crusaders</a:t>
            </a:r>
          </a:p>
        </p:txBody>
      </p:sp>
    </p:spTree>
    <p:extLst>
      <p:ext uri="{BB962C8B-B14F-4D97-AF65-F5344CB8AC3E}">
        <p14:creationId xmlns:p14="http://schemas.microsoft.com/office/powerpoint/2010/main" val="673155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4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4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4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4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0" y="914400"/>
            <a:ext cx="7747000" cy="5693866"/>
          </a:xfrm>
          <a:prstGeom prst="rect">
            <a:avLst/>
          </a:prstGeom>
          <a:noFill/>
        </p:spPr>
        <p:txBody>
          <a:bodyPr vert="horz" wrap="square" rtlCol="0">
            <a:spAutoFit/>
          </a:bodyPr>
          <a:lstStyle/>
          <a:p>
            <a:pPr algn="ctr"/>
            <a:r>
              <a:rPr lang="en-US" sz="2800" u="sng" dirty="0" smtClean="0">
                <a:solidFill>
                  <a:srgbClr val="000000"/>
                </a:solidFill>
                <a:latin typeface="Times New Roman - 22"/>
              </a:rPr>
              <a:t>From about 800 to 1000, invasions destroyed the Carolingian Empire</a:t>
            </a:r>
            <a:r>
              <a:rPr lang="en-US" sz="2800" dirty="0" smtClean="0">
                <a:solidFill>
                  <a:srgbClr val="000000"/>
                </a:solidFill>
                <a:latin typeface="Times New Roman - 22"/>
              </a:rPr>
              <a:t>.  Muslim invaders from the South seized Sicily and raided Italy.  In 846 they sacked Rome. Magyar invaders struck from the East.  </a:t>
            </a:r>
            <a:r>
              <a:rPr lang="en-US" sz="2800" u="sng" dirty="0">
                <a:solidFill>
                  <a:srgbClr val="000000"/>
                </a:solidFill>
                <a:latin typeface="Times New Roman - 22"/>
              </a:rPr>
              <a:t>F</a:t>
            </a:r>
            <a:r>
              <a:rPr lang="en-US" sz="2800" u="sng" dirty="0" smtClean="0">
                <a:solidFill>
                  <a:srgbClr val="000000"/>
                </a:solidFill>
                <a:latin typeface="Times New Roman - 22"/>
              </a:rPr>
              <a:t>rom the North came the fearsome Vikings.</a:t>
            </a:r>
          </a:p>
          <a:p>
            <a:pPr algn="ctr"/>
            <a:endParaRPr lang="en-US" sz="2800" u="sng" dirty="0" smtClean="0">
              <a:solidFill>
                <a:srgbClr val="000000"/>
              </a:solidFill>
              <a:latin typeface="Times New Roman - 22"/>
            </a:endParaRPr>
          </a:p>
          <a:p>
            <a:pPr algn="ctr"/>
            <a:r>
              <a:rPr lang="en-US" sz="2800" dirty="0" smtClean="0">
                <a:solidFill>
                  <a:srgbClr val="000000"/>
                </a:solidFill>
                <a:latin typeface="Times New Roman - 22"/>
              </a:rPr>
              <a:t>As </a:t>
            </a:r>
            <a:r>
              <a:rPr lang="en-US" sz="2800" u="sng" dirty="0" smtClean="0">
                <a:solidFill>
                  <a:srgbClr val="000000"/>
                </a:solidFill>
                <a:latin typeface="Times New Roman - 22"/>
              </a:rPr>
              <a:t>Vikings gradually accepted Christianity</a:t>
            </a:r>
            <a:r>
              <a:rPr lang="en-US" sz="2800" dirty="0" smtClean="0">
                <a:solidFill>
                  <a:srgbClr val="000000"/>
                </a:solidFill>
                <a:latin typeface="Times New Roman - 22"/>
              </a:rPr>
              <a:t>, they stopped raiding monasteries.  Also, a warming trend in </a:t>
            </a:r>
            <a:r>
              <a:rPr lang="en-US" sz="2800" u="sng" dirty="0" smtClean="0">
                <a:solidFill>
                  <a:srgbClr val="000000"/>
                </a:solidFill>
                <a:latin typeface="Times New Roman - 22"/>
              </a:rPr>
              <a:t>Europe's climate made farming easier in Scandinavia.  As a result, fewer Scandinavians adopted the seafaring life of Viking warriors.</a:t>
            </a:r>
            <a:endParaRPr lang="en-US" sz="2800" u="sng" dirty="0">
              <a:solidFill>
                <a:srgbClr val="000000"/>
              </a:solidFill>
              <a:latin typeface="Times New Roman - 22"/>
            </a:endParaRPr>
          </a:p>
        </p:txBody>
      </p:sp>
    </p:spTree>
    <p:extLst>
      <p:ext uri="{BB962C8B-B14F-4D97-AF65-F5344CB8AC3E}">
        <p14:creationId xmlns:p14="http://schemas.microsoft.com/office/powerpoint/2010/main" val="20502607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a:xfrm>
            <a:off x="423334" y="677334"/>
            <a:ext cx="9313333" cy="964848"/>
          </a:xfrm>
        </p:spPr>
        <p:txBody>
          <a:bodyPr/>
          <a:lstStyle/>
          <a:p>
            <a:pPr eaLnBrk="1" hangingPunct="1"/>
            <a:r>
              <a:rPr lang="en-US" altLang="en-US" dirty="0" smtClean="0">
                <a:solidFill>
                  <a:schemeClr val="tx1"/>
                </a:solidFill>
              </a:rPr>
              <a:t>Other Crusades</a:t>
            </a:r>
            <a:endParaRPr lang="en-US" altLang="en-US" dirty="0" smtClean="0">
              <a:solidFill>
                <a:schemeClr val="tx1"/>
              </a:solidFill>
              <a:cs typeface="Times New Roman" panose="02020603050405020304" pitchFamily="18" charset="0"/>
            </a:endParaRPr>
          </a:p>
        </p:txBody>
      </p:sp>
      <p:sp>
        <p:nvSpPr>
          <p:cNvPr id="396294" name="Rectangle 6"/>
          <p:cNvSpPr>
            <a:spLocks noGrp="1" noChangeArrowheads="1"/>
          </p:cNvSpPr>
          <p:nvPr>
            <p:ph type="body" idx="1"/>
          </p:nvPr>
        </p:nvSpPr>
        <p:spPr>
          <a:xfrm>
            <a:off x="338667" y="1778000"/>
            <a:ext cx="4064000" cy="5334000"/>
          </a:xfrm>
        </p:spPr>
        <p:txBody>
          <a:bodyPr>
            <a:normAutofit fontScale="85000" lnSpcReduction="10000"/>
          </a:bodyPr>
          <a:lstStyle/>
          <a:p>
            <a:pPr eaLnBrk="1" hangingPunct="1">
              <a:spcBef>
                <a:spcPct val="0"/>
              </a:spcBef>
            </a:pPr>
            <a:r>
              <a:rPr lang="en-US" altLang="en-US" dirty="0" smtClean="0"/>
              <a:t>Major and minor crusades took place between the 12th and 14th centuries</a:t>
            </a:r>
          </a:p>
          <a:p>
            <a:pPr eaLnBrk="1" hangingPunct="1">
              <a:spcBef>
                <a:spcPct val="0"/>
              </a:spcBef>
            </a:pPr>
            <a:r>
              <a:rPr lang="en-US" altLang="en-US" u="sng" dirty="0" smtClean="0"/>
              <a:t>Christians unsuccessful at recapturing the Holy Land</a:t>
            </a:r>
          </a:p>
          <a:p>
            <a:pPr eaLnBrk="1" hangingPunct="1">
              <a:spcBef>
                <a:spcPct val="0"/>
              </a:spcBef>
            </a:pPr>
            <a:r>
              <a:rPr lang="en-US" altLang="en-US" u="sng" dirty="0" smtClean="0"/>
              <a:t>Popes invoked crusades more often and for non-spiritual purposes</a:t>
            </a:r>
          </a:p>
          <a:p>
            <a:pPr eaLnBrk="1" hangingPunct="1">
              <a:spcBef>
                <a:spcPct val="0"/>
              </a:spcBef>
            </a:pPr>
            <a:r>
              <a:rPr lang="en-US" altLang="en-US" u="sng" dirty="0" smtClean="0"/>
              <a:t>Legacy of the Crusades:</a:t>
            </a:r>
          </a:p>
          <a:p>
            <a:pPr lvl="1" eaLnBrk="1" hangingPunct="1">
              <a:spcBef>
                <a:spcPct val="0"/>
              </a:spcBef>
            </a:pPr>
            <a:r>
              <a:rPr lang="en-US" altLang="en-US" u="sng" dirty="0" smtClean="0"/>
              <a:t>Increased trade</a:t>
            </a:r>
          </a:p>
          <a:p>
            <a:pPr lvl="1" eaLnBrk="1" hangingPunct="1">
              <a:spcBef>
                <a:spcPct val="0"/>
              </a:spcBef>
            </a:pPr>
            <a:r>
              <a:rPr lang="en-US" altLang="en-US" u="sng" dirty="0" smtClean="0"/>
              <a:t>Religious tensions arose</a:t>
            </a:r>
          </a:p>
        </p:txBody>
      </p:sp>
      <p:pic>
        <p:nvPicPr>
          <p:cNvPr id="35844" name="Picture 7" descr="S:\Publishing\powerpoint\World history\ZP932\Pictures for PP\crusades_constantino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0" y="1947334"/>
            <a:ext cx="5672667" cy="475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8"/>
          <p:cNvSpPr txBox="1">
            <a:spLocks noChangeArrowheads="1"/>
          </p:cNvSpPr>
          <p:nvPr/>
        </p:nvSpPr>
        <p:spPr bwMode="auto">
          <a:xfrm>
            <a:off x="4402667" y="6688667"/>
            <a:ext cx="54186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spcBef>
                <a:spcPct val="50000"/>
              </a:spcBef>
            </a:pPr>
            <a:r>
              <a:rPr lang="en-US" altLang="en-US" sz="2000"/>
              <a:t>The Crusade on Constantinople</a:t>
            </a:r>
          </a:p>
        </p:txBody>
      </p:sp>
    </p:spTree>
    <p:extLst>
      <p:ext uri="{BB962C8B-B14F-4D97-AF65-F5344CB8AC3E}">
        <p14:creationId xmlns:p14="http://schemas.microsoft.com/office/powerpoint/2010/main" val="2931484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62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62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629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629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9629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962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4"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08000" y="592667"/>
            <a:ext cx="9144000" cy="982487"/>
          </a:xfrm>
        </p:spPr>
        <p:txBody>
          <a:bodyPr/>
          <a:lstStyle/>
          <a:p>
            <a:pPr eaLnBrk="1" hangingPunct="1"/>
            <a:r>
              <a:rPr lang="en-US" altLang="en-US" dirty="0" smtClean="0"/>
              <a:t>The Late Middle Ages</a:t>
            </a:r>
          </a:p>
        </p:txBody>
      </p:sp>
      <p:sp>
        <p:nvSpPr>
          <p:cNvPr id="406531" name="Rectangle 3"/>
          <p:cNvSpPr>
            <a:spLocks noGrp="1" noChangeArrowheads="1"/>
          </p:cNvSpPr>
          <p:nvPr>
            <p:ph type="body" idx="1"/>
          </p:nvPr>
        </p:nvSpPr>
        <p:spPr>
          <a:xfrm>
            <a:off x="6604000" y="2286000"/>
            <a:ext cx="3302000" cy="1947333"/>
          </a:xfrm>
        </p:spPr>
        <p:txBody>
          <a:bodyPr/>
          <a:lstStyle/>
          <a:p>
            <a:pPr eaLnBrk="1" hangingPunct="1"/>
            <a:r>
              <a:rPr lang="en-US" altLang="en-US" u="sng" dirty="0" smtClean="0"/>
              <a:t>1300</a:t>
            </a:r>
            <a:r>
              <a:rPr lang="en-US" altLang="en-US" u="sng" dirty="0" smtClean="0">
                <a:cs typeface="Times New Roman" panose="02020603050405020304" pitchFamily="18" charset="0"/>
              </a:rPr>
              <a:t>–1500</a:t>
            </a:r>
          </a:p>
          <a:p>
            <a:pPr lvl="1"/>
            <a:r>
              <a:rPr lang="en-US" altLang="en-US" u="sng" dirty="0" smtClean="0">
                <a:cs typeface="Times New Roman" panose="02020603050405020304" pitchFamily="18" charset="0"/>
              </a:rPr>
              <a:t>War</a:t>
            </a:r>
          </a:p>
          <a:p>
            <a:pPr lvl="1"/>
            <a:r>
              <a:rPr lang="en-US" altLang="en-US" u="sng" dirty="0" smtClean="0">
                <a:cs typeface="Times New Roman" panose="02020603050405020304" pitchFamily="18" charset="0"/>
              </a:rPr>
              <a:t>Black Death</a:t>
            </a:r>
            <a:endParaRPr lang="en-US" altLang="en-US" u="sng" dirty="0" smtClean="0"/>
          </a:p>
        </p:txBody>
      </p:sp>
      <p:pic>
        <p:nvPicPr>
          <p:cNvPr id="36868" name="Picture 4" descr="S:\Publishing\powerpoint\World history\ZP932\Pictures for PP\BattleofAgincou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945571"/>
            <a:ext cx="5672667" cy="482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508000" y="6789209"/>
            <a:ext cx="5588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spcBef>
                <a:spcPct val="50000"/>
              </a:spcBef>
            </a:pPr>
            <a:r>
              <a:rPr lang="en-US" altLang="en-US" sz="2000"/>
              <a:t>Battle of Agincourt, 15th century</a:t>
            </a:r>
          </a:p>
        </p:txBody>
      </p:sp>
    </p:spTree>
    <p:extLst>
      <p:ext uri="{BB962C8B-B14F-4D97-AF65-F5344CB8AC3E}">
        <p14:creationId xmlns:p14="http://schemas.microsoft.com/office/powerpoint/2010/main" val="146407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6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06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06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677333"/>
            <a:ext cx="10160000" cy="897820"/>
          </a:xfrm>
        </p:spPr>
        <p:txBody>
          <a:bodyPr/>
          <a:lstStyle/>
          <a:p>
            <a:pPr eaLnBrk="1" hangingPunct="1"/>
            <a:r>
              <a:rPr lang="en-US" altLang="en-US" smtClean="0"/>
              <a:t>The Hundred Years’ War: Causes</a:t>
            </a:r>
          </a:p>
        </p:txBody>
      </p:sp>
      <p:sp>
        <p:nvSpPr>
          <p:cNvPr id="267267" name="Rectangle 3"/>
          <p:cNvSpPr>
            <a:spLocks noGrp="1" noChangeArrowheads="1"/>
          </p:cNvSpPr>
          <p:nvPr>
            <p:ph type="body" idx="1"/>
          </p:nvPr>
        </p:nvSpPr>
        <p:spPr>
          <a:xfrm>
            <a:off x="677334" y="1862667"/>
            <a:ext cx="3725333" cy="4064000"/>
          </a:xfrm>
        </p:spPr>
        <p:txBody>
          <a:bodyPr>
            <a:normAutofit fontScale="92500" lnSpcReduction="10000"/>
          </a:bodyPr>
          <a:lstStyle/>
          <a:p>
            <a:pPr eaLnBrk="1" hangingPunct="1"/>
            <a:r>
              <a:rPr lang="en-US" altLang="en-US" u="sng" dirty="0" smtClean="0"/>
              <a:t>The Hundred Years’ War: 1337</a:t>
            </a:r>
            <a:r>
              <a:rPr lang="en-US" altLang="en-US" u="sng" dirty="0" smtClean="0">
                <a:cs typeface="Times New Roman" panose="02020603050405020304" pitchFamily="18" charset="0"/>
              </a:rPr>
              <a:t>–1453</a:t>
            </a:r>
          </a:p>
          <a:p>
            <a:pPr eaLnBrk="1" hangingPunct="1"/>
            <a:r>
              <a:rPr lang="en-US" altLang="en-US" u="sng" dirty="0" smtClean="0"/>
              <a:t>Struggles between French and English royal families over who would rule either country</a:t>
            </a:r>
          </a:p>
          <a:p>
            <a:pPr eaLnBrk="1" hangingPunct="1"/>
            <a:r>
              <a:rPr lang="en-US" altLang="en-US" u="sng" dirty="0" smtClean="0"/>
              <a:t>Conflicts over territory, trade</a:t>
            </a:r>
          </a:p>
        </p:txBody>
      </p:sp>
      <p:pic>
        <p:nvPicPr>
          <p:cNvPr id="37892" name="Picture 5" descr="S:\Publishing\powerpoint\World history\ZP932\Pictures for PP\edward_II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654" y="1947333"/>
            <a:ext cx="4415013"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6"/>
          <p:cNvSpPr txBox="1">
            <a:spLocks noChangeArrowheads="1"/>
          </p:cNvSpPr>
          <p:nvPr/>
        </p:nvSpPr>
        <p:spPr bwMode="auto">
          <a:xfrm>
            <a:off x="4826000" y="6773333"/>
            <a:ext cx="44026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spcBef>
                <a:spcPct val="50000"/>
              </a:spcBef>
            </a:pPr>
            <a:r>
              <a:rPr lang="en-US" altLang="en-US" sz="2000"/>
              <a:t>English ruler Edward III</a:t>
            </a:r>
          </a:p>
        </p:txBody>
      </p:sp>
    </p:spTree>
    <p:extLst>
      <p:ext uri="{BB962C8B-B14F-4D97-AF65-F5344CB8AC3E}">
        <p14:creationId xmlns:p14="http://schemas.microsoft.com/office/powerpoint/2010/main" val="862331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7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7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7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474487"/>
            <a:ext cx="10160000" cy="1134180"/>
          </a:xfrm>
        </p:spPr>
        <p:txBody>
          <a:bodyPr/>
          <a:lstStyle/>
          <a:p>
            <a:pPr eaLnBrk="1" hangingPunct="1"/>
            <a:r>
              <a:rPr lang="en-US" altLang="en-US" smtClean="0"/>
              <a:t>The Hundred Years’ War: Battles</a:t>
            </a:r>
          </a:p>
        </p:txBody>
      </p:sp>
      <p:sp>
        <p:nvSpPr>
          <p:cNvPr id="269315" name="Rectangle 3"/>
          <p:cNvSpPr>
            <a:spLocks noGrp="1" noChangeArrowheads="1"/>
          </p:cNvSpPr>
          <p:nvPr>
            <p:ph type="body" idx="1"/>
          </p:nvPr>
        </p:nvSpPr>
        <p:spPr>
          <a:xfrm>
            <a:off x="6519333" y="1947334"/>
            <a:ext cx="3048000" cy="4487333"/>
          </a:xfrm>
        </p:spPr>
        <p:txBody>
          <a:bodyPr>
            <a:normAutofit fontScale="92500" lnSpcReduction="20000"/>
          </a:bodyPr>
          <a:lstStyle/>
          <a:p>
            <a:pPr eaLnBrk="1" hangingPunct="1"/>
            <a:r>
              <a:rPr lang="en-US" altLang="en-US" dirty="0" smtClean="0"/>
              <a:t>England had early victories</a:t>
            </a:r>
          </a:p>
          <a:p>
            <a:pPr eaLnBrk="1" hangingPunct="1"/>
            <a:r>
              <a:rPr lang="en-US" altLang="en-US" dirty="0" smtClean="0"/>
              <a:t>The </a:t>
            </a:r>
            <a:r>
              <a:rPr lang="en-US" altLang="en-US" u="sng" dirty="0" smtClean="0"/>
              <a:t>French eventually expelled the British from mainland Europe</a:t>
            </a:r>
          </a:p>
          <a:p>
            <a:pPr eaLnBrk="1" hangingPunct="1"/>
            <a:r>
              <a:rPr lang="en-US" altLang="en-US" u="sng" dirty="0" smtClean="0"/>
              <a:t>English military innovation: the archer</a:t>
            </a:r>
          </a:p>
        </p:txBody>
      </p:sp>
      <p:sp>
        <p:nvSpPr>
          <p:cNvPr id="38916" name="Text Box 5"/>
          <p:cNvSpPr txBox="1">
            <a:spLocks noChangeArrowheads="1"/>
          </p:cNvSpPr>
          <p:nvPr/>
        </p:nvSpPr>
        <p:spPr bwMode="auto">
          <a:xfrm>
            <a:off x="508000" y="6773333"/>
            <a:ext cx="550333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spcBef>
                <a:spcPct val="50000"/>
              </a:spcBef>
            </a:pPr>
            <a:r>
              <a:rPr lang="en-US" altLang="en-US" sz="2000" u="sng" dirty="0"/>
              <a:t>The Battle of Crecy, the first major battle of the Hundred Years’ War</a:t>
            </a:r>
          </a:p>
        </p:txBody>
      </p:sp>
      <p:pic>
        <p:nvPicPr>
          <p:cNvPr id="38917" name="Picture 7" descr="Z:\Publishing\powerpoint\World history\ZP932\Pictures for PP\battle-crec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33" y="1947333"/>
            <a:ext cx="5672667" cy="489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285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9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9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9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5"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a:xfrm>
            <a:off x="508000" y="762000"/>
            <a:ext cx="9144000" cy="813153"/>
          </a:xfrm>
        </p:spPr>
        <p:txBody>
          <a:bodyPr/>
          <a:lstStyle/>
          <a:p>
            <a:pPr eaLnBrk="1" hangingPunct="1"/>
            <a:r>
              <a:rPr lang="en-US" altLang="en-US" u="sng" dirty="0" smtClean="0"/>
              <a:t>Joan of Arc</a:t>
            </a:r>
          </a:p>
        </p:txBody>
      </p:sp>
      <p:sp>
        <p:nvSpPr>
          <p:cNvPr id="342020" name="Rectangle 1028"/>
          <p:cNvSpPr>
            <a:spLocks noGrp="1" noChangeArrowheads="1"/>
          </p:cNvSpPr>
          <p:nvPr>
            <p:ph type="body" sz="half" idx="1"/>
          </p:nvPr>
        </p:nvSpPr>
        <p:spPr>
          <a:xfrm>
            <a:off x="508000" y="1947333"/>
            <a:ext cx="2624667" cy="4572000"/>
          </a:xfrm>
        </p:spPr>
        <p:txBody>
          <a:bodyPr>
            <a:normAutofit fontScale="92500" lnSpcReduction="20000"/>
          </a:bodyPr>
          <a:lstStyle/>
          <a:p>
            <a:pPr eaLnBrk="1" hangingPunct="1"/>
            <a:r>
              <a:rPr lang="en-US" altLang="en-US" u="sng" dirty="0" smtClean="0"/>
              <a:t>Heroine of the war</a:t>
            </a:r>
          </a:p>
          <a:p>
            <a:pPr eaLnBrk="1" hangingPunct="1"/>
            <a:r>
              <a:rPr lang="en-US" altLang="en-US" u="sng" dirty="0" smtClean="0"/>
              <a:t>Had visions that told her to free France</a:t>
            </a:r>
          </a:p>
          <a:p>
            <a:pPr eaLnBrk="1" hangingPunct="1"/>
            <a:r>
              <a:rPr lang="en-US" altLang="en-US" u="sng" dirty="0" smtClean="0"/>
              <a:t>Fought with the army</a:t>
            </a:r>
          </a:p>
          <a:p>
            <a:pPr eaLnBrk="1" hangingPunct="1"/>
            <a:r>
              <a:rPr lang="en-US" altLang="en-US" u="sng" dirty="0" smtClean="0"/>
              <a:t>Captured, burned at the stake</a:t>
            </a:r>
          </a:p>
        </p:txBody>
      </p:sp>
      <p:pic>
        <p:nvPicPr>
          <p:cNvPr id="39940" name="Picture 1034" descr="Z:\Publishing\powerpoint\World history\ZP932\Pictures for PP\joanarc-atstake-M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334" y="2032000"/>
            <a:ext cx="6265333" cy="40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1035"/>
          <p:cNvSpPr txBox="1">
            <a:spLocks noChangeArrowheads="1"/>
          </p:cNvSpPr>
          <p:nvPr/>
        </p:nvSpPr>
        <p:spPr bwMode="auto">
          <a:xfrm>
            <a:off x="3556000" y="6096000"/>
            <a:ext cx="6096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spcBef>
                <a:spcPct val="50000"/>
              </a:spcBef>
            </a:pPr>
            <a:r>
              <a:rPr lang="en-US" altLang="en-US" sz="2000" dirty="0">
                <a:hlinkClick r:id="rId4"/>
              </a:rPr>
              <a:t>https://</a:t>
            </a:r>
            <a:r>
              <a:rPr lang="en-US" altLang="en-US" sz="2000" dirty="0" smtClean="0">
                <a:hlinkClick r:id="rId4"/>
              </a:rPr>
              <a:t>www.youtube.com/watch?v=7OjBSvn0C78</a:t>
            </a:r>
            <a:endParaRPr lang="en-US" altLang="en-US" sz="2000" dirty="0" smtClean="0"/>
          </a:p>
          <a:p>
            <a:pPr eaLnBrk="1" hangingPunct="1">
              <a:spcBef>
                <a:spcPct val="50000"/>
              </a:spcBef>
            </a:pPr>
            <a:r>
              <a:rPr lang="en-US" altLang="en-US" sz="2000" dirty="0">
                <a:hlinkClick r:id="rId5"/>
              </a:rPr>
              <a:t>https://</a:t>
            </a:r>
            <a:r>
              <a:rPr lang="en-US" altLang="en-US" sz="2000" dirty="0" smtClean="0">
                <a:hlinkClick r:id="rId5"/>
              </a:rPr>
              <a:t>www.youtube.com/watch?v=XGRgBJgjJ7o</a:t>
            </a:r>
            <a:endParaRPr lang="en-US" altLang="en-US" sz="2000" dirty="0" smtClean="0"/>
          </a:p>
          <a:p>
            <a:pPr eaLnBrk="1" hangingPunct="1">
              <a:spcBef>
                <a:spcPct val="50000"/>
              </a:spcBef>
            </a:pPr>
            <a:r>
              <a:rPr lang="en-US" altLang="en-US" sz="2000" smtClean="0"/>
              <a:t>Documentary on Joan of Arc</a:t>
            </a:r>
            <a:endParaRPr lang="en-US" altLang="en-US" sz="2000" dirty="0"/>
          </a:p>
        </p:txBody>
      </p:sp>
    </p:spTree>
    <p:extLst>
      <p:ext uri="{BB962C8B-B14F-4D97-AF65-F5344CB8AC3E}">
        <p14:creationId xmlns:p14="http://schemas.microsoft.com/office/powerpoint/2010/main" val="30792943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202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202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202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20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0"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08000" y="423333"/>
            <a:ext cx="9144000" cy="1270000"/>
          </a:xfrm>
        </p:spPr>
        <p:txBody>
          <a:bodyPr/>
          <a:lstStyle/>
          <a:p>
            <a:pPr eaLnBrk="1" hangingPunct="1"/>
            <a:r>
              <a:rPr lang="en-US" altLang="en-US" smtClean="0"/>
              <a:t>The Plague</a:t>
            </a:r>
          </a:p>
        </p:txBody>
      </p:sp>
      <p:pic>
        <p:nvPicPr>
          <p:cNvPr id="40963" name="Picture 4" descr="wcF2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667" y="1756833"/>
            <a:ext cx="7450667"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284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08000" y="677333"/>
            <a:ext cx="9144000" cy="897820"/>
          </a:xfrm>
        </p:spPr>
        <p:txBody>
          <a:bodyPr/>
          <a:lstStyle/>
          <a:p>
            <a:pPr eaLnBrk="1" hangingPunct="1"/>
            <a:r>
              <a:rPr lang="en-US" altLang="en-US" u="sng" dirty="0" smtClean="0"/>
              <a:t>Spread of the Plague</a:t>
            </a:r>
          </a:p>
        </p:txBody>
      </p:sp>
      <p:sp>
        <p:nvSpPr>
          <p:cNvPr id="357379" name="Rectangle 3"/>
          <p:cNvSpPr>
            <a:spLocks noGrp="1" noChangeArrowheads="1"/>
          </p:cNvSpPr>
          <p:nvPr>
            <p:ph type="body" sz="half" idx="1"/>
          </p:nvPr>
        </p:nvSpPr>
        <p:spPr>
          <a:xfrm>
            <a:off x="508000" y="1778000"/>
            <a:ext cx="2963333" cy="4910667"/>
          </a:xfrm>
        </p:spPr>
        <p:txBody>
          <a:bodyPr>
            <a:normAutofit fontScale="85000" lnSpcReduction="10000"/>
          </a:bodyPr>
          <a:lstStyle/>
          <a:p>
            <a:pPr eaLnBrk="1" hangingPunct="1"/>
            <a:r>
              <a:rPr lang="en-US" altLang="en-US" u="sng" dirty="0" smtClean="0"/>
              <a:t>Started in China</a:t>
            </a:r>
          </a:p>
          <a:p>
            <a:pPr eaLnBrk="1" hangingPunct="1"/>
            <a:r>
              <a:rPr lang="en-US" altLang="en-US" u="sng" dirty="0" smtClean="0"/>
              <a:t>Reached Europe in 1347 via a merchant ship on the island of Sicily</a:t>
            </a:r>
          </a:p>
          <a:p>
            <a:pPr eaLnBrk="1" hangingPunct="1"/>
            <a:r>
              <a:rPr lang="en-US" altLang="en-US" u="sng" dirty="0" smtClean="0"/>
              <a:t>1347</a:t>
            </a:r>
            <a:r>
              <a:rPr lang="en-US" altLang="en-US" u="sng" dirty="0" smtClean="0">
                <a:cs typeface="Times New Roman" panose="02020603050405020304" pitchFamily="18" charset="0"/>
              </a:rPr>
              <a:t>–</a:t>
            </a:r>
            <a:r>
              <a:rPr lang="en-US" altLang="en-US" u="sng" dirty="0" smtClean="0"/>
              <a:t>48: southern Europe</a:t>
            </a:r>
          </a:p>
          <a:p>
            <a:pPr eaLnBrk="1" hangingPunct="1"/>
            <a:r>
              <a:rPr lang="en-US" altLang="en-US" u="sng" dirty="0" smtClean="0"/>
              <a:t>1349</a:t>
            </a:r>
            <a:r>
              <a:rPr lang="en-US" altLang="en-US" u="sng" dirty="0" smtClean="0">
                <a:cs typeface="Times New Roman" panose="02020603050405020304" pitchFamily="18" charset="0"/>
              </a:rPr>
              <a:t>–</a:t>
            </a:r>
            <a:r>
              <a:rPr lang="en-US" altLang="en-US" u="sng" dirty="0" smtClean="0"/>
              <a:t>50: central Europe and the British Isles</a:t>
            </a:r>
          </a:p>
        </p:txBody>
      </p:sp>
      <p:pic>
        <p:nvPicPr>
          <p:cNvPr id="41988" name="Picture 9" descr="Z:\Publishing\powerpoint\World history\ZP932\Pictures for PP\plague 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334" y="1693333"/>
            <a:ext cx="5575653"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923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7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73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73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73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08000" y="228600"/>
            <a:ext cx="9144000" cy="1354667"/>
          </a:xfrm>
        </p:spPr>
        <p:txBody>
          <a:bodyPr>
            <a:normAutofit fontScale="90000"/>
          </a:bodyPr>
          <a:lstStyle/>
          <a:p>
            <a:pPr eaLnBrk="1" hangingPunct="1"/>
            <a:r>
              <a:rPr lang="en-US" altLang="en-US" u="sng" dirty="0" smtClean="0"/>
              <a:t>Popular Medical “Cures”</a:t>
            </a:r>
            <a:br>
              <a:rPr lang="en-US" altLang="en-US" u="sng" dirty="0" smtClean="0"/>
            </a:br>
            <a:r>
              <a:rPr lang="en-US" altLang="en-US" u="sng" dirty="0" smtClean="0"/>
              <a:t>for the Plague</a:t>
            </a:r>
          </a:p>
        </p:txBody>
      </p:sp>
      <p:sp>
        <p:nvSpPr>
          <p:cNvPr id="361476" name="Rectangle 4"/>
          <p:cNvSpPr>
            <a:spLocks noGrp="1" noChangeArrowheads="1"/>
          </p:cNvSpPr>
          <p:nvPr>
            <p:ph type="body" sz="half" idx="1"/>
          </p:nvPr>
        </p:nvSpPr>
        <p:spPr>
          <a:xfrm>
            <a:off x="6182976" y="1862610"/>
            <a:ext cx="3979333" cy="4910667"/>
          </a:xfrm>
        </p:spPr>
        <p:txBody>
          <a:bodyPr>
            <a:normAutofit fontScale="85000" lnSpcReduction="10000"/>
          </a:bodyPr>
          <a:lstStyle/>
          <a:p>
            <a:pPr eaLnBrk="1" hangingPunct="1">
              <a:lnSpc>
                <a:spcPct val="90000"/>
              </a:lnSpc>
            </a:pPr>
            <a:r>
              <a:rPr lang="en-US" altLang="en-US" u="sng" dirty="0" smtClean="0"/>
              <a:t>Doctors wore strange costumes</a:t>
            </a:r>
          </a:p>
          <a:p>
            <a:pPr eaLnBrk="1" hangingPunct="1">
              <a:lnSpc>
                <a:spcPct val="90000"/>
              </a:lnSpc>
            </a:pPr>
            <a:r>
              <a:rPr lang="en-US" altLang="en-US" dirty="0" smtClean="0"/>
              <a:t>Bathing in human urine</a:t>
            </a:r>
          </a:p>
          <a:p>
            <a:pPr eaLnBrk="1" hangingPunct="1">
              <a:lnSpc>
                <a:spcPct val="90000"/>
              </a:lnSpc>
            </a:pPr>
            <a:r>
              <a:rPr lang="en-US" altLang="en-US" dirty="0" smtClean="0"/>
              <a:t>Wearing excrement</a:t>
            </a:r>
          </a:p>
          <a:p>
            <a:pPr eaLnBrk="1" hangingPunct="1">
              <a:lnSpc>
                <a:spcPct val="90000"/>
              </a:lnSpc>
            </a:pPr>
            <a:r>
              <a:rPr lang="en-US" altLang="en-US" dirty="0" smtClean="0"/>
              <a:t>Placing dead animals in homes </a:t>
            </a:r>
          </a:p>
          <a:p>
            <a:pPr eaLnBrk="1" hangingPunct="1">
              <a:lnSpc>
                <a:spcPct val="90000"/>
              </a:lnSpc>
            </a:pPr>
            <a:r>
              <a:rPr lang="en-US" altLang="en-US" dirty="0" smtClean="0"/>
              <a:t>Wearing leeches</a:t>
            </a:r>
          </a:p>
          <a:p>
            <a:pPr eaLnBrk="1" hangingPunct="1">
              <a:lnSpc>
                <a:spcPct val="90000"/>
              </a:lnSpc>
            </a:pPr>
            <a:r>
              <a:rPr lang="en-US" altLang="en-US" dirty="0" smtClean="0"/>
              <a:t>Drinking molten gold and powdered emeralds </a:t>
            </a:r>
          </a:p>
          <a:p>
            <a:pPr eaLnBrk="1" hangingPunct="1">
              <a:lnSpc>
                <a:spcPct val="90000"/>
              </a:lnSpc>
            </a:pPr>
            <a:r>
              <a:rPr lang="en-US" altLang="en-US" u="sng" dirty="0" smtClean="0"/>
              <a:t>Burning incense to get rid of the smell of the dead</a:t>
            </a:r>
          </a:p>
        </p:txBody>
      </p:sp>
      <p:sp>
        <p:nvSpPr>
          <p:cNvPr id="43012" name="Text Box 7"/>
          <p:cNvSpPr txBox="1">
            <a:spLocks noChangeArrowheads="1"/>
          </p:cNvSpPr>
          <p:nvPr/>
        </p:nvSpPr>
        <p:spPr bwMode="auto">
          <a:xfrm>
            <a:off x="87168" y="4248946"/>
            <a:ext cx="186266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algn="r" eaLnBrk="1" hangingPunct="1"/>
            <a:r>
              <a:rPr lang="en-US" altLang="en-US" sz="2000" dirty="0"/>
              <a:t>A costume worn by doctors to ward off the Plague</a:t>
            </a:r>
          </a:p>
        </p:txBody>
      </p:sp>
      <p:pic>
        <p:nvPicPr>
          <p:cNvPr id="43013" name="Picture 10" descr="S:\Publishing\powerpoint\World history\ZP932\Pictures for PP\Doktorschnabel.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864976" y="1696736"/>
            <a:ext cx="4169833" cy="50288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986476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14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14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147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147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147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6147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6147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6"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08000" y="592667"/>
            <a:ext cx="9144000" cy="1270000"/>
          </a:xfrm>
        </p:spPr>
        <p:txBody>
          <a:bodyPr/>
          <a:lstStyle/>
          <a:p>
            <a:pPr eaLnBrk="1" hangingPunct="1"/>
            <a:r>
              <a:rPr lang="en-US" altLang="en-US" u="sng" dirty="0" smtClean="0"/>
              <a:t>Effects of the Plague</a:t>
            </a:r>
          </a:p>
        </p:txBody>
      </p:sp>
      <p:sp>
        <p:nvSpPr>
          <p:cNvPr id="366595" name="Rectangle 3"/>
          <p:cNvSpPr>
            <a:spLocks noGrp="1" noChangeArrowheads="1"/>
          </p:cNvSpPr>
          <p:nvPr>
            <p:ph type="body" sz="half" idx="1"/>
          </p:nvPr>
        </p:nvSpPr>
        <p:spPr>
          <a:xfrm>
            <a:off x="338667" y="2370667"/>
            <a:ext cx="2709333" cy="4148667"/>
          </a:xfrm>
        </p:spPr>
        <p:txBody>
          <a:bodyPr>
            <a:normAutofit fontScale="92500" lnSpcReduction="10000"/>
          </a:bodyPr>
          <a:lstStyle/>
          <a:p>
            <a:pPr eaLnBrk="1" hangingPunct="1"/>
            <a:r>
              <a:rPr lang="en-US" altLang="en-US" u="sng" dirty="0" smtClean="0"/>
              <a:t>Killed 25</a:t>
            </a:r>
            <a:r>
              <a:rPr lang="en-US" altLang="en-US" u="sng" dirty="0" smtClean="0">
                <a:cs typeface="Times New Roman" panose="02020603050405020304" pitchFamily="18" charset="0"/>
              </a:rPr>
              <a:t>–</a:t>
            </a:r>
            <a:r>
              <a:rPr lang="en-US" altLang="en-US" u="sng" dirty="0" smtClean="0"/>
              <a:t>30 million Europeans</a:t>
            </a:r>
          </a:p>
          <a:p>
            <a:pPr eaLnBrk="1" hangingPunct="1"/>
            <a:r>
              <a:rPr lang="en-US" altLang="en-US" u="sng" dirty="0" smtClean="0"/>
              <a:t>Undermined faith in  religion</a:t>
            </a:r>
          </a:p>
          <a:p>
            <a:pPr eaLnBrk="1" hangingPunct="1"/>
            <a:r>
              <a:rPr lang="en-US" altLang="en-US" u="sng" dirty="0" smtClean="0"/>
              <a:t>Economy</a:t>
            </a:r>
          </a:p>
          <a:p>
            <a:pPr eaLnBrk="1" hangingPunct="1"/>
            <a:r>
              <a:rPr lang="en-US" altLang="en-US" u="sng" dirty="0" smtClean="0"/>
              <a:t>Culture influenced</a:t>
            </a:r>
          </a:p>
        </p:txBody>
      </p:sp>
      <p:pic>
        <p:nvPicPr>
          <p:cNvPr id="44036" name="Picture 8" descr="Z:\Publishing\powerpoint\World history\ZP932\Pictures for PP\Bubonicplag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96584"/>
            <a:ext cx="6773333" cy="456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7485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65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65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65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6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5"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08000" y="592667"/>
            <a:ext cx="9144000" cy="1270000"/>
          </a:xfrm>
        </p:spPr>
        <p:txBody>
          <a:bodyPr/>
          <a:lstStyle/>
          <a:p>
            <a:pPr eaLnBrk="1" hangingPunct="1"/>
            <a:r>
              <a:rPr lang="en-US" altLang="en-US" u="sng" dirty="0" smtClean="0"/>
              <a:t>Architecture</a:t>
            </a:r>
          </a:p>
        </p:txBody>
      </p:sp>
      <p:sp>
        <p:nvSpPr>
          <p:cNvPr id="407555" name="Rectangle 3"/>
          <p:cNvSpPr>
            <a:spLocks noGrp="1" noChangeArrowheads="1"/>
          </p:cNvSpPr>
          <p:nvPr>
            <p:ph type="body" idx="1"/>
          </p:nvPr>
        </p:nvSpPr>
        <p:spPr>
          <a:xfrm>
            <a:off x="7112000" y="2032000"/>
            <a:ext cx="2709333" cy="4826000"/>
          </a:xfrm>
        </p:spPr>
        <p:txBody>
          <a:bodyPr>
            <a:normAutofit fontScale="85000" lnSpcReduction="10000"/>
          </a:bodyPr>
          <a:lstStyle/>
          <a:p>
            <a:pPr eaLnBrk="1" hangingPunct="1"/>
            <a:r>
              <a:rPr lang="en-US" altLang="en-US" dirty="0" smtClean="0"/>
              <a:t>Many churches and cathedrals built during the Middle Ages</a:t>
            </a:r>
          </a:p>
          <a:p>
            <a:pPr eaLnBrk="1" hangingPunct="1"/>
            <a:r>
              <a:rPr lang="en-US" altLang="en-US" u="sng" dirty="0" smtClean="0"/>
              <a:t>Church designs</a:t>
            </a:r>
          </a:p>
          <a:p>
            <a:pPr lvl="1" eaLnBrk="1" hangingPunct="1"/>
            <a:r>
              <a:rPr lang="en-US" altLang="en-US" u="sng" dirty="0" smtClean="0"/>
              <a:t>Romanesque: cross, nave</a:t>
            </a:r>
          </a:p>
          <a:p>
            <a:pPr lvl="1" eaLnBrk="1" hangingPunct="1"/>
            <a:r>
              <a:rPr lang="en-US" altLang="en-US" u="sng" dirty="0" smtClean="0"/>
              <a:t>Gothic: ribbed vault, flying buttress, stained glass</a:t>
            </a:r>
          </a:p>
        </p:txBody>
      </p:sp>
      <p:pic>
        <p:nvPicPr>
          <p:cNvPr id="45060" name="Picture 4" descr="S:\Publishing\powerpoint\World history\ZP932\Pictures for PP\Goth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1752600"/>
            <a:ext cx="6688667" cy="454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889000" y="6858000"/>
            <a:ext cx="668866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spcBef>
                <a:spcPct val="50000"/>
              </a:spcBef>
            </a:pPr>
            <a:r>
              <a:rPr lang="en-US" altLang="en-US" sz="2000" u="sng" dirty="0"/>
              <a:t>Chartres Cathedral in France, a prime example of medieval Gothic architecture</a:t>
            </a:r>
          </a:p>
        </p:txBody>
      </p:sp>
    </p:spTree>
    <p:extLst>
      <p:ext uri="{BB962C8B-B14F-4D97-AF65-F5344CB8AC3E}">
        <p14:creationId xmlns:p14="http://schemas.microsoft.com/office/powerpoint/2010/main" val="3283982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7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75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075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07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7200" y="1219200"/>
            <a:ext cx="6781800" cy="4401205"/>
          </a:xfrm>
          <a:prstGeom prst="rect">
            <a:avLst/>
          </a:prstGeom>
          <a:noFill/>
        </p:spPr>
        <p:txBody>
          <a:bodyPr vert="horz" rtlCol="0">
            <a:spAutoFit/>
          </a:bodyPr>
          <a:lstStyle/>
          <a:p>
            <a:pPr algn="ctr"/>
            <a:r>
              <a:rPr lang="en-US" sz="2800" dirty="0" smtClean="0">
                <a:solidFill>
                  <a:srgbClr val="000000"/>
                </a:solidFill>
                <a:latin typeface="Times New Roman - 22"/>
              </a:rPr>
              <a:t>As Viking invasions declined, Europe became the target of new assaults.  The </a:t>
            </a:r>
            <a:r>
              <a:rPr lang="en-US" sz="2800" u="sng" dirty="0" smtClean="0">
                <a:solidFill>
                  <a:srgbClr val="000000"/>
                </a:solidFill>
                <a:latin typeface="Times New Roman - 22"/>
              </a:rPr>
              <a:t>Magyars, a group of nomadic people,  attacked from the East,</a:t>
            </a:r>
            <a:r>
              <a:rPr lang="en-US" sz="2800" dirty="0" smtClean="0">
                <a:solidFill>
                  <a:srgbClr val="000000"/>
                </a:solidFill>
                <a:latin typeface="Times New Roman - 22"/>
              </a:rPr>
              <a:t> from what is now Hungary.</a:t>
            </a:r>
          </a:p>
          <a:p>
            <a:pPr algn="ctr"/>
            <a:endParaRPr lang="en-US" sz="2800" dirty="0" smtClean="0">
              <a:solidFill>
                <a:srgbClr val="000000"/>
              </a:solidFill>
              <a:latin typeface="Times New Roman - 22"/>
            </a:endParaRPr>
          </a:p>
          <a:p>
            <a:pPr algn="ctr"/>
            <a:r>
              <a:rPr lang="en-US" sz="2800" dirty="0" smtClean="0">
                <a:solidFill>
                  <a:srgbClr val="000000"/>
                </a:solidFill>
                <a:latin typeface="Times New Roman - 22"/>
              </a:rPr>
              <a:t>The </a:t>
            </a:r>
            <a:r>
              <a:rPr lang="en-US" sz="2800" u="sng" dirty="0" smtClean="0">
                <a:solidFill>
                  <a:srgbClr val="000000"/>
                </a:solidFill>
                <a:latin typeface="Times New Roman - 22"/>
              </a:rPr>
              <a:t>Muslims struck from the South</a:t>
            </a:r>
            <a:r>
              <a:rPr lang="en-US" sz="2800" dirty="0" smtClean="0">
                <a:solidFill>
                  <a:srgbClr val="000000"/>
                </a:solidFill>
                <a:latin typeface="Times New Roman - 22"/>
              </a:rPr>
              <a:t>.  They began their encroachments from their strongholds in North Africa, </a:t>
            </a:r>
            <a:r>
              <a:rPr lang="en-US" sz="2800" u="sng" dirty="0" smtClean="0">
                <a:solidFill>
                  <a:srgbClr val="000000"/>
                </a:solidFill>
                <a:latin typeface="Times New Roman - 22"/>
              </a:rPr>
              <a:t>invading through what are now Italy and Spain</a:t>
            </a:r>
            <a:r>
              <a:rPr lang="en-US" sz="2800" dirty="0" smtClean="0">
                <a:solidFill>
                  <a:srgbClr val="000000"/>
                </a:solidFill>
                <a:latin typeface="Times New Roman - 22"/>
              </a:rPr>
              <a:t>.</a:t>
            </a:r>
            <a:endParaRPr lang="en-US" sz="2800" dirty="0">
              <a:solidFill>
                <a:srgbClr val="000000"/>
              </a:solidFill>
              <a:latin typeface="Times New Roman - 22"/>
            </a:endParaRPr>
          </a:p>
        </p:txBody>
      </p:sp>
      <p:grpSp>
        <p:nvGrpSpPr>
          <p:cNvPr id="109" name="SMARTInkShape-Group197"/>
          <p:cNvGrpSpPr/>
          <p:nvPr/>
        </p:nvGrpSpPr>
        <p:grpSpPr>
          <a:xfrm>
            <a:off x="7233047" y="5635636"/>
            <a:ext cx="1200497" cy="456396"/>
            <a:chOff x="7233047" y="5635636"/>
            <a:chExt cx="1200497" cy="456396"/>
          </a:xfrm>
        </p:grpSpPr>
        <p:sp>
          <p:nvSpPr>
            <p:cNvPr id="103" name="SMARTInkShape-293"/>
            <p:cNvSpPr/>
            <p:nvPr/>
          </p:nvSpPr>
          <p:spPr>
            <a:xfrm>
              <a:off x="8255000" y="5715001"/>
              <a:ext cx="178544" cy="277800"/>
            </a:xfrm>
            <a:custGeom>
              <a:avLst/>
              <a:gdLst/>
              <a:ahLst/>
              <a:cxnLst/>
              <a:rect l="0" t="0" r="0" b="0"/>
              <a:pathLst>
                <a:path w="178544" h="277800">
                  <a:moveTo>
                    <a:pt x="148828" y="9921"/>
                  </a:moveTo>
                  <a:lnTo>
                    <a:pt x="134048" y="9921"/>
                  </a:lnTo>
                  <a:lnTo>
                    <a:pt x="128294" y="6981"/>
                  </a:lnTo>
                  <a:lnTo>
                    <a:pt x="120886" y="1378"/>
                  </a:lnTo>
                  <a:lnTo>
                    <a:pt x="111502" y="272"/>
                  </a:lnTo>
                  <a:lnTo>
                    <a:pt x="63750" y="1"/>
                  </a:lnTo>
                  <a:lnTo>
                    <a:pt x="56629" y="0"/>
                  </a:lnTo>
                  <a:lnTo>
                    <a:pt x="49789" y="2939"/>
                  </a:lnTo>
                  <a:lnTo>
                    <a:pt x="16539" y="33123"/>
                  </a:lnTo>
                  <a:lnTo>
                    <a:pt x="12863" y="39709"/>
                  </a:lnTo>
                  <a:lnTo>
                    <a:pt x="10127" y="46311"/>
                  </a:lnTo>
                  <a:lnTo>
                    <a:pt x="3490" y="56227"/>
                  </a:lnTo>
                  <a:lnTo>
                    <a:pt x="1034" y="67248"/>
                  </a:lnTo>
                  <a:lnTo>
                    <a:pt x="40" y="102116"/>
                  </a:lnTo>
                  <a:lnTo>
                    <a:pt x="1129" y="104457"/>
                  </a:lnTo>
                  <a:lnTo>
                    <a:pt x="2958" y="106018"/>
                  </a:lnTo>
                  <a:lnTo>
                    <a:pt x="5279" y="107059"/>
                  </a:lnTo>
                  <a:lnTo>
                    <a:pt x="6827" y="108854"/>
                  </a:lnTo>
                  <a:lnTo>
                    <a:pt x="8546" y="113791"/>
                  </a:lnTo>
                  <a:lnTo>
                    <a:pt x="10107" y="115547"/>
                  </a:lnTo>
                  <a:lnTo>
                    <a:pt x="29970" y="126709"/>
                  </a:lnTo>
                  <a:lnTo>
                    <a:pt x="43035" y="128534"/>
                  </a:lnTo>
                  <a:lnTo>
                    <a:pt x="49626" y="125844"/>
                  </a:lnTo>
                  <a:lnTo>
                    <a:pt x="56231" y="122076"/>
                  </a:lnTo>
                  <a:lnTo>
                    <a:pt x="69455" y="119657"/>
                  </a:lnTo>
                  <a:lnTo>
                    <a:pt x="117715" y="119065"/>
                  </a:lnTo>
                  <a:lnTo>
                    <a:pt x="141805" y="119062"/>
                  </a:lnTo>
                  <a:lnTo>
                    <a:pt x="148647" y="122002"/>
                  </a:lnTo>
                  <a:lnTo>
                    <a:pt x="155362" y="125880"/>
                  </a:lnTo>
                  <a:lnTo>
                    <a:pt x="165340" y="129166"/>
                  </a:lnTo>
                  <a:lnTo>
                    <a:pt x="171968" y="133842"/>
                  </a:lnTo>
                  <a:lnTo>
                    <a:pt x="175650" y="139594"/>
                  </a:lnTo>
                  <a:lnTo>
                    <a:pt x="178012" y="152270"/>
                  </a:lnTo>
                  <a:lnTo>
                    <a:pt x="178543" y="180533"/>
                  </a:lnTo>
                  <a:lnTo>
                    <a:pt x="175631" y="187907"/>
                  </a:lnTo>
                  <a:lnTo>
                    <a:pt x="142179" y="234537"/>
                  </a:lnTo>
                  <a:lnTo>
                    <a:pt x="131179" y="244655"/>
                  </a:lnTo>
                  <a:lnTo>
                    <a:pt x="102342" y="263472"/>
                  </a:lnTo>
                  <a:lnTo>
                    <a:pt x="54132" y="276777"/>
                  </a:lnTo>
                  <a:lnTo>
                    <a:pt x="12304" y="277799"/>
                  </a:lnTo>
                  <a:lnTo>
                    <a:pt x="0" y="2678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Shape-294"/>
            <p:cNvSpPr/>
            <p:nvPr/>
          </p:nvSpPr>
          <p:spPr>
            <a:xfrm>
              <a:off x="7233047" y="5635636"/>
              <a:ext cx="466329" cy="48217"/>
            </a:xfrm>
            <a:custGeom>
              <a:avLst/>
              <a:gdLst/>
              <a:ahLst/>
              <a:cxnLst/>
              <a:rect l="0" t="0" r="0" b="0"/>
              <a:pathLst>
                <a:path w="466329" h="48217">
                  <a:moveTo>
                    <a:pt x="0" y="9911"/>
                  </a:moveTo>
                  <a:lnTo>
                    <a:pt x="8542" y="1368"/>
                  </a:lnTo>
                  <a:lnTo>
                    <a:pt x="14780" y="398"/>
                  </a:lnTo>
                  <a:lnTo>
                    <a:pt x="43035" y="0"/>
                  </a:lnTo>
                  <a:lnTo>
                    <a:pt x="49627" y="2933"/>
                  </a:lnTo>
                  <a:lnTo>
                    <a:pt x="56231" y="6810"/>
                  </a:lnTo>
                  <a:lnTo>
                    <a:pt x="66148" y="10095"/>
                  </a:lnTo>
                  <a:lnTo>
                    <a:pt x="76068" y="16457"/>
                  </a:lnTo>
                  <a:lnTo>
                    <a:pt x="87091" y="18833"/>
                  </a:lnTo>
                  <a:lnTo>
                    <a:pt x="102730" y="20639"/>
                  </a:lnTo>
                  <a:lnTo>
                    <a:pt x="115939" y="26564"/>
                  </a:lnTo>
                  <a:lnTo>
                    <a:pt x="165501" y="38173"/>
                  </a:lnTo>
                  <a:lnTo>
                    <a:pt x="198455" y="42419"/>
                  </a:lnTo>
                  <a:lnTo>
                    <a:pt x="221226" y="47471"/>
                  </a:lnTo>
                  <a:lnTo>
                    <a:pt x="260358" y="48216"/>
                  </a:lnTo>
                  <a:lnTo>
                    <a:pt x="307524" y="40273"/>
                  </a:lnTo>
                  <a:lnTo>
                    <a:pt x="355114" y="36789"/>
                  </a:lnTo>
                  <a:lnTo>
                    <a:pt x="362420" y="34444"/>
                  </a:lnTo>
                  <a:lnTo>
                    <a:pt x="376417" y="34778"/>
                  </a:lnTo>
                  <a:lnTo>
                    <a:pt x="423297" y="39390"/>
                  </a:lnTo>
                  <a:lnTo>
                    <a:pt x="437899" y="39591"/>
                  </a:lnTo>
                  <a:lnTo>
                    <a:pt x="466328" y="297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295"/>
            <p:cNvSpPr/>
            <p:nvPr/>
          </p:nvSpPr>
          <p:spPr>
            <a:xfrm>
              <a:off x="7441406" y="5685234"/>
              <a:ext cx="39689" cy="406798"/>
            </a:xfrm>
            <a:custGeom>
              <a:avLst/>
              <a:gdLst/>
              <a:ahLst/>
              <a:cxnLst/>
              <a:rect l="0" t="0" r="0" b="0"/>
              <a:pathLst>
                <a:path w="39689" h="406798">
                  <a:moveTo>
                    <a:pt x="39688" y="0"/>
                  </a:moveTo>
                  <a:lnTo>
                    <a:pt x="39688" y="5267"/>
                  </a:lnTo>
                  <a:lnTo>
                    <a:pt x="36748" y="10794"/>
                  </a:lnTo>
                  <a:lnTo>
                    <a:pt x="34420" y="13810"/>
                  </a:lnTo>
                  <a:lnTo>
                    <a:pt x="31834" y="23042"/>
                  </a:lnTo>
                  <a:lnTo>
                    <a:pt x="29887" y="66333"/>
                  </a:lnTo>
                  <a:lnTo>
                    <a:pt x="26842" y="102184"/>
                  </a:lnTo>
                  <a:lnTo>
                    <a:pt x="20765" y="149219"/>
                  </a:lnTo>
                  <a:lnTo>
                    <a:pt x="19965" y="198489"/>
                  </a:lnTo>
                  <a:lnTo>
                    <a:pt x="16919" y="240201"/>
                  </a:lnTo>
                  <a:lnTo>
                    <a:pt x="10536" y="287046"/>
                  </a:lnTo>
                  <a:lnTo>
                    <a:pt x="9958" y="333997"/>
                  </a:lnTo>
                  <a:lnTo>
                    <a:pt x="6998" y="344308"/>
                  </a:lnTo>
                  <a:lnTo>
                    <a:pt x="3110" y="353668"/>
                  </a:lnTo>
                  <a:lnTo>
                    <a:pt x="0" y="4067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296"/>
            <p:cNvSpPr/>
            <p:nvPr/>
          </p:nvSpPr>
          <p:spPr>
            <a:xfrm>
              <a:off x="7550955" y="5804467"/>
              <a:ext cx="207937" cy="208143"/>
            </a:xfrm>
            <a:custGeom>
              <a:avLst/>
              <a:gdLst/>
              <a:ahLst/>
              <a:cxnLst/>
              <a:rect l="0" t="0" r="0" b="0"/>
              <a:pathLst>
                <a:path w="207937" h="208143">
                  <a:moveTo>
                    <a:pt x="9514" y="59361"/>
                  </a:moveTo>
                  <a:lnTo>
                    <a:pt x="9514" y="73171"/>
                  </a:lnTo>
                  <a:lnTo>
                    <a:pt x="6574" y="79463"/>
                  </a:lnTo>
                  <a:lnTo>
                    <a:pt x="2695" y="85934"/>
                  </a:lnTo>
                  <a:lnTo>
                    <a:pt x="205" y="99071"/>
                  </a:lnTo>
                  <a:lnTo>
                    <a:pt x="0" y="102371"/>
                  </a:lnTo>
                  <a:lnTo>
                    <a:pt x="2713" y="108977"/>
                  </a:lnTo>
                  <a:lnTo>
                    <a:pt x="6491" y="115588"/>
                  </a:lnTo>
                  <a:lnTo>
                    <a:pt x="8618" y="126611"/>
                  </a:lnTo>
                  <a:lnTo>
                    <a:pt x="10351" y="142248"/>
                  </a:lnTo>
                  <a:lnTo>
                    <a:pt x="21747" y="168320"/>
                  </a:lnTo>
                  <a:lnTo>
                    <a:pt x="33121" y="181695"/>
                  </a:lnTo>
                  <a:lnTo>
                    <a:pt x="39482" y="185389"/>
                  </a:lnTo>
                  <a:lnTo>
                    <a:pt x="45984" y="188134"/>
                  </a:lnTo>
                  <a:lnTo>
                    <a:pt x="69050" y="205431"/>
                  </a:lnTo>
                  <a:lnTo>
                    <a:pt x="82275" y="207644"/>
                  </a:lnTo>
                  <a:lnTo>
                    <a:pt x="110660" y="208142"/>
                  </a:lnTo>
                  <a:lnTo>
                    <a:pt x="118040" y="205228"/>
                  </a:lnTo>
                  <a:lnTo>
                    <a:pt x="160260" y="175065"/>
                  </a:lnTo>
                  <a:lnTo>
                    <a:pt x="194698" y="125575"/>
                  </a:lnTo>
                  <a:lnTo>
                    <a:pt x="203534" y="112175"/>
                  </a:lnTo>
                  <a:lnTo>
                    <a:pt x="207369" y="82063"/>
                  </a:lnTo>
                  <a:lnTo>
                    <a:pt x="207936" y="41025"/>
                  </a:lnTo>
                  <a:lnTo>
                    <a:pt x="206838" y="37215"/>
                  </a:lnTo>
                  <a:lnTo>
                    <a:pt x="205004" y="34675"/>
                  </a:lnTo>
                  <a:lnTo>
                    <a:pt x="168240" y="2733"/>
                  </a:lnTo>
                  <a:lnTo>
                    <a:pt x="155395" y="690"/>
                  </a:lnTo>
                  <a:lnTo>
                    <a:pt x="136568" y="0"/>
                  </a:lnTo>
                  <a:lnTo>
                    <a:pt x="120410" y="5147"/>
                  </a:lnTo>
                  <a:lnTo>
                    <a:pt x="106925" y="13655"/>
                  </a:lnTo>
                  <a:lnTo>
                    <a:pt x="86146" y="37528"/>
                  </a:lnTo>
                  <a:lnTo>
                    <a:pt x="75543" y="46350"/>
                  </a:lnTo>
                  <a:lnTo>
                    <a:pt x="46018" y="95879"/>
                  </a:lnTo>
                  <a:lnTo>
                    <a:pt x="32314" y="136685"/>
                  </a:lnTo>
                  <a:lnTo>
                    <a:pt x="29358" y="1784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297"/>
            <p:cNvSpPr/>
            <p:nvPr/>
          </p:nvSpPr>
          <p:spPr>
            <a:xfrm>
              <a:off x="7838281" y="5744766"/>
              <a:ext cx="158663" cy="247908"/>
            </a:xfrm>
            <a:custGeom>
              <a:avLst/>
              <a:gdLst/>
              <a:ahLst/>
              <a:cxnLst/>
              <a:rect l="0" t="0" r="0" b="0"/>
              <a:pathLst>
                <a:path w="158663" h="247908">
                  <a:moveTo>
                    <a:pt x="0" y="49609"/>
                  </a:moveTo>
                  <a:lnTo>
                    <a:pt x="0" y="73220"/>
                  </a:lnTo>
                  <a:lnTo>
                    <a:pt x="2940" y="79579"/>
                  </a:lnTo>
                  <a:lnTo>
                    <a:pt x="6818" y="86080"/>
                  </a:lnTo>
                  <a:lnTo>
                    <a:pt x="9308" y="99236"/>
                  </a:lnTo>
                  <a:lnTo>
                    <a:pt x="10752" y="106943"/>
                  </a:lnTo>
                  <a:lnTo>
                    <a:pt x="18429" y="130913"/>
                  </a:lnTo>
                  <a:lnTo>
                    <a:pt x="20666" y="146350"/>
                  </a:lnTo>
                  <a:lnTo>
                    <a:pt x="27682" y="162180"/>
                  </a:lnTo>
                  <a:lnTo>
                    <a:pt x="35641" y="175446"/>
                  </a:lnTo>
                  <a:lnTo>
                    <a:pt x="39591" y="191747"/>
                  </a:lnTo>
                  <a:lnTo>
                    <a:pt x="67531" y="235717"/>
                  </a:lnTo>
                  <a:lnTo>
                    <a:pt x="74151" y="242679"/>
                  </a:lnTo>
                  <a:lnTo>
                    <a:pt x="79993" y="245661"/>
                  </a:lnTo>
                  <a:lnTo>
                    <a:pt x="91419" y="247837"/>
                  </a:lnTo>
                  <a:lnTo>
                    <a:pt x="94019" y="247907"/>
                  </a:lnTo>
                  <a:lnTo>
                    <a:pt x="99848" y="245044"/>
                  </a:lnTo>
                  <a:lnTo>
                    <a:pt x="112572" y="234224"/>
                  </a:lnTo>
                  <a:lnTo>
                    <a:pt x="116178" y="227940"/>
                  </a:lnTo>
                  <a:lnTo>
                    <a:pt x="134771" y="184810"/>
                  </a:lnTo>
                  <a:lnTo>
                    <a:pt x="145362" y="138667"/>
                  </a:lnTo>
                  <a:lnTo>
                    <a:pt x="156479" y="89476"/>
                  </a:lnTo>
                  <a:lnTo>
                    <a:pt x="158662" y="45389"/>
                  </a:lnTo>
                  <a:lnTo>
                    <a:pt x="157621" y="27290"/>
                  </a:lnTo>
                  <a:lnTo>
                    <a:pt x="14882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298"/>
            <p:cNvSpPr/>
            <p:nvPr/>
          </p:nvSpPr>
          <p:spPr>
            <a:xfrm>
              <a:off x="8066893" y="5744781"/>
              <a:ext cx="158342" cy="257399"/>
            </a:xfrm>
            <a:custGeom>
              <a:avLst/>
              <a:gdLst/>
              <a:ahLst/>
              <a:cxnLst/>
              <a:rect l="0" t="0" r="0" b="0"/>
              <a:pathLst>
                <a:path w="158342" h="257399">
                  <a:moveTo>
                    <a:pt x="9513" y="39672"/>
                  </a:moveTo>
                  <a:lnTo>
                    <a:pt x="970" y="48215"/>
                  </a:lnTo>
                  <a:lnTo>
                    <a:pt x="0" y="54453"/>
                  </a:lnTo>
                  <a:lnTo>
                    <a:pt x="9248" y="103572"/>
                  </a:lnTo>
                  <a:lnTo>
                    <a:pt x="9502" y="150202"/>
                  </a:lnTo>
                  <a:lnTo>
                    <a:pt x="18821" y="195666"/>
                  </a:lnTo>
                  <a:lnTo>
                    <a:pt x="19026" y="199892"/>
                  </a:lnTo>
                  <a:lnTo>
                    <a:pt x="22193" y="207527"/>
                  </a:lnTo>
                  <a:lnTo>
                    <a:pt x="24581" y="211107"/>
                  </a:lnTo>
                  <a:lnTo>
                    <a:pt x="30179" y="236954"/>
                  </a:lnTo>
                  <a:lnTo>
                    <a:pt x="36093" y="245362"/>
                  </a:lnTo>
                  <a:lnTo>
                    <a:pt x="39155" y="257398"/>
                  </a:lnTo>
                  <a:lnTo>
                    <a:pt x="39279" y="209651"/>
                  </a:lnTo>
                  <a:lnTo>
                    <a:pt x="39279" y="161581"/>
                  </a:lnTo>
                  <a:lnTo>
                    <a:pt x="48281" y="115713"/>
                  </a:lnTo>
                  <a:lnTo>
                    <a:pt x="55938" y="70334"/>
                  </a:lnTo>
                  <a:lnTo>
                    <a:pt x="63970" y="42009"/>
                  </a:lnTo>
                  <a:lnTo>
                    <a:pt x="76230" y="20573"/>
                  </a:lnTo>
                  <a:lnTo>
                    <a:pt x="78852" y="13543"/>
                  </a:lnTo>
                  <a:lnTo>
                    <a:pt x="83692" y="6746"/>
                  </a:lnTo>
                  <a:lnTo>
                    <a:pt x="89519" y="2990"/>
                  </a:lnTo>
                  <a:lnTo>
                    <a:pt x="102242" y="578"/>
                  </a:lnTo>
                  <a:lnTo>
                    <a:pt x="126619" y="0"/>
                  </a:lnTo>
                  <a:lnTo>
                    <a:pt x="136947" y="8529"/>
                  </a:lnTo>
                  <a:lnTo>
                    <a:pt x="143305" y="9499"/>
                  </a:lnTo>
                  <a:lnTo>
                    <a:pt x="145010" y="10737"/>
                  </a:lnTo>
                  <a:lnTo>
                    <a:pt x="146146" y="12664"/>
                  </a:lnTo>
                  <a:lnTo>
                    <a:pt x="146904" y="15053"/>
                  </a:lnTo>
                  <a:lnTo>
                    <a:pt x="148511" y="16645"/>
                  </a:lnTo>
                  <a:lnTo>
                    <a:pt x="153237" y="18413"/>
                  </a:lnTo>
                  <a:lnTo>
                    <a:pt x="154938" y="19987"/>
                  </a:lnTo>
                  <a:lnTo>
                    <a:pt x="158341" y="297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6" name="SMARTInkShape-Group198"/>
          <p:cNvGrpSpPr/>
          <p:nvPr/>
        </p:nvGrpSpPr>
        <p:grpSpPr>
          <a:xfrm>
            <a:off x="6121797" y="5697182"/>
            <a:ext cx="2291954" cy="841282"/>
            <a:chOff x="6121797" y="5697182"/>
            <a:chExt cx="2291954" cy="841282"/>
          </a:xfrm>
        </p:grpSpPr>
        <p:sp>
          <p:nvSpPr>
            <p:cNvPr id="110" name="SMARTInkShape-299"/>
            <p:cNvSpPr/>
            <p:nvPr/>
          </p:nvSpPr>
          <p:spPr>
            <a:xfrm>
              <a:off x="6121797" y="6072188"/>
              <a:ext cx="2291954" cy="466276"/>
            </a:xfrm>
            <a:custGeom>
              <a:avLst/>
              <a:gdLst/>
              <a:ahLst/>
              <a:cxnLst/>
              <a:rect l="0" t="0" r="0" b="0"/>
              <a:pathLst>
                <a:path w="2291954" h="466276">
                  <a:moveTo>
                    <a:pt x="0" y="228203"/>
                  </a:moveTo>
                  <a:lnTo>
                    <a:pt x="18427" y="228203"/>
                  </a:lnTo>
                  <a:lnTo>
                    <a:pt x="24691" y="233470"/>
                  </a:lnTo>
                  <a:lnTo>
                    <a:pt x="27485" y="233919"/>
                  </a:lnTo>
                  <a:lnTo>
                    <a:pt x="30450" y="233116"/>
                  </a:lnTo>
                  <a:lnTo>
                    <a:pt x="36684" y="230386"/>
                  </a:lnTo>
                  <a:lnTo>
                    <a:pt x="67402" y="225390"/>
                  </a:lnTo>
                  <a:lnTo>
                    <a:pt x="76258" y="221441"/>
                  </a:lnTo>
                  <a:lnTo>
                    <a:pt x="120546" y="209862"/>
                  </a:lnTo>
                  <a:lnTo>
                    <a:pt x="164406" y="194681"/>
                  </a:lnTo>
                  <a:lnTo>
                    <a:pt x="192735" y="182915"/>
                  </a:lnTo>
                  <a:lnTo>
                    <a:pt x="241598" y="171051"/>
                  </a:lnTo>
                  <a:lnTo>
                    <a:pt x="278498" y="161506"/>
                  </a:lnTo>
                  <a:lnTo>
                    <a:pt x="304841" y="156626"/>
                  </a:lnTo>
                  <a:lnTo>
                    <a:pt x="329550" y="151138"/>
                  </a:lnTo>
                  <a:lnTo>
                    <a:pt x="370494" y="149131"/>
                  </a:lnTo>
                  <a:lnTo>
                    <a:pt x="411896" y="148868"/>
                  </a:lnTo>
                  <a:lnTo>
                    <a:pt x="446390" y="147733"/>
                  </a:lnTo>
                  <a:lnTo>
                    <a:pt x="490282" y="139826"/>
                  </a:lnTo>
                  <a:lnTo>
                    <a:pt x="538142" y="138986"/>
                  </a:lnTo>
                  <a:lnTo>
                    <a:pt x="578693" y="140015"/>
                  </a:lnTo>
                  <a:lnTo>
                    <a:pt x="625073" y="148215"/>
                  </a:lnTo>
                  <a:lnTo>
                    <a:pt x="673816" y="148811"/>
                  </a:lnTo>
                  <a:lnTo>
                    <a:pt x="687744" y="148824"/>
                  </a:lnTo>
                  <a:lnTo>
                    <a:pt x="694454" y="151766"/>
                  </a:lnTo>
                  <a:lnTo>
                    <a:pt x="697788" y="154094"/>
                  </a:lnTo>
                  <a:lnTo>
                    <a:pt x="716773" y="158932"/>
                  </a:lnTo>
                  <a:lnTo>
                    <a:pt x="719282" y="161076"/>
                  </a:lnTo>
                  <a:lnTo>
                    <a:pt x="720953" y="163607"/>
                  </a:lnTo>
                  <a:lnTo>
                    <a:pt x="723170" y="165296"/>
                  </a:lnTo>
                  <a:lnTo>
                    <a:pt x="734649" y="170945"/>
                  </a:lnTo>
                  <a:lnTo>
                    <a:pt x="737813" y="173494"/>
                  </a:lnTo>
                  <a:lnTo>
                    <a:pt x="741328" y="179266"/>
                  </a:lnTo>
                  <a:lnTo>
                    <a:pt x="743993" y="185508"/>
                  </a:lnTo>
                  <a:lnTo>
                    <a:pt x="759851" y="206181"/>
                  </a:lnTo>
                  <a:lnTo>
                    <a:pt x="763440" y="235401"/>
                  </a:lnTo>
                  <a:lnTo>
                    <a:pt x="764980" y="254572"/>
                  </a:lnTo>
                  <a:lnTo>
                    <a:pt x="776227" y="300784"/>
                  </a:lnTo>
                  <a:lnTo>
                    <a:pt x="791014" y="346668"/>
                  </a:lnTo>
                  <a:lnTo>
                    <a:pt x="801311" y="387077"/>
                  </a:lnTo>
                  <a:lnTo>
                    <a:pt x="810840" y="416090"/>
                  </a:lnTo>
                  <a:lnTo>
                    <a:pt x="813472" y="428566"/>
                  </a:lnTo>
                  <a:lnTo>
                    <a:pt x="821152" y="441787"/>
                  </a:lnTo>
                  <a:lnTo>
                    <a:pt x="836868" y="459530"/>
                  </a:lnTo>
                  <a:lnTo>
                    <a:pt x="843414" y="463307"/>
                  </a:lnTo>
                  <a:lnTo>
                    <a:pt x="856599" y="465731"/>
                  </a:lnTo>
                  <a:lnTo>
                    <a:pt x="881700" y="466275"/>
                  </a:lnTo>
                  <a:lnTo>
                    <a:pt x="890901" y="463364"/>
                  </a:lnTo>
                  <a:lnTo>
                    <a:pt x="899767" y="459499"/>
                  </a:lnTo>
                  <a:lnTo>
                    <a:pt x="949329" y="447984"/>
                  </a:lnTo>
                  <a:lnTo>
                    <a:pt x="996604" y="436467"/>
                  </a:lnTo>
                  <a:lnTo>
                    <a:pt x="1044186" y="427648"/>
                  </a:lnTo>
                  <a:lnTo>
                    <a:pt x="1091529" y="425626"/>
                  </a:lnTo>
                  <a:lnTo>
                    <a:pt x="1140829" y="417336"/>
                  </a:lnTo>
                  <a:lnTo>
                    <a:pt x="1163744" y="413961"/>
                  </a:lnTo>
                  <a:lnTo>
                    <a:pt x="1209850" y="404485"/>
                  </a:lnTo>
                  <a:lnTo>
                    <a:pt x="1243460" y="388853"/>
                  </a:lnTo>
                  <a:lnTo>
                    <a:pt x="1282119" y="359181"/>
                  </a:lnTo>
                  <a:lnTo>
                    <a:pt x="1305992" y="314803"/>
                  </a:lnTo>
                  <a:lnTo>
                    <a:pt x="1325087" y="274558"/>
                  </a:lnTo>
                  <a:lnTo>
                    <a:pt x="1329271" y="228206"/>
                  </a:lnTo>
                  <a:lnTo>
                    <a:pt x="1329521" y="182105"/>
                  </a:lnTo>
                  <a:lnTo>
                    <a:pt x="1329531" y="135701"/>
                  </a:lnTo>
                  <a:lnTo>
                    <a:pt x="1329531" y="89314"/>
                  </a:lnTo>
                  <a:lnTo>
                    <a:pt x="1329531" y="86000"/>
                  </a:lnTo>
                  <a:lnTo>
                    <a:pt x="1330633" y="83792"/>
                  </a:lnTo>
                  <a:lnTo>
                    <a:pt x="1332470" y="82319"/>
                  </a:lnTo>
                  <a:lnTo>
                    <a:pt x="1334797" y="81338"/>
                  </a:lnTo>
                  <a:lnTo>
                    <a:pt x="1336349" y="79581"/>
                  </a:lnTo>
                  <a:lnTo>
                    <a:pt x="1338074" y="74689"/>
                  </a:lnTo>
                  <a:lnTo>
                    <a:pt x="1339636" y="72944"/>
                  </a:lnTo>
                  <a:lnTo>
                    <a:pt x="1344312" y="71004"/>
                  </a:lnTo>
                  <a:lnTo>
                    <a:pt x="1356296" y="68657"/>
                  </a:lnTo>
                  <a:lnTo>
                    <a:pt x="1366002" y="62725"/>
                  </a:lnTo>
                  <a:lnTo>
                    <a:pt x="1372566" y="60950"/>
                  </a:lnTo>
                  <a:lnTo>
                    <a:pt x="1375860" y="61579"/>
                  </a:lnTo>
                  <a:lnTo>
                    <a:pt x="1386865" y="66630"/>
                  </a:lnTo>
                  <a:lnTo>
                    <a:pt x="1414602" y="70308"/>
                  </a:lnTo>
                  <a:lnTo>
                    <a:pt x="1426273" y="76198"/>
                  </a:lnTo>
                  <a:lnTo>
                    <a:pt x="1442103" y="79536"/>
                  </a:lnTo>
                  <a:lnTo>
                    <a:pt x="1455367" y="85914"/>
                  </a:lnTo>
                  <a:lnTo>
                    <a:pt x="1504703" y="98211"/>
                  </a:lnTo>
                  <a:lnTo>
                    <a:pt x="1547998" y="99159"/>
                  </a:lnTo>
                  <a:lnTo>
                    <a:pt x="1570651" y="102141"/>
                  </a:lnTo>
                  <a:lnTo>
                    <a:pt x="1587729" y="104927"/>
                  </a:lnTo>
                  <a:lnTo>
                    <a:pt x="1631327" y="99865"/>
                  </a:lnTo>
                  <a:lnTo>
                    <a:pt x="1677342" y="94036"/>
                  </a:lnTo>
                  <a:lnTo>
                    <a:pt x="1718625" y="86981"/>
                  </a:lnTo>
                  <a:lnTo>
                    <a:pt x="1766375" y="79275"/>
                  </a:lnTo>
                  <a:lnTo>
                    <a:pt x="1815740" y="65697"/>
                  </a:lnTo>
                  <a:lnTo>
                    <a:pt x="1865317" y="49549"/>
                  </a:lnTo>
                  <a:lnTo>
                    <a:pt x="1905001" y="41635"/>
                  </a:lnTo>
                  <a:lnTo>
                    <a:pt x="1951506" y="32150"/>
                  </a:lnTo>
                  <a:lnTo>
                    <a:pt x="1993683" y="22601"/>
                  </a:lnTo>
                  <a:lnTo>
                    <a:pt x="2033863" y="20388"/>
                  </a:lnTo>
                  <a:lnTo>
                    <a:pt x="2073648" y="18848"/>
                  </a:lnTo>
                  <a:lnTo>
                    <a:pt x="2113355" y="12012"/>
                  </a:lnTo>
                  <a:lnTo>
                    <a:pt x="2156149" y="9094"/>
                  </a:lnTo>
                  <a:lnTo>
                    <a:pt x="2204929" y="943"/>
                  </a:lnTo>
                  <a:lnTo>
                    <a:pt x="2252205" y="55"/>
                  </a:lnTo>
                  <a:lnTo>
                    <a:pt x="229195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300"/>
            <p:cNvSpPr/>
            <p:nvPr/>
          </p:nvSpPr>
          <p:spPr>
            <a:xfrm>
              <a:off x="7084220" y="5982934"/>
              <a:ext cx="289525" cy="317286"/>
            </a:xfrm>
            <a:custGeom>
              <a:avLst/>
              <a:gdLst/>
              <a:ahLst/>
              <a:cxnLst/>
              <a:rect l="0" t="0" r="0" b="0"/>
              <a:pathLst>
                <a:path w="289525" h="317286">
                  <a:moveTo>
                    <a:pt x="9921" y="178550"/>
                  </a:moveTo>
                  <a:lnTo>
                    <a:pt x="1378" y="178550"/>
                  </a:lnTo>
                  <a:lnTo>
                    <a:pt x="918" y="179653"/>
                  </a:lnTo>
                  <a:lnTo>
                    <a:pt x="0" y="221671"/>
                  </a:lnTo>
                  <a:lnTo>
                    <a:pt x="1102" y="223834"/>
                  </a:lnTo>
                  <a:lnTo>
                    <a:pt x="2939" y="225275"/>
                  </a:lnTo>
                  <a:lnTo>
                    <a:pt x="7920" y="227981"/>
                  </a:lnTo>
                  <a:lnTo>
                    <a:pt x="16922" y="234599"/>
                  </a:lnTo>
                  <a:lnTo>
                    <a:pt x="23321" y="236534"/>
                  </a:lnTo>
                  <a:lnTo>
                    <a:pt x="25469" y="238152"/>
                  </a:lnTo>
                  <a:lnTo>
                    <a:pt x="29594" y="244594"/>
                  </a:lnTo>
                  <a:lnTo>
                    <a:pt x="34466" y="246488"/>
                  </a:lnTo>
                  <a:lnTo>
                    <a:pt x="43407" y="247554"/>
                  </a:lnTo>
                  <a:lnTo>
                    <a:pt x="49792" y="244864"/>
                  </a:lnTo>
                  <a:lnTo>
                    <a:pt x="56304" y="241096"/>
                  </a:lnTo>
                  <a:lnTo>
                    <a:pt x="62873" y="239421"/>
                  </a:lnTo>
                  <a:lnTo>
                    <a:pt x="65066" y="237872"/>
                  </a:lnTo>
                  <a:lnTo>
                    <a:pt x="66528" y="235738"/>
                  </a:lnTo>
                  <a:lnTo>
                    <a:pt x="68586" y="227465"/>
                  </a:lnTo>
                  <a:lnTo>
                    <a:pt x="68874" y="224389"/>
                  </a:lnTo>
                  <a:lnTo>
                    <a:pt x="72135" y="218032"/>
                  </a:lnTo>
                  <a:lnTo>
                    <a:pt x="76156" y="211532"/>
                  </a:lnTo>
                  <a:lnTo>
                    <a:pt x="78738" y="198376"/>
                  </a:lnTo>
                  <a:lnTo>
                    <a:pt x="79248" y="185162"/>
                  </a:lnTo>
                  <a:lnTo>
                    <a:pt x="78188" y="182958"/>
                  </a:lnTo>
                  <a:lnTo>
                    <a:pt x="76378" y="181489"/>
                  </a:lnTo>
                  <a:lnTo>
                    <a:pt x="74069" y="180509"/>
                  </a:lnTo>
                  <a:lnTo>
                    <a:pt x="72530" y="178754"/>
                  </a:lnTo>
                  <a:lnTo>
                    <a:pt x="70819" y="173863"/>
                  </a:lnTo>
                  <a:lnTo>
                    <a:pt x="69261" y="172119"/>
                  </a:lnTo>
                  <a:lnTo>
                    <a:pt x="49721" y="159717"/>
                  </a:lnTo>
                  <a:lnTo>
                    <a:pt x="10498" y="158708"/>
                  </a:lnTo>
                  <a:lnTo>
                    <a:pt x="9925" y="168508"/>
                  </a:lnTo>
                  <a:lnTo>
                    <a:pt x="18464" y="168618"/>
                  </a:lnTo>
                  <a:lnTo>
                    <a:pt x="28264" y="177170"/>
                  </a:lnTo>
                  <a:lnTo>
                    <a:pt x="34587" y="178141"/>
                  </a:lnTo>
                  <a:lnTo>
                    <a:pt x="57610" y="178540"/>
                  </a:lnTo>
                  <a:lnTo>
                    <a:pt x="73171" y="164740"/>
                  </a:lnTo>
                  <a:lnTo>
                    <a:pt x="76617" y="158448"/>
                  </a:lnTo>
                  <a:lnTo>
                    <a:pt x="79251" y="151977"/>
                  </a:lnTo>
                  <a:lnTo>
                    <a:pt x="96464" y="128936"/>
                  </a:lnTo>
                  <a:lnTo>
                    <a:pt x="99957" y="112404"/>
                  </a:lnTo>
                  <a:lnTo>
                    <a:pt x="105929" y="101380"/>
                  </a:lnTo>
                  <a:lnTo>
                    <a:pt x="109084" y="51815"/>
                  </a:lnTo>
                  <a:lnTo>
                    <a:pt x="109102" y="47759"/>
                  </a:lnTo>
                  <a:lnTo>
                    <a:pt x="106183" y="40311"/>
                  </a:lnTo>
                  <a:lnTo>
                    <a:pt x="103861" y="36782"/>
                  </a:lnTo>
                  <a:lnTo>
                    <a:pt x="99625" y="13257"/>
                  </a:lnTo>
                  <a:lnTo>
                    <a:pt x="99338" y="5612"/>
                  </a:lnTo>
                  <a:lnTo>
                    <a:pt x="98196" y="3727"/>
                  </a:lnTo>
                  <a:lnTo>
                    <a:pt x="96331" y="2470"/>
                  </a:lnTo>
                  <a:lnTo>
                    <a:pt x="89418" y="0"/>
                  </a:lnTo>
                  <a:lnTo>
                    <a:pt x="89299" y="28548"/>
                  </a:lnTo>
                  <a:lnTo>
                    <a:pt x="92237" y="37653"/>
                  </a:lnTo>
                  <a:lnTo>
                    <a:pt x="96115" y="46476"/>
                  </a:lnTo>
                  <a:lnTo>
                    <a:pt x="104363" y="96005"/>
                  </a:lnTo>
                  <a:lnTo>
                    <a:pt x="115679" y="142178"/>
                  </a:lnTo>
                  <a:lnTo>
                    <a:pt x="123883" y="175244"/>
                  </a:lnTo>
                  <a:lnTo>
                    <a:pt x="145608" y="221545"/>
                  </a:lnTo>
                  <a:lnTo>
                    <a:pt x="171981" y="269195"/>
                  </a:lnTo>
                  <a:lnTo>
                    <a:pt x="211666" y="310827"/>
                  </a:lnTo>
                  <a:lnTo>
                    <a:pt x="218280" y="314510"/>
                  </a:lnTo>
                  <a:lnTo>
                    <a:pt x="231509" y="316874"/>
                  </a:lnTo>
                  <a:lnTo>
                    <a:pt x="241431" y="317285"/>
                  </a:lnTo>
                  <a:lnTo>
                    <a:pt x="250985" y="311500"/>
                  </a:lnTo>
                  <a:lnTo>
                    <a:pt x="269817" y="295089"/>
                  </a:lnTo>
                  <a:lnTo>
                    <a:pt x="285977" y="268815"/>
                  </a:lnTo>
                  <a:lnTo>
                    <a:pt x="289524" y="248433"/>
                  </a:lnTo>
                  <a:lnTo>
                    <a:pt x="288087" y="218935"/>
                  </a:lnTo>
                  <a:lnTo>
                    <a:pt x="279071" y="207156"/>
                  </a:lnTo>
                  <a:lnTo>
                    <a:pt x="261280" y="194008"/>
                  </a:lnTo>
                  <a:lnTo>
                    <a:pt x="256868" y="192163"/>
                  </a:lnTo>
                  <a:lnTo>
                    <a:pt x="214592" y="190304"/>
                  </a:lnTo>
                  <a:lnTo>
                    <a:pt x="165512" y="198283"/>
                  </a:lnTo>
                  <a:lnTo>
                    <a:pt x="148827" y="1983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Shape-301"/>
            <p:cNvSpPr/>
            <p:nvPr/>
          </p:nvSpPr>
          <p:spPr>
            <a:xfrm>
              <a:off x="6578203" y="5824141"/>
              <a:ext cx="317501" cy="49606"/>
            </a:xfrm>
            <a:custGeom>
              <a:avLst/>
              <a:gdLst/>
              <a:ahLst/>
              <a:cxnLst/>
              <a:rect l="0" t="0" r="0" b="0"/>
              <a:pathLst>
                <a:path w="317501" h="49606">
                  <a:moveTo>
                    <a:pt x="317500" y="0"/>
                  </a:moveTo>
                  <a:lnTo>
                    <a:pt x="303690" y="0"/>
                  </a:lnTo>
                  <a:lnTo>
                    <a:pt x="297398" y="2939"/>
                  </a:lnTo>
                  <a:lnTo>
                    <a:pt x="294177" y="5267"/>
                  </a:lnTo>
                  <a:lnTo>
                    <a:pt x="279109" y="8543"/>
                  </a:lnTo>
                  <a:lnTo>
                    <a:pt x="247782" y="12679"/>
                  </a:lnTo>
                  <a:lnTo>
                    <a:pt x="205005" y="24692"/>
                  </a:lnTo>
                  <a:lnTo>
                    <a:pt x="166161" y="36951"/>
                  </a:lnTo>
                  <a:lnTo>
                    <a:pt x="141102" y="41816"/>
                  </a:lnTo>
                  <a:lnTo>
                    <a:pt x="116773" y="47300"/>
                  </a:lnTo>
                  <a:lnTo>
                    <a:pt x="70123" y="49406"/>
                  </a:lnTo>
                  <a:lnTo>
                    <a:pt x="23190" y="49597"/>
                  </a:lnTo>
                  <a:lnTo>
                    <a:pt x="8586" y="49605"/>
                  </a:lnTo>
                  <a:lnTo>
                    <a:pt x="5724" y="48504"/>
                  </a:lnTo>
                  <a:lnTo>
                    <a:pt x="3816" y="46667"/>
                  </a:lnTo>
                  <a:lnTo>
                    <a:pt x="0" y="396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SMARTInkShape-302"/>
            <p:cNvSpPr/>
            <p:nvPr/>
          </p:nvSpPr>
          <p:spPr>
            <a:xfrm>
              <a:off x="6453512" y="5697182"/>
              <a:ext cx="610864" cy="432825"/>
            </a:xfrm>
            <a:custGeom>
              <a:avLst/>
              <a:gdLst/>
              <a:ahLst/>
              <a:cxnLst/>
              <a:rect l="0" t="0" r="0" b="0"/>
              <a:pathLst>
                <a:path w="610864" h="432825">
                  <a:moveTo>
                    <a:pt x="65160" y="265865"/>
                  </a:moveTo>
                  <a:lnTo>
                    <a:pt x="59893" y="265865"/>
                  </a:lnTo>
                  <a:lnTo>
                    <a:pt x="58341" y="264762"/>
                  </a:lnTo>
                  <a:lnTo>
                    <a:pt x="57306" y="262925"/>
                  </a:lnTo>
                  <a:lnTo>
                    <a:pt x="56617" y="260598"/>
                  </a:lnTo>
                  <a:lnTo>
                    <a:pt x="55055" y="259046"/>
                  </a:lnTo>
                  <a:lnTo>
                    <a:pt x="50379" y="257322"/>
                  </a:lnTo>
                  <a:lnTo>
                    <a:pt x="41549" y="256352"/>
                  </a:lnTo>
                  <a:lnTo>
                    <a:pt x="39497" y="257318"/>
                  </a:lnTo>
                  <a:lnTo>
                    <a:pt x="38130" y="259065"/>
                  </a:lnTo>
                  <a:lnTo>
                    <a:pt x="37218" y="261332"/>
                  </a:lnTo>
                  <a:lnTo>
                    <a:pt x="35507" y="262843"/>
                  </a:lnTo>
                  <a:lnTo>
                    <a:pt x="30667" y="264522"/>
                  </a:lnTo>
                  <a:lnTo>
                    <a:pt x="28935" y="266072"/>
                  </a:lnTo>
                  <a:lnTo>
                    <a:pt x="18957" y="283812"/>
                  </a:lnTo>
                  <a:lnTo>
                    <a:pt x="15457" y="299233"/>
                  </a:lnTo>
                  <a:lnTo>
                    <a:pt x="9032" y="312378"/>
                  </a:lnTo>
                  <a:lnTo>
                    <a:pt x="494" y="361914"/>
                  </a:lnTo>
                  <a:lnTo>
                    <a:pt x="0" y="367380"/>
                  </a:lnTo>
                  <a:lnTo>
                    <a:pt x="6541" y="416070"/>
                  </a:lnTo>
                  <a:lnTo>
                    <a:pt x="8442" y="418918"/>
                  </a:lnTo>
                  <a:lnTo>
                    <a:pt x="23677" y="432824"/>
                  </a:lnTo>
                  <a:lnTo>
                    <a:pt x="25378" y="432293"/>
                  </a:lnTo>
                  <a:lnTo>
                    <a:pt x="33039" y="427380"/>
                  </a:lnTo>
                  <a:lnTo>
                    <a:pt x="39123" y="425843"/>
                  </a:lnTo>
                  <a:lnTo>
                    <a:pt x="45504" y="419281"/>
                  </a:lnTo>
                  <a:lnTo>
                    <a:pt x="60775" y="397658"/>
                  </a:lnTo>
                  <a:lnTo>
                    <a:pt x="72696" y="362545"/>
                  </a:lnTo>
                  <a:lnTo>
                    <a:pt x="80867" y="348652"/>
                  </a:lnTo>
                  <a:lnTo>
                    <a:pt x="84761" y="313218"/>
                  </a:lnTo>
                  <a:lnTo>
                    <a:pt x="85003" y="285771"/>
                  </a:lnTo>
                  <a:lnTo>
                    <a:pt x="85004" y="309034"/>
                  </a:lnTo>
                  <a:lnTo>
                    <a:pt x="87943" y="315551"/>
                  </a:lnTo>
                  <a:lnTo>
                    <a:pt x="90271" y="318833"/>
                  </a:lnTo>
                  <a:lnTo>
                    <a:pt x="93546" y="333986"/>
                  </a:lnTo>
                  <a:lnTo>
                    <a:pt x="95755" y="352041"/>
                  </a:lnTo>
                  <a:lnTo>
                    <a:pt x="107158" y="384260"/>
                  </a:lnTo>
                  <a:lnTo>
                    <a:pt x="111387" y="391246"/>
                  </a:lnTo>
                  <a:lnTo>
                    <a:pt x="113265" y="398025"/>
                  </a:lnTo>
                  <a:lnTo>
                    <a:pt x="114869" y="400275"/>
                  </a:lnTo>
                  <a:lnTo>
                    <a:pt x="117040" y="401773"/>
                  </a:lnTo>
                  <a:lnTo>
                    <a:pt x="122393" y="403439"/>
                  </a:lnTo>
                  <a:lnTo>
                    <a:pt x="128447" y="404179"/>
                  </a:lnTo>
                  <a:lnTo>
                    <a:pt x="134812" y="401568"/>
                  </a:lnTo>
                  <a:lnTo>
                    <a:pt x="138053" y="399328"/>
                  </a:lnTo>
                  <a:lnTo>
                    <a:pt x="141654" y="393900"/>
                  </a:lnTo>
                  <a:lnTo>
                    <a:pt x="160244" y="350328"/>
                  </a:lnTo>
                  <a:lnTo>
                    <a:pt x="170834" y="302025"/>
                  </a:lnTo>
                  <a:lnTo>
                    <a:pt x="179111" y="255479"/>
                  </a:lnTo>
                  <a:lnTo>
                    <a:pt x="186489" y="209213"/>
                  </a:lnTo>
                  <a:lnTo>
                    <a:pt x="191875" y="184403"/>
                  </a:lnTo>
                  <a:lnTo>
                    <a:pt x="196412" y="159046"/>
                  </a:lnTo>
                  <a:lnTo>
                    <a:pt x="202554" y="130724"/>
                  </a:lnTo>
                  <a:lnTo>
                    <a:pt x="204027" y="99337"/>
                  </a:lnTo>
                  <a:lnTo>
                    <a:pt x="204065" y="140793"/>
                  </a:lnTo>
                  <a:lnTo>
                    <a:pt x="205168" y="157361"/>
                  </a:lnTo>
                  <a:lnTo>
                    <a:pt x="212608" y="198020"/>
                  </a:lnTo>
                  <a:lnTo>
                    <a:pt x="213807" y="246233"/>
                  </a:lnTo>
                  <a:lnTo>
                    <a:pt x="213964" y="288840"/>
                  </a:lnTo>
                  <a:lnTo>
                    <a:pt x="215083" y="315300"/>
                  </a:lnTo>
                  <a:lnTo>
                    <a:pt x="223296" y="361940"/>
                  </a:lnTo>
                  <a:lnTo>
                    <a:pt x="224739" y="371403"/>
                  </a:lnTo>
                  <a:lnTo>
                    <a:pt x="232416" y="391326"/>
                  </a:lnTo>
                  <a:lnTo>
                    <a:pt x="242250" y="403083"/>
                  </a:lnTo>
                  <a:lnTo>
                    <a:pt x="243854" y="402543"/>
                  </a:lnTo>
                  <a:lnTo>
                    <a:pt x="257431" y="390813"/>
                  </a:lnTo>
                  <a:lnTo>
                    <a:pt x="260856" y="381664"/>
                  </a:lnTo>
                  <a:lnTo>
                    <a:pt x="263437" y="333167"/>
                  </a:lnTo>
                  <a:lnTo>
                    <a:pt x="270384" y="288387"/>
                  </a:lnTo>
                  <a:lnTo>
                    <a:pt x="272900" y="246551"/>
                  </a:lnTo>
                  <a:lnTo>
                    <a:pt x="278665" y="206438"/>
                  </a:lnTo>
                  <a:lnTo>
                    <a:pt x="282497" y="166666"/>
                  </a:lnTo>
                  <a:lnTo>
                    <a:pt x="286194" y="129903"/>
                  </a:lnTo>
                  <a:lnTo>
                    <a:pt x="291238" y="105048"/>
                  </a:lnTo>
                  <a:lnTo>
                    <a:pt x="294185" y="73076"/>
                  </a:lnTo>
                  <a:lnTo>
                    <a:pt x="301161" y="57968"/>
                  </a:lnTo>
                  <a:lnTo>
                    <a:pt x="301869" y="54506"/>
                  </a:lnTo>
                  <a:lnTo>
                    <a:pt x="303443" y="52199"/>
                  </a:lnTo>
                  <a:lnTo>
                    <a:pt x="305595" y="50661"/>
                  </a:lnTo>
                  <a:lnTo>
                    <a:pt x="311703" y="48192"/>
                  </a:lnTo>
                  <a:lnTo>
                    <a:pt x="312204" y="49091"/>
                  </a:lnTo>
                  <a:lnTo>
                    <a:pt x="321042" y="97535"/>
                  </a:lnTo>
                  <a:lnTo>
                    <a:pt x="322946" y="144763"/>
                  </a:lnTo>
                  <a:lnTo>
                    <a:pt x="323104" y="187528"/>
                  </a:lnTo>
                  <a:lnTo>
                    <a:pt x="323125" y="236236"/>
                  </a:lnTo>
                  <a:lnTo>
                    <a:pt x="323128" y="282787"/>
                  </a:lnTo>
                  <a:lnTo>
                    <a:pt x="326068" y="307627"/>
                  </a:lnTo>
                  <a:lnTo>
                    <a:pt x="335377" y="351533"/>
                  </a:lnTo>
                  <a:lnTo>
                    <a:pt x="339597" y="360163"/>
                  </a:lnTo>
                  <a:lnTo>
                    <a:pt x="343075" y="371220"/>
                  </a:lnTo>
                  <a:lnTo>
                    <a:pt x="349494" y="381478"/>
                  </a:lnTo>
                  <a:lnTo>
                    <a:pt x="351383" y="388172"/>
                  </a:lnTo>
                  <a:lnTo>
                    <a:pt x="352990" y="390398"/>
                  </a:lnTo>
                  <a:lnTo>
                    <a:pt x="355162" y="391882"/>
                  </a:lnTo>
                  <a:lnTo>
                    <a:pt x="357713" y="392871"/>
                  </a:lnTo>
                  <a:lnTo>
                    <a:pt x="360517" y="392428"/>
                  </a:lnTo>
                  <a:lnTo>
                    <a:pt x="366572" y="388996"/>
                  </a:lnTo>
                  <a:lnTo>
                    <a:pt x="368627" y="386537"/>
                  </a:lnTo>
                  <a:lnTo>
                    <a:pt x="370911" y="380866"/>
                  </a:lnTo>
                  <a:lnTo>
                    <a:pt x="377845" y="356443"/>
                  </a:lnTo>
                  <a:lnTo>
                    <a:pt x="388528" y="330507"/>
                  </a:lnTo>
                  <a:lnTo>
                    <a:pt x="397315" y="285075"/>
                  </a:lnTo>
                  <a:lnTo>
                    <a:pt x="409399" y="244794"/>
                  </a:lnTo>
                  <a:lnTo>
                    <a:pt x="419463" y="198456"/>
                  </a:lnTo>
                  <a:lnTo>
                    <a:pt x="427045" y="157128"/>
                  </a:lnTo>
                  <a:lnTo>
                    <a:pt x="432340" y="117117"/>
                  </a:lnTo>
                  <a:lnTo>
                    <a:pt x="439918" y="77365"/>
                  </a:lnTo>
                  <a:lnTo>
                    <a:pt x="441991" y="31552"/>
                  </a:lnTo>
                  <a:lnTo>
                    <a:pt x="442187" y="0"/>
                  </a:lnTo>
                  <a:lnTo>
                    <a:pt x="442190" y="3841"/>
                  </a:lnTo>
                  <a:lnTo>
                    <a:pt x="439251" y="9034"/>
                  </a:lnTo>
                  <a:lnTo>
                    <a:pt x="436924" y="11962"/>
                  </a:lnTo>
                  <a:lnTo>
                    <a:pt x="434338" y="21095"/>
                  </a:lnTo>
                  <a:lnTo>
                    <a:pt x="429942" y="38633"/>
                  </a:lnTo>
                  <a:lnTo>
                    <a:pt x="424597" y="57793"/>
                  </a:lnTo>
                  <a:lnTo>
                    <a:pt x="414691" y="105072"/>
                  </a:lnTo>
                  <a:lnTo>
                    <a:pt x="404771" y="154476"/>
                  </a:lnTo>
                  <a:lnTo>
                    <a:pt x="404614" y="170057"/>
                  </a:lnTo>
                  <a:lnTo>
                    <a:pt x="411595" y="218556"/>
                  </a:lnTo>
                  <a:lnTo>
                    <a:pt x="413281" y="239108"/>
                  </a:lnTo>
                  <a:lnTo>
                    <a:pt x="424660" y="285691"/>
                  </a:lnTo>
                  <a:lnTo>
                    <a:pt x="445634" y="332010"/>
                  </a:lnTo>
                  <a:lnTo>
                    <a:pt x="450193" y="346587"/>
                  </a:lnTo>
                  <a:lnTo>
                    <a:pt x="457139" y="354291"/>
                  </a:lnTo>
                  <a:lnTo>
                    <a:pt x="466473" y="360287"/>
                  </a:lnTo>
                  <a:lnTo>
                    <a:pt x="477927" y="363662"/>
                  </a:lnTo>
                  <a:lnTo>
                    <a:pt x="495023" y="364897"/>
                  </a:lnTo>
                  <a:lnTo>
                    <a:pt x="501684" y="362061"/>
                  </a:lnTo>
                  <a:lnTo>
                    <a:pt x="524871" y="341756"/>
                  </a:lnTo>
                  <a:lnTo>
                    <a:pt x="536999" y="321850"/>
                  </a:lnTo>
                  <a:lnTo>
                    <a:pt x="549780" y="278633"/>
                  </a:lnTo>
                  <a:lnTo>
                    <a:pt x="547703" y="268600"/>
                  </a:lnTo>
                  <a:lnTo>
                    <a:pt x="543274" y="256753"/>
                  </a:lnTo>
                  <a:lnTo>
                    <a:pt x="541778" y="242874"/>
                  </a:lnTo>
                  <a:lnTo>
                    <a:pt x="540553" y="240615"/>
                  </a:lnTo>
                  <a:lnTo>
                    <a:pt x="538634" y="239110"/>
                  </a:lnTo>
                  <a:lnTo>
                    <a:pt x="533562" y="236335"/>
                  </a:lnTo>
                  <a:lnTo>
                    <a:pt x="523363" y="227732"/>
                  </a:lnTo>
                  <a:lnTo>
                    <a:pt x="513181" y="226314"/>
                  </a:lnTo>
                  <a:lnTo>
                    <a:pt x="512669" y="227371"/>
                  </a:lnTo>
                  <a:lnTo>
                    <a:pt x="511650" y="273741"/>
                  </a:lnTo>
                  <a:lnTo>
                    <a:pt x="511644" y="321273"/>
                  </a:lnTo>
                  <a:lnTo>
                    <a:pt x="512747" y="338260"/>
                  </a:lnTo>
                  <a:lnTo>
                    <a:pt x="519565" y="350767"/>
                  </a:lnTo>
                  <a:lnTo>
                    <a:pt x="525454" y="357986"/>
                  </a:lnTo>
                  <a:lnTo>
                    <a:pt x="531746" y="361929"/>
                  </a:lnTo>
                  <a:lnTo>
                    <a:pt x="549387" y="364899"/>
                  </a:lnTo>
                  <a:lnTo>
                    <a:pt x="558868" y="357126"/>
                  </a:lnTo>
                  <a:lnTo>
                    <a:pt x="564970" y="351257"/>
                  </a:lnTo>
                  <a:lnTo>
                    <a:pt x="574298" y="347915"/>
                  </a:lnTo>
                  <a:lnTo>
                    <a:pt x="579871" y="347023"/>
                  </a:lnTo>
                  <a:lnTo>
                    <a:pt x="610863" y="3253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303"/>
            <p:cNvSpPr/>
            <p:nvPr/>
          </p:nvSpPr>
          <p:spPr>
            <a:xfrm>
              <a:off x="6131720" y="5705541"/>
              <a:ext cx="267838" cy="406320"/>
            </a:xfrm>
            <a:custGeom>
              <a:avLst/>
              <a:gdLst/>
              <a:ahLst/>
              <a:cxnLst/>
              <a:rect l="0" t="0" r="0" b="0"/>
              <a:pathLst>
                <a:path w="267838" h="406320">
                  <a:moveTo>
                    <a:pt x="0" y="118600"/>
                  </a:moveTo>
                  <a:lnTo>
                    <a:pt x="0" y="104790"/>
                  </a:lnTo>
                  <a:lnTo>
                    <a:pt x="2938" y="98499"/>
                  </a:lnTo>
                  <a:lnTo>
                    <a:pt x="6817" y="92027"/>
                  </a:lnTo>
                  <a:lnTo>
                    <a:pt x="9001" y="81083"/>
                  </a:lnTo>
                  <a:lnTo>
                    <a:pt x="10750" y="65469"/>
                  </a:lnTo>
                  <a:lnTo>
                    <a:pt x="30005" y="31553"/>
                  </a:lnTo>
                  <a:lnTo>
                    <a:pt x="43041" y="16518"/>
                  </a:lnTo>
                  <a:lnTo>
                    <a:pt x="49629" y="12596"/>
                  </a:lnTo>
                  <a:lnTo>
                    <a:pt x="56232" y="9751"/>
                  </a:lnTo>
                  <a:lnTo>
                    <a:pt x="66147" y="3053"/>
                  </a:lnTo>
                  <a:lnTo>
                    <a:pt x="76067" y="579"/>
                  </a:lnTo>
                  <a:lnTo>
                    <a:pt x="82681" y="0"/>
                  </a:lnTo>
                  <a:lnTo>
                    <a:pt x="132222" y="16013"/>
                  </a:lnTo>
                  <a:lnTo>
                    <a:pt x="144519" y="19486"/>
                  </a:lnTo>
                  <a:lnTo>
                    <a:pt x="170992" y="36217"/>
                  </a:lnTo>
                  <a:lnTo>
                    <a:pt x="182859" y="52493"/>
                  </a:lnTo>
                  <a:lnTo>
                    <a:pt x="186000" y="62026"/>
                  </a:lnTo>
                  <a:lnTo>
                    <a:pt x="188367" y="105543"/>
                  </a:lnTo>
                  <a:lnTo>
                    <a:pt x="174692" y="150340"/>
                  </a:lnTo>
                  <a:lnTo>
                    <a:pt x="155388" y="194260"/>
                  </a:lnTo>
                  <a:lnTo>
                    <a:pt x="123285" y="238740"/>
                  </a:lnTo>
                  <a:lnTo>
                    <a:pt x="105954" y="251687"/>
                  </a:lnTo>
                  <a:lnTo>
                    <a:pt x="103708" y="252524"/>
                  </a:lnTo>
                  <a:lnTo>
                    <a:pt x="102210" y="251980"/>
                  </a:lnTo>
                  <a:lnTo>
                    <a:pt x="99809" y="248453"/>
                  </a:lnTo>
                  <a:lnTo>
                    <a:pt x="99233" y="224283"/>
                  </a:lnTo>
                  <a:lnTo>
                    <a:pt x="102164" y="217752"/>
                  </a:lnTo>
                  <a:lnTo>
                    <a:pt x="106040" y="211174"/>
                  </a:lnTo>
                  <a:lnTo>
                    <a:pt x="107761" y="204576"/>
                  </a:lnTo>
                  <a:lnTo>
                    <a:pt x="114406" y="197968"/>
                  </a:lnTo>
                  <a:lnTo>
                    <a:pt x="138496" y="181070"/>
                  </a:lnTo>
                  <a:lnTo>
                    <a:pt x="155388" y="178518"/>
                  </a:lnTo>
                  <a:lnTo>
                    <a:pt x="200362" y="178136"/>
                  </a:lnTo>
                  <a:lnTo>
                    <a:pt x="207745" y="181073"/>
                  </a:lnTo>
                  <a:lnTo>
                    <a:pt x="251350" y="221141"/>
                  </a:lnTo>
                  <a:lnTo>
                    <a:pt x="263479" y="241177"/>
                  </a:lnTo>
                  <a:lnTo>
                    <a:pt x="266582" y="254382"/>
                  </a:lnTo>
                  <a:lnTo>
                    <a:pt x="267837" y="303945"/>
                  </a:lnTo>
                  <a:lnTo>
                    <a:pt x="262607" y="323692"/>
                  </a:lnTo>
                  <a:lnTo>
                    <a:pt x="238046" y="364321"/>
                  </a:lnTo>
                  <a:lnTo>
                    <a:pt x="230372" y="372228"/>
                  </a:lnTo>
                  <a:lnTo>
                    <a:pt x="181726" y="399679"/>
                  </a:lnTo>
                  <a:lnTo>
                    <a:pt x="162004" y="404362"/>
                  </a:lnTo>
                  <a:lnTo>
                    <a:pt x="116853" y="406219"/>
                  </a:lnTo>
                  <a:lnTo>
                    <a:pt x="96491" y="406319"/>
                  </a:lnTo>
                  <a:lnTo>
                    <a:pt x="89553" y="403387"/>
                  </a:lnTo>
                  <a:lnTo>
                    <a:pt x="82795" y="399513"/>
                  </a:lnTo>
                  <a:lnTo>
                    <a:pt x="72793" y="396228"/>
                  </a:lnTo>
                  <a:lnTo>
                    <a:pt x="59530" y="3864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Shape-304"/>
            <p:cNvSpPr/>
            <p:nvPr/>
          </p:nvSpPr>
          <p:spPr>
            <a:xfrm>
              <a:off x="6151598" y="5794375"/>
              <a:ext cx="39653" cy="337346"/>
            </a:xfrm>
            <a:custGeom>
              <a:avLst/>
              <a:gdLst/>
              <a:ahLst/>
              <a:cxnLst/>
              <a:rect l="0" t="0" r="0" b="0"/>
              <a:pathLst>
                <a:path w="39653" h="337346">
                  <a:moveTo>
                    <a:pt x="39652" y="0"/>
                  </a:moveTo>
                  <a:lnTo>
                    <a:pt x="34385" y="5267"/>
                  </a:lnTo>
                  <a:lnTo>
                    <a:pt x="31798" y="10793"/>
                  </a:lnTo>
                  <a:lnTo>
                    <a:pt x="29851" y="55476"/>
                  </a:lnTo>
                  <a:lnTo>
                    <a:pt x="21893" y="99992"/>
                  </a:lnTo>
                  <a:lnTo>
                    <a:pt x="20220" y="144326"/>
                  </a:lnTo>
                  <a:lnTo>
                    <a:pt x="19889" y="187626"/>
                  </a:lnTo>
                  <a:lnTo>
                    <a:pt x="16885" y="228028"/>
                  </a:lnTo>
                  <a:lnTo>
                    <a:pt x="10500" y="276926"/>
                  </a:lnTo>
                  <a:lnTo>
                    <a:pt x="8864" y="309666"/>
                  </a:lnTo>
                  <a:lnTo>
                    <a:pt x="0" y="337156"/>
                  </a:lnTo>
                  <a:lnTo>
                    <a:pt x="9886" y="3373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 name="SMARTInkShape-Group199"/>
          <p:cNvGrpSpPr/>
          <p:nvPr/>
        </p:nvGrpSpPr>
        <p:grpSpPr>
          <a:xfrm>
            <a:off x="8646465" y="5219467"/>
            <a:ext cx="878536" cy="880762"/>
            <a:chOff x="8646465" y="5219467"/>
            <a:chExt cx="878536" cy="880762"/>
          </a:xfrm>
        </p:grpSpPr>
        <p:sp>
          <p:nvSpPr>
            <p:cNvPr id="117" name="SMARTInkShape-305"/>
            <p:cNvSpPr/>
            <p:nvPr/>
          </p:nvSpPr>
          <p:spPr>
            <a:xfrm>
              <a:off x="8646465" y="5695156"/>
              <a:ext cx="164161" cy="257970"/>
            </a:xfrm>
            <a:custGeom>
              <a:avLst/>
              <a:gdLst/>
              <a:ahLst/>
              <a:cxnLst/>
              <a:rect l="0" t="0" r="0" b="0"/>
              <a:pathLst>
                <a:path w="164161" h="257970">
                  <a:moveTo>
                    <a:pt x="164160" y="9922"/>
                  </a:moveTo>
                  <a:lnTo>
                    <a:pt x="149380" y="9922"/>
                  </a:lnTo>
                  <a:lnTo>
                    <a:pt x="143626" y="6983"/>
                  </a:lnTo>
                  <a:lnTo>
                    <a:pt x="136218" y="1379"/>
                  </a:lnTo>
                  <a:lnTo>
                    <a:pt x="126012" y="121"/>
                  </a:lnTo>
                  <a:lnTo>
                    <a:pt x="77060" y="0"/>
                  </a:lnTo>
                  <a:lnTo>
                    <a:pt x="61428" y="1103"/>
                  </a:lnTo>
                  <a:lnTo>
                    <a:pt x="49324" y="7921"/>
                  </a:lnTo>
                  <a:lnTo>
                    <a:pt x="38755" y="15822"/>
                  </a:lnTo>
                  <a:lnTo>
                    <a:pt x="31989" y="18057"/>
                  </a:lnTo>
                  <a:lnTo>
                    <a:pt x="25307" y="24929"/>
                  </a:lnTo>
                  <a:lnTo>
                    <a:pt x="19766" y="34231"/>
                  </a:lnTo>
                  <a:lnTo>
                    <a:pt x="7739" y="70199"/>
                  </a:lnTo>
                  <a:lnTo>
                    <a:pt x="3160" y="89518"/>
                  </a:lnTo>
                  <a:lnTo>
                    <a:pt x="603" y="96059"/>
                  </a:lnTo>
                  <a:lnTo>
                    <a:pt x="0" y="101522"/>
                  </a:lnTo>
                  <a:lnTo>
                    <a:pt x="5134" y="132124"/>
                  </a:lnTo>
                  <a:lnTo>
                    <a:pt x="6329" y="134385"/>
                  </a:lnTo>
                  <a:lnTo>
                    <a:pt x="8227" y="135892"/>
                  </a:lnTo>
                  <a:lnTo>
                    <a:pt x="13928" y="138311"/>
                  </a:lnTo>
                  <a:lnTo>
                    <a:pt x="20184" y="138731"/>
                  </a:lnTo>
                  <a:lnTo>
                    <a:pt x="25940" y="135888"/>
                  </a:lnTo>
                  <a:lnTo>
                    <a:pt x="42983" y="123075"/>
                  </a:lnTo>
                  <a:lnTo>
                    <a:pt x="62890" y="116916"/>
                  </a:lnTo>
                  <a:lnTo>
                    <a:pt x="70644" y="112596"/>
                  </a:lnTo>
                  <a:lnTo>
                    <a:pt x="84604" y="109823"/>
                  </a:lnTo>
                  <a:lnTo>
                    <a:pt x="87972" y="109596"/>
                  </a:lnTo>
                  <a:lnTo>
                    <a:pt x="94653" y="112283"/>
                  </a:lnTo>
                  <a:lnTo>
                    <a:pt x="118054" y="127192"/>
                  </a:lnTo>
                  <a:lnTo>
                    <a:pt x="129063" y="142540"/>
                  </a:lnTo>
                  <a:lnTo>
                    <a:pt x="142729" y="180406"/>
                  </a:lnTo>
                  <a:lnTo>
                    <a:pt x="140671" y="190791"/>
                  </a:lnTo>
                  <a:lnTo>
                    <a:pt x="132005" y="217610"/>
                  </a:lnTo>
                  <a:lnTo>
                    <a:pt x="120693" y="231378"/>
                  </a:lnTo>
                  <a:lnTo>
                    <a:pt x="88984" y="253552"/>
                  </a:lnTo>
                  <a:lnTo>
                    <a:pt x="81874" y="256006"/>
                  </a:lnTo>
                  <a:lnTo>
                    <a:pt x="35362" y="257947"/>
                  </a:lnTo>
                  <a:lnTo>
                    <a:pt x="5410" y="2579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Shape-306"/>
            <p:cNvSpPr/>
            <p:nvPr/>
          </p:nvSpPr>
          <p:spPr>
            <a:xfrm>
              <a:off x="8820547" y="5625703"/>
              <a:ext cx="39688" cy="307579"/>
            </a:xfrm>
            <a:custGeom>
              <a:avLst/>
              <a:gdLst/>
              <a:ahLst/>
              <a:cxnLst/>
              <a:rect l="0" t="0" r="0" b="0"/>
              <a:pathLst>
                <a:path w="39688" h="307579">
                  <a:moveTo>
                    <a:pt x="0" y="0"/>
                  </a:moveTo>
                  <a:lnTo>
                    <a:pt x="0" y="13810"/>
                  </a:lnTo>
                  <a:lnTo>
                    <a:pt x="2939" y="20102"/>
                  </a:lnTo>
                  <a:lnTo>
                    <a:pt x="5266" y="23323"/>
                  </a:lnTo>
                  <a:lnTo>
                    <a:pt x="8543" y="38392"/>
                  </a:lnTo>
                  <a:lnTo>
                    <a:pt x="10943" y="83903"/>
                  </a:lnTo>
                  <a:lnTo>
                    <a:pt x="18454" y="129581"/>
                  </a:lnTo>
                  <a:lnTo>
                    <a:pt x="19661" y="170819"/>
                  </a:lnTo>
                  <a:lnTo>
                    <a:pt x="22729" y="199074"/>
                  </a:lnTo>
                  <a:lnTo>
                    <a:pt x="29147" y="247232"/>
                  </a:lnTo>
                  <a:lnTo>
                    <a:pt x="30593" y="259811"/>
                  </a:lnTo>
                  <a:lnTo>
                    <a:pt x="37564" y="279810"/>
                  </a:lnTo>
                  <a:lnTo>
                    <a:pt x="39687" y="3075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Shape-307"/>
            <p:cNvSpPr/>
            <p:nvPr/>
          </p:nvSpPr>
          <p:spPr>
            <a:xfrm>
              <a:off x="8751094" y="5784872"/>
              <a:ext cx="238113" cy="158158"/>
            </a:xfrm>
            <a:custGeom>
              <a:avLst/>
              <a:gdLst/>
              <a:ahLst/>
              <a:cxnLst/>
              <a:rect l="0" t="0" r="0" b="0"/>
              <a:pathLst>
                <a:path w="238113" h="158158">
                  <a:moveTo>
                    <a:pt x="0" y="19425"/>
                  </a:moveTo>
                  <a:lnTo>
                    <a:pt x="5267" y="24692"/>
                  </a:lnTo>
                  <a:lnTo>
                    <a:pt x="10792" y="27278"/>
                  </a:lnTo>
                  <a:lnTo>
                    <a:pt x="58188" y="29336"/>
                  </a:lnTo>
                  <a:lnTo>
                    <a:pt x="107263" y="19833"/>
                  </a:lnTo>
                  <a:lnTo>
                    <a:pt x="116758" y="16667"/>
                  </a:lnTo>
                  <a:lnTo>
                    <a:pt x="124653" y="12687"/>
                  </a:lnTo>
                  <a:lnTo>
                    <a:pt x="141644" y="10132"/>
                  </a:lnTo>
                  <a:lnTo>
                    <a:pt x="147346" y="9922"/>
                  </a:lnTo>
                  <a:lnTo>
                    <a:pt x="151147" y="8680"/>
                  </a:lnTo>
                  <a:lnTo>
                    <a:pt x="153681" y="6750"/>
                  </a:lnTo>
                  <a:lnTo>
                    <a:pt x="155370" y="4360"/>
                  </a:lnTo>
                  <a:lnTo>
                    <a:pt x="157599" y="2767"/>
                  </a:lnTo>
                  <a:lnTo>
                    <a:pt x="166996" y="0"/>
                  </a:lnTo>
                  <a:lnTo>
                    <a:pt x="167554" y="962"/>
                  </a:lnTo>
                  <a:lnTo>
                    <a:pt x="168524" y="8161"/>
                  </a:lnTo>
                  <a:lnTo>
                    <a:pt x="167471" y="8608"/>
                  </a:lnTo>
                  <a:lnTo>
                    <a:pt x="163360" y="9105"/>
                  </a:lnTo>
                  <a:lnTo>
                    <a:pt x="161824" y="10341"/>
                  </a:lnTo>
                  <a:lnTo>
                    <a:pt x="160116" y="14652"/>
                  </a:lnTo>
                  <a:lnTo>
                    <a:pt x="158558" y="16243"/>
                  </a:lnTo>
                  <a:lnTo>
                    <a:pt x="153887" y="18011"/>
                  </a:lnTo>
                  <a:lnTo>
                    <a:pt x="152201" y="20687"/>
                  </a:lnTo>
                  <a:lnTo>
                    <a:pt x="149272" y="41653"/>
                  </a:lnTo>
                  <a:lnTo>
                    <a:pt x="148833" y="88254"/>
                  </a:lnTo>
                  <a:lnTo>
                    <a:pt x="148828" y="120535"/>
                  </a:lnTo>
                  <a:lnTo>
                    <a:pt x="151768" y="127936"/>
                  </a:lnTo>
                  <a:lnTo>
                    <a:pt x="165990" y="148353"/>
                  </a:lnTo>
                  <a:lnTo>
                    <a:pt x="166884" y="151680"/>
                  </a:lnTo>
                  <a:lnTo>
                    <a:pt x="168582" y="153897"/>
                  </a:lnTo>
                  <a:lnTo>
                    <a:pt x="173409" y="156360"/>
                  </a:lnTo>
                  <a:lnTo>
                    <a:pt x="191948" y="158157"/>
                  </a:lnTo>
                  <a:lnTo>
                    <a:pt x="194111" y="157113"/>
                  </a:lnTo>
                  <a:lnTo>
                    <a:pt x="195553" y="155313"/>
                  </a:lnTo>
                  <a:lnTo>
                    <a:pt x="196515" y="153013"/>
                  </a:lnTo>
                  <a:lnTo>
                    <a:pt x="198257" y="151478"/>
                  </a:lnTo>
                  <a:lnTo>
                    <a:pt x="208977" y="146076"/>
                  </a:lnTo>
                  <a:lnTo>
                    <a:pt x="212078" y="143546"/>
                  </a:lnTo>
                  <a:lnTo>
                    <a:pt x="215525" y="134856"/>
                  </a:lnTo>
                  <a:lnTo>
                    <a:pt x="218158" y="124747"/>
                  </a:lnTo>
                  <a:lnTo>
                    <a:pt x="224736" y="111755"/>
                  </a:lnTo>
                  <a:lnTo>
                    <a:pt x="228278" y="95534"/>
                  </a:lnTo>
                  <a:lnTo>
                    <a:pt x="234717" y="82153"/>
                  </a:lnTo>
                  <a:lnTo>
                    <a:pt x="238098" y="32742"/>
                  </a:lnTo>
                  <a:lnTo>
                    <a:pt x="238112" y="26079"/>
                  </a:lnTo>
                  <a:lnTo>
                    <a:pt x="235179" y="19442"/>
                  </a:lnTo>
                  <a:lnTo>
                    <a:pt x="232854" y="16129"/>
                  </a:lnTo>
                  <a:lnTo>
                    <a:pt x="227330" y="12448"/>
                  </a:lnTo>
                  <a:lnTo>
                    <a:pt x="218022" y="10375"/>
                  </a:lnTo>
                  <a:lnTo>
                    <a:pt x="195115" y="9554"/>
                  </a:lnTo>
                  <a:lnTo>
                    <a:pt x="179936" y="14785"/>
                  </a:lnTo>
                  <a:lnTo>
                    <a:pt x="159361" y="29607"/>
                  </a:lnTo>
                  <a:lnTo>
                    <a:pt x="128984" y="491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SMARTInkShape-308"/>
            <p:cNvSpPr/>
            <p:nvPr/>
          </p:nvSpPr>
          <p:spPr>
            <a:xfrm>
              <a:off x="9009063" y="5677011"/>
              <a:ext cx="127469" cy="423218"/>
            </a:xfrm>
            <a:custGeom>
              <a:avLst/>
              <a:gdLst/>
              <a:ahLst/>
              <a:cxnLst/>
              <a:rect l="0" t="0" r="0" b="0"/>
              <a:pathLst>
                <a:path w="127469" h="423218">
                  <a:moveTo>
                    <a:pt x="0" y="97519"/>
                  </a:moveTo>
                  <a:lnTo>
                    <a:pt x="1102" y="113363"/>
                  </a:lnTo>
                  <a:lnTo>
                    <a:pt x="7853" y="140663"/>
                  </a:lnTo>
                  <a:lnTo>
                    <a:pt x="12248" y="165057"/>
                  </a:lnTo>
                  <a:lnTo>
                    <a:pt x="17593" y="189190"/>
                  </a:lnTo>
                  <a:lnTo>
                    <a:pt x="26365" y="236739"/>
                  </a:lnTo>
                  <a:lnTo>
                    <a:pt x="34584" y="286077"/>
                  </a:lnTo>
                  <a:lnTo>
                    <a:pt x="41955" y="332711"/>
                  </a:lnTo>
                  <a:lnTo>
                    <a:pt x="57703" y="381776"/>
                  </a:lnTo>
                  <a:lnTo>
                    <a:pt x="59516" y="423217"/>
                  </a:lnTo>
                  <a:lnTo>
                    <a:pt x="59529" y="410981"/>
                  </a:lnTo>
                  <a:lnTo>
                    <a:pt x="47282" y="365124"/>
                  </a:lnTo>
                  <a:lnTo>
                    <a:pt x="43062" y="350952"/>
                  </a:lnTo>
                  <a:lnTo>
                    <a:pt x="34865" y="305282"/>
                  </a:lnTo>
                  <a:lnTo>
                    <a:pt x="27496" y="256191"/>
                  </a:lnTo>
                  <a:lnTo>
                    <a:pt x="20851" y="206652"/>
                  </a:lnTo>
                  <a:lnTo>
                    <a:pt x="19976" y="157050"/>
                  </a:lnTo>
                  <a:lnTo>
                    <a:pt x="27714" y="110381"/>
                  </a:lnTo>
                  <a:lnTo>
                    <a:pt x="32097" y="88469"/>
                  </a:lnTo>
                  <a:lnTo>
                    <a:pt x="46874" y="43074"/>
                  </a:lnTo>
                  <a:lnTo>
                    <a:pt x="54336" y="20497"/>
                  </a:lnTo>
                  <a:lnTo>
                    <a:pt x="57170" y="16406"/>
                  </a:lnTo>
                  <a:lnTo>
                    <a:pt x="76151" y="2123"/>
                  </a:lnTo>
                  <a:lnTo>
                    <a:pt x="82718" y="0"/>
                  </a:lnTo>
                  <a:lnTo>
                    <a:pt x="86014" y="536"/>
                  </a:lnTo>
                  <a:lnTo>
                    <a:pt x="99222" y="6378"/>
                  </a:lnTo>
                  <a:lnTo>
                    <a:pt x="102528" y="6992"/>
                  </a:lnTo>
                  <a:lnTo>
                    <a:pt x="104732" y="8506"/>
                  </a:lnTo>
                  <a:lnTo>
                    <a:pt x="106202" y="10617"/>
                  </a:lnTo>
                  <a:lnTo>
                    <a:pt x="116735" y="39070"/>
                  </a:lnTo>
                  <a:lnTo>
                    <a:pt x="119130" y="50596"/>
                  </a:lnTo>
                  <a:lnTo>
                    <a:pt x="125574" y="64386"/>
                  </a:lnTo>
                  <a:lnTo>
                    <a:pt x="127468" y="75811"/>
                  </a:lnTo>
                  <a:lnTo>
                    <a:pt x="119893" y="121858"/>
                  </a:lnTo>
                  <a:lnTo>
                    <a:pt x="116286" y="154999"/>
                  </a:lnTo>
                  <a:lnTo>
                    <a:pt x="108318" y="173347"/>
                  </a:lnTo>
                  <a:lnTo>
                    <a:pt x="66540" y="219421"/>
                  </a:lnTo>
                  <a:lnTo>
                    <a:pt x="56766" y="223356"/>
                  </a:lnTo>
                  <a:lnTo>
                    <a:pt x="19843" y="2265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Shape-309"/>
            <p:cNvSpPr/>
            <p:nvPr/>
          </p:nvSpPr>
          <p:spPr>
            <a:xfrm>
              <a:off x="9157891" y="5625759"/>
              <a:ext cx="118643" cy="406147"/>
            </a:xfrm>
            <a:custGeom>
              <a:avLst/>
              <a:gdLst/>
              <a:ahLst/>
              <a:cxnLst/>
              <a:rect l="0" t="0" r="0" b="0"/>
              <a:pathLst>
                <a:path w="118643" h="406147">
                  <a:moveTo>
                    <a:pt x="9922" y="89241"/>
                  </a:moveTo>
                  <a:lnTo>
                    <a:pt x="9922" y="94508"/>
                  </a:lnTo>
                  <a:lnTo>
                    <a:pt x="6981" y="100034"/>
                  </a:lnTo>
                  <a:lnTo>
                    <a:pt x="3102" y="106164"/>
                  </a:lnTo>
                  <a:lnTo>
                    <a:pt x="919" y="116917"/>
                  </a:lnTo>
                  <a:lnTo>
                    <a:pt x="1375" y="134679"/>
                  </a:lnTo>
                  <a:lnTo>
                    <a:pt x="15844" y="182146"/>
                  </a:lnTo>
                  <a:lnTo>
                    <a:pt x="26310" y="231566"/>
                  </a:lnTo>
                  <a:lnTo>
                    <a:pt x="29309" y="278207"/>
                  </a:lnTo>
                  <a:lnTo>
                    <a:pt x="37559" y="319572"/>
                  </a:lnTo>
                  <a:lnTo>
                    <a:pt x="39562" y="364669"/>
                  </a:lnTo>
                  <a:lnTo>
                    <a:pt x="39687" y="406146"/>
                  </a:lnTo>
                  <a:lnTo>
                    <a:pt x="39687" y="392879"/>
                  </a:lnTo>
                  <a:lnTo>
                    <a:pt x="36746" y="386617"/>
                  </a:lnTo>
                  <a:lnTo>
                    <a:pt x="34419" y="383403"/>
                  </a:lnTo>
                  <a:lnTo>
                    <a:pt x="22094" y="334083"/>
                  </a:lnTo>
                  <a:lnTo>
                    <a:pt x="20040" y="285328"/>
                  </a:lnTo>
                  <a:lnTo>
                    <a:pt x="18766" y="237759"/>
                  </a:lnTo>
                  <a:lnTo>
                    <a:pt x="14134" y="208212"/>
                  </a:lnTo>
                  <a:lnTo>
                    <a:pt x="18873" y="158682"/>
                  </a:lnTo>
                  <a:lnTo>
                    <a:pt x="19715" y="109083"/>
                  </a:lnTo>
                  <a:lnTo>
                    <a:pt x="22745" y="82258"/>
                  </a:lnTo>
                  <a:lnTo>
                    <a:pt x="34621" y="33189"/>
                  </a:lnTo>
                  <a:lnTo>
                    <a:pt x="46607" y="14514"/>
                  </a:lnTo>
                  <a:lnTo>
                    <a:pt x="53052" y="7154"/>
                  </a:lnTo>
                  <a:lnTo>
                    <a:pt x="59591" y="3149"/>
                  </a:lnTo>
                  <a:lnTo>
                    <a:pt x="72772" y="577"/>
                  </a:lnTo>
                  <a:lnTo>
                    <a:pt x="92604" y="0"/>
                  </a:lnTo>
                  <a:lnTo>
                    <a:pt x="94809" y="1084"/>
                  </a:lnTo>
                  <a:lnTo>
                    <a:pt x="96279" y="2908"/>
                  </a:lnTo>
                  <a:lnTo>
                    <a:pt x="107588" y="31811"/>
                  </a:lnTo>
                  <a:lnTo>
                    <a:pt x="111876" y="52335"/>
                  </a:lnTo>
                  <a:lnTo>
                    <a:pt x="115868" y="64019"/>
                  </a:lnTo>
                  <a:lnTo>
                    <a:pt x="118642" y="90751"/>
                  </a:lnTo>
                  <a:lnTo>
                    <a:pt x="109537" y="140323"/>
                  </a:lnTo>
                  <a:lnTo>
                    <a:pt x="106377" y="147957"/>
                  </a:lnTo>
                  <a:lnTo>
                    <a:pt x="76019" y="191344"/>
                  </a:lnTo>
                  <a:lnTo>
                    <a:pt x="69431" y="195254"/>
                  </a:lnTo>
                  <a:lnTo>
                    <a:pt x="30378" y="207609"/>
                  </a:lnTo>
                  <a:lnTo>
                    <a:pt x="11918" y="208263"/>
                  </a:lnTo>
                  <a:lnTo>
                    <a:pt x="0" y="1983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SMARTInkShape-310"/>
            <p:cNvSpPr/>
            <p:nvPr/>
          </p:nvSpPr>
          <p:spPr>
            <a:xfrm>
              <a:off x="9276953" y="5556710"/>
              <a:ext cx="109142" cy="188038"/>
            </a:xfrm>
            <a:custGeom>
              <a:avLst/>
              <a:gdLst/>
              <a:ahLst/>
              <a:cxnLst/>
              <a:rect l="0" t="0" r="0" b="0"/>
              <a:pathLst>
                <a:path w="109142" h="188038">
                  <a:moveTo>
                    <a:pt x="0" y="128524"/>
                  </a:moveTo>
                  <a:lnTo>
                    <a:pt x="8543" y="137067"/>
                  </a:lnTo>
                  <a:lnTo>
                    <a:pt x="14780" y="138039"/>
                  </a:lnTo>
                  <a:lnTo>
                    <a:pt x="20533" y="135325"/>
                  </a:lnTo>
                  <a:lnTo>
                    <a:pt x="26764" y="131547"/>
                  </a:lnTo>
                  <a:lnTo>
                    <a:pt x="39747" y="129121"/>
                  </a:lnTo>
                  <a:lnTo>
                    <a:pt x="43035" y="128923"/>
                  </a:lnTo>
                  <a:lnTo>
                    <a:pt x="49628" y="125761"/>
                  </a:lnTo>
                  <a:lnTo>
                    <a:pt x="52929" y="123375"/>
                  </a:lnTo>
                  <a:lnTo>
                    <a:pt x="56597" y="117784"/>
                  </a:lnTo>
                  <a:lnTo>
                    <a:pt x="59330" y="111624"/>
                  </a:lnTo>
                  <a:lnTo>
                    <a:pt x="86410" y="78910"/>
                  </a:lnTo>
                  <a:lnTo>
                    <a:pt x="97671" y="47221"/>
                  </a:lnTo>
                  <a:lnTo>
                    <a:pt x="97084" y="43454"/>
                  </a:lnTo>
                  <a:lnTo>
                    <a:pt x="90540" y="26119"/>
                  </a:lnTo>
                  <a:lnTo>
                    <a:pt x="89664" y="16113"/>
                  </a:lnTo>
                  <a:lnTo>
                    <a:pt x="88440" y="13895"/>
                  </a:lnTo>
                  <a:lnTo>
                    <a:pt x="86520" y="12418"/>
                  </a:lnTo>
                  <a:lnTo>
                    <a:pt x="84138" y="11433"/>
                  </a:lnTo>
                  <a:lnTo>
                    <a:pt x="82551" y="9673"/>
                  </a:lnTo>
                  <a:lnTo>
                    <a:pt x="80787" y="4778"/>
                  </a:lnTo>
                  <a:lnTo>
                    <a:pt x="79214" y="3033"/>
                  </a:lnTo>
                  <a:lnTo>
                    <a:pt x="74526" y="1092"/>
                  </a:lnTo>
                  <a:lnTo>
                    <a:pt x="65689" y="0"/>
                  </a:lnTo>
                  <a:lnTo>
                    <a:pt x="59329" y="2684"/>
                  </a:lnTo>
                  <a:lnTo>
                    <a:pt x="52826" y="6450"/>
                  </a:lnTo>
                  <a:lnTo>
                    <a:pt x="46262" y="8123"/>
                  </a:lnTo>
                  <a:lnTo>
                    <a:pt x="39669" y="14746"/>
                  </a:lnTo>
                  <a:lnTo>
                    <a:pt x="24251" y="36412"/>
                  </a:lnTo>
                  <a:lnTo>
                    <a:pt x="6206" y="85677"/>
                  </a:lnTo>
                  <a:lnTo>
                    <a:pt x="817" y="115682"/>
                  </a:lnTo>
                  <a:lnTo>
                    <a:pt x="22" y="160541"/>
                  </a:lnTo>
                  <a:lnTo>
                    <a:pt x="1112" y="171417"/>
                  </a:lnTo>
                  <a:lnTo>
                    <a:pt x="5272" y="179926"/>
                  </a:lnTo>
                  <a:lnTo>
                    <a:pt x="7924" y="182636"/>
                  </a:lnTo>
                  <a:lnTo>
                    <a:pt x="13812" y="185647"/>
                  </a:lnTo>
                  <a:lnTo>
                    <a:pt x="33124" y="187844"/>
                  </a:lnTo>
                  <a:lnTo>
                    <a:pt x="52921" y="188037"/>
                  </a:lnTo>
                  <a:lnTo>
                    <a:pt x="59534" y="185108"/>
                  </a:lnTo>
                  <a:lnTo>
                    <a:pt x="109141" y="1384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SMARTInkShape-311"/>
            <p:cNvSpPr/>
            <p:nvPr/>
          </p:nvSpPr>
          <p:spPr>
            <a:xfrm>
              <a:off x="9398135" y="5219467"/>
              <a:ext cx="126866" cy="519753"/>
            </a:xfrm>
            <a:custGeom>
              <a:avLst/>
              <a:gdLst/>
              <a:ahLst/>
              <a:cxnLst/>
              <a:rect l="0" t="0" r="0" b="0"/>
              <a:pathLst>
                <a:path w="126866" h="519753">
                  <a:moveTo>
                    <a:pt x="107021" y="277252"/>
                  </a:moveTo>
                  <a:lnTo>
                    <a:pt x="101305" y="277252"/>
                  </a:lnTo>
                  <a:lnTo>
                    <a:pt x="103745" y="277252"/>
                  </a:lnTo>
                  <a:lnTo>
                    <a:pt x="92155" y="277252"/>
                  </a:lnTo>
                  <a:lnTo>
                    <a:pt x="90497" y="278354"/>
                  </a:lnTo>
                  <a:lnTo>
                    <a:pt x="89390" y="280191"/>
                  </a:lnTo>
                  <a:lnTo>
                    <a:pt x="88652" y="282519"/>
                  </a:lnTo>
                  <a:lnTo>
                    <a:pt x="87058" y="284070"/>
                  </a:lnTo>
                  <a:lnTo>
                    <a:pt x="76578" y="289501"/>
                  </a:lnTo>
                  <a:lnTo>
                    <a:pt x="70340" y="295925"/>
                  </a:lnTo>
                  <a:lnTo>
                    <a:pt x="39765" y="340049"/>
                  </a:lnTo>
                  <a:lnTo>
                    <a:pt x="28990" y="348524"/>
                  </a:lnTo>
                  <a:lnTo>
                    <a:pt x="25236" y="354532"/>
                  </a:lnTo>
                  <a:lnTo>
                    <a:pt x="11564" y="399002"/>
                  </a:lnTo>
                  <a:lnTo>
                    <a:pt x="169" y="445888"/>
                  </a:lnTo>
                  <a:lnTo>
                    <a:pt x="0" y="459137"/>
                  </a:lnTo>
                  <a:lnTo>
                    <a:pt x="8075" y="490918"/>
                  </a:lnTo>
                  <a:lnTo>
                    <a:pt x="21502" y="508590"/>
                  </a:lnTo>
                  <a:lnTo>
                    <a:pt x="31093" y="518633"/>
                  </a:lnTo>
                  <a:lnTo>
                    <a:pt x="33251" y="519752"/>
                  </a:lnTo>
                  <a:lnTo>
                    <a:pt x="34691" y="519396"/>
                  </a:lnTo>
                  <a:lnTo>
                    <a:pt x="35650" y="518056"/>
                  </a:lnTo>
                  <a:lnTo>
                    <a:pt x="39655" y="516567"/>
                  </a:lnTo>
                  <a:lnTo>
                    <a:pt x="42267" y="516171"/>
                  </a:lnTo>
                  <a:lnTo>
                    <a:pt x="48109" y="509850"/>
                  </a:lnTo>
                  <a:lnTo>
                    <a:pt x="70676" y="472027"/>
                  </a:lnTo>
                  <a:lnTo>
                    <a:pt x="79329" y="430511"/>
                  </a:lnTo>
                  <a:lnTo>
                    <a:pt x="85627" y="387268"/>
                  </a:lnTo>
                  <a:lnTo>
                    <a:pt x="93690" y="338957"/>
                  </a:lnTo>
                  <a:lnTo>
                    <a:pt x="96089" y="300067"/>
                  </a:lnTo>
                  <a:lnTo>
                    <a:pt x="96800" y="261718"/>
                  </a:lnTo>
                  <a:lnTo>
                    <a:pt x="94101" y="215632"/>
                  </a:lnTo>
                  <a:lnTo>
                    <a:pt x="89229" y="177414"/>
                  </a:lnTo>
                  <a:lnTo>
                    <a:pt x="82316" y="130261"/>
                  </a:lnTo>
                  <a:lnTo>
                    <a:pt x="74981" y="86910"/>
                  </a:lnTo>
                  <a:lnTo>
                    <a:pt x="65066" y="39838"/>
                  </a:lnTo>
                  <a:lnTo>
                    <a:pt x="57317" y="20888"/>
                  </a:lnTo>
                  <a:lnTo>
                    <a:pt x="50891" y="12164"/>
                  </a:lnTo>
                  <a:lnTo>
                    <a:pt x="47623" y="0"/>
                  </a:lnTo>
                  <a:lnTo>
                    <a:pt x="47494" y="46100"/>
                  </a:lnTo>
                  <a:lnTo>
                    <a:pt x="47490" y="89654"/>
                  </a:lnTo>
                  <a:lnTo>
                    <a:pt x="52757" y="133873"/>
                  </a:lnTo>
                  <a:lnTo>
                    <a:pt x="56493" y="177149"/>
                  </a:lnTo>
                  <a:lnTo>
                    <a:pt x="60170" y="220486"/>
                  </a:lnTo>
                  <a:lnTo>
                    <a:pt x="71186" y="265916"/>
                  </a:lnTo>
                  <a:lnTo>
                    <a:pt x="76056" y="306738"/>
                  </a:lnTo>
                  <a:lnTo>
                    <a:pt x="79959" y="343710"/>
                  </a:lnTo>
                  <a:lnTo>
                    <a:pt x="94148" y="378281"/>
                  </a:lnTo>
                  <a:lnTo>
                    <a:pt x="114025" y="405956"/>
                  </a:lnTo>
                  <a:lnTo>
                    <a:pt x="114998" y="409356"/>
                  </a:lnTo>
                  <a:lnTo>
                    <a:pt x="116748" y="411623"/>
                  </a:lnTo>
                  <a:lnTo>
                    <a:pt x="126865" y="4161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 name="SMARTInkShape-Group200"/>
          <p:cNvGrpSpPr/>
          <p:nvPr/>
        </p:nvGrpSpPr>
        <p:grpSpPr>
          <a:xfrm>
            <a:off x="6687344" y="6687344"/>
            <a:ext cx="982266" cy="426466"/>
            <a:chOff x="6687344" y="6687344"/>
            <a:chExt cx="982266" cy="426466"/>
          </a:xfrm>
        </p:grpSpPr>
        <p:sp>
          <p:nvSpPr>
            <p:cNvPr id="125" name="SMARTInkShape-312"/>
            <p:cNvSpPr/>
            <p:nvPr/>
          </p:nvSpPr>
          <p:spPr>
            <a:xfrm>
              <a:off x="6727031" y="6687344"/>
              <a:ext cx="148829" cy="426466"/>
            </a:xfrm>
            <a:custGeom>
              <a:avLst/>
              <a:gdLst/>
              <a:ahLst/>
              <a:cxnLst/>
              <a:rect l="0" t="0" r="0" b="0"/>
              <a:pathLst>
                <a:path w="148829" h="426466">
                  <a:moveTo>
                    <a:pt x="0" y="0"/>
                  </a:moveTo>
                  <a:lnTo>
                    <a:pt x="0" y="46933"/>
                  </a:lnTo>
                  <a:lnTo>
                    <a:pt x="2940" y="82398"/>
                  </a:lnTo>
                  <a:lnTo>
                    <a:pt x="9003" y="129383"/>
                  </a:lnTo>
                  <a:lnTo>
                    <a:pt x="15068" y="178645"/>
                  </a:lnTo>
                  <a:lnTo>
                    <a:pt x="22155" y="228210"/>
                  </a:lnTo>
                  <a:lnTo>
                    <a:pt x="28262" y="273159"/>
                  </a:lnTo>
                  <a:lnTo>
                    <a:pt x="37420" y="318955"/>
                  </a:lnTo>
                  <a:lnTo>
                    <a:pt x="41956" y="344757"/>
                  </a:lnTo>
                  <a:lnTo>
                    <a:pt x="57232" y="389979"/>
                  </a:lnTo>
                  <a:lnTo>
                    <a:pt x="76494" y="416508"/>
                  </a:lnTo>
                  <a:lnTo>
                    <a:pt x="77454" y="419886"/>
                  </a:lnTo>
                  <a:lnTo>
                    <a:pt x="79197" y="422137"/>
                  </a:lnTo>
                  <a:lnTo>
                    <a:pt x="84073" y="424639"/>
                  </a:lnTo>
                  <a:lnTo>
                    <a:pt x="102648" y="426465"/>
                  </a:lnTo>
                  <a:lnTo>
                    <a:pt x="117751" y="421321"/>
                  </a:lnTo>
                  <a:lnTo>
                    <a:pt x="136541" y="408579"/>
                  </a:lnTo>
                  <a:lnTo>
                    <a:pt x="148828" y="396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SMARTInkShape-313"/>
            <p:cNvSpPr/>
            <p:nvPr/>
          </p:nvSpPr>
          <p:spPr>
            <a:xfrm>
              <a:off x="6687344" y="6697862"/>
              <a:ext cx="982266" cy="401596"/>
            </a:xfrm>
            <a:custGeom>
              <a:avLst/>
              <a:gdLst/>
              <a:ahLst/>
              <a:cxnLst/>
              <a:rect l="0" t="0" r="0" b="0"/>
              <a:pathLst>
                <a:path w="982266" h="401596">
                  <a:moveTo>
                    <a:pt x="0" y="207763"/>
                  </a:moveTo>
                  <a:lnTo>
                    <a:pt x="0" y="222831"/>
                  </a:lnTo>
                  <a:lnTo>
                    <a:pt x="1102" y="224423"/>
                  </a:lnTo>
                  <a:lnTo>
                    <a:pt x="2939" y="225484"/>
                  </a:lnTo>
                  <a:lnTo>
                    <a:pt x="10793" y="226978"/>
                  </a:lnTo>
                  <a:lnTo>
                    <a:pt x="27857" y="227570"/>
                  </a:lnTo>
                  <a:lnTo>
                    <a:pt x="38411" y="220781"/>
                  </a:lnTo>
                  <a:lnTo>
                    <a:pt x="53396" y="217500"/>
                  </a:lnTo>
                  <a:lnTo>
                    <a:pt x="101496" y="187859"/>
                  </a:lnTo>
                  <a:lnTo>
                    <a:pt x="126127" y="169410"/>
                  </a:lnTo>
                  <a:lnTo>
                    <a:pt x="170902" y="124965"/>
                  </a:lnTo>
                  <a:lnTo>
                    <a:pt x="185012" y="106306"/>
                  </a:lnTo>
                  <a:lnTo>
                    <a:pt x="206034" y="86625"/>
                  </a:lnTo>
                  <a:lnTo>
                    <a:pt x="231374" y="42277"/>
                  </a:lnTo>
                  <a:lnTo>
                    <a:pt x="251342" y="16510"/>
                  </a:lnTo>
                  <a:lnTo>
                    <a:pt x="252448" y="13013"/>
                  </a:lnTo>
                  <a:lnTo>
                    <a:pt x="252084" y="9579"/>
                  </a:lnTo>
                  <a:lnTo>
                    <a:pt x="248282" y="0"/>
                  </a:lnTo>
                  <a:lnTo>
                    <a:pt x="240172" y="6340"/>
                  </a:lnTo>
                  <a:lnTo>
                    <a:pt x="234258" y="7999"/>
                  </a:lnTo>
                  <a:lnTo>
                    <a:pt x="232240" y="10646"/>
                  </a:lnTo>
                  <a:lnTo>
                    <a:pt x="219817" y="55937"/>
                  </a:lnTo>
                  <a:lnTo>
                    <a:pt x="212868" y="88966"/>
                  </a:lnTo>
                  <a:lnTo>
                    <a:pt x="217661" y="138247"/>
                  </a:lnTo>
                  <a:lnTo>
                    <a:pt x="218227" y="187828"/>
                  </a:lnTo>
                  <a:lnTo>
                    <a:pt x="221210" y="219954"/>
                  </a:lnTo>
                  <a:lnTo>
                    <a:pt x="228384" y="266491"/>
                  </a:lnTo>
                  <a:lnTo>
                    <a:pt x="238227" y="311030"/>
                  </a:lnTo>
                  <a:lnTo>
                    <a:pt x="248141" y="357845"/>
                  </a:lnTo>
                  <a:lnTo>
                    <a:pt x="260236" y="386043"/>
                  </a:lnTo>
                  <a:lnTo>
                    <a:pt x="272709" y="400947"/>
                  </a:lnTo>
                  <a:lnTo>
                    <a:pt x="274410" y="401595"/>
                  </a:lnTo>
                  <a:lnTo>
                    <a:pt x="275544" y="400926"/>
                  </a:lnTo>
                  <a:lnTo>
                    <a:pt x="277364" y="397196"/>
                  </a:lnTo>
                  <a:lnTo>
                    <a:pt x="277810" y="349764"/>
                  </a:lnTo>
                  <a:lnTo>
                    <a:pt x="278915" y="303766"/>
                  </a:lnTo>
                  <a:lnTo>
                    <a:pt x="290061" y="277415"/>
                  </a:lnTo>
                  <a:lnTo>
                    <a:pt x="294280" y="270690"/>
                  </a:lnTo>
                  <a:lnTo>
                    <a:pt x="302479" y="248809"/>
                  </a:lnTo>
                  <a:lnTo>
                    <a:pt x="305281" y="245049"/>
                  </a:lnTo>
                  <a:lnTo>
                    <a:pt x="315673" y="238519"/>
                  </a:lnTo>
                  <a:lnTo>
                    <a:pt x="340775" y="237554"/>
                  </a:lnTo>
                  <a:lnTo>
                    <a:pt x="347321" y="240480"/>
                  </a:lnTo>
                  <a:lnTo>
                    <a:pt x="380339" y="270653"/>
                  </a:lnTo>
                  <a:lnTo>
                    <a:pt x="384014" y="280179"/>
                  </a:lnTo>
                  <a:lnTo>
                    <a:pt x="386748" y="290659"/>
                  </a:lnTo>
                  <a:lnTo>
                    <a:pt x="397487" y="306371"/>
                  </a:lnTo>
                  <a:lnTo>
                    <a:pt x="412389" y="323438"/>
                  </a:lnTo>
                  <a:lnTo>
                    <a:pt x="414795" y="330097"/>
                  </a:lnTo>
                  <a:lnTo>
                    <a:pt x="416538" y="332314"/>
                  </a:lnTo>
                  <a:lnTo>
                    <a:pt x="421416" y="334777"/>
                  </a:lnTo>
                  <a:lnTo>
                    <a:pt x="430360" y="336163"/>
                  </a:lnTo>
                  <a:lnTo>
                    <a:pt x="436745" y="333548"/>
                  </a:lnTo>
                  <a:lnTo>
                    <a:pt x="443258" y="329814"/>
                  </a:lnTo>
                  <a:lnTo>
                    <a:pt x="453122" y="326608"/>
                  </a:lnTo>
                  <a:lnTo>
                    <a:pt x="459724" y="321952"/>
                  </a:lnTo>
                  <a:lnTo>
                    <a:pt x="463393" y="316208"/>
                  </a:lnTo>
                  <a:lnTo>
                    <a:pt x="479966" y="279901"/>
                  </a:lnTo>
                  <a:lnTo>
                    <a:pt x="491764" y="260761"/>
                  </a:lnTo>
                  <a:lnTo>
                    <a:pt x="504983" y="211191"/>
                  </a:lnTo>
                  <a:lnTo>
                    <a:pt x="506011" y="163429"/>
                  </a:lnTo>
                  <a:lnTo>
                    <a:pt x="504911" y="162773"/>
                  </a:lnTo>
                  <a:lnTo>
                    <a:pt x="503074" y="163438"/>
                  </a:lnTo>
                  <a:lnTo>
                    <a:pt x="491235" y="173071"/>
                  </a:lnTo>
                  <a:lnTo>
                    <a:pt x="488421" y="178748"/>
                  </a:lnTo>
                  <a:lnTo>
                    <a:pt x="476697" y="225863"/>
                  </a:lnTo>
                  <a:lnTo>
                    <a:pt x="476261" y="269091"/>
                  </a:lnTo>
                  <a:lnTo>
                    <a:pt x="479195" y="276545"/>
                  </a:lnTo>
                  <a:lnTo>
                    <a:pt x="483071" y="283532"/>
                  </a:lnTo>
                  <a:lnTo>
                    <a:pt x="485763" y="295061"/>
                  </a:lnTo>
                  <a:lnTo>
                    <a:pt x="491318" y="301735"/>
                  </a:lnTo>
                  <a:lnTo>
                    <a:pt x="496911" y="304650"/>
                  </a:lnTo>
                  <a:lnTo>
                    <a:pt x="516009" y="306777"/>
                  </a:lnTo>
                  <a:lnTo>
                    <a:pt x="539092" y="306969"/>
                  </a:lnTo>
                  <a:lnTo>
                    <a:pt x="545704" y="304037"/>
                  </a:lnTo>
                  <a:lnTo>
                    <a:pt x="584042" y="273858"/>
                  </a:lnTo>
                  <a:lnTo>
                    <a:pt x="587800" y="269465"/>
                  </a:lnTo>
                  <a:lnTo>
                    <a:pt x="608828" y="220819"/>
                  </a:lnTo>
                  <a:lnTo>
                    <a:pt x="613282" y="206365"/>
                  </a:lnTo>
                  <a:lnTo>
                    <a:pt x="615888" y="179069"/>
                  </a:lnTo>
                  <a:lnTo>
                    <a:pt x="617849" y="175405"/>
                  </a:lnTo>
                  <a:lnTo>
                    <a:pt x="620258" y="172962"/>
                  </a:lnTo>
                  <a:lnTo>
                    <a:pt x="622936" y="167307"/>
                  </a:lnTo>
                  <a:lnTo>
                    <a:pt x="624952" y="150146"/>
                  </a:lnTo>
                  <a:lnTo>
                    <a:pt x="626096" y="150611"/>
                  </a:lnTo>
                  <a:lnTo>
                    <a:pt x="630308" y="154066"/>
                  </a:lnTo>
                  <a:lnTo>
                    <a:pt x="632915" y="159277"/>
                  </a:lnTo>
                  <a:lnTo>
                    <a:pt x="633609" y="162210"/>
                  </a:lnTo>
                  <a:lnTo>
                    <a:pt x="642670" y="178096"/>
                  </a:lnTo>
                  <a:lnTo>
                    <a:pt x="649744" y="196513"/>
                  </a:lnTo>
                  <a:lnTo>
                    <a:pt x="660655" y="214564"/>
                  </a:lnTo>
                  <a:lnTo>
                    <a:pt x="674763" y="262771"/>
                  </a:lnTo>
                  <a:lnTo>
                    <a:pt x="682338" y="276976"/>
                  </a:lnTo>
                  <a:lnTo>
                    <a:pt x="684160" y="285131"/>
                  </a:lnTo>
                  <a:lnTo>
                    <a:pt x="685412" y="285800"/>
                  </a:lnTo>
                  <a:lnTo>
                    <a:pt x="689743" y="286543"/>
                  </a:lnTo>
                  <a:lnTo>
                    <a:pt x="691339" y="285639"/>
                  </a:lnTo>
                  <a:lnTo>
                    <a:pt x="692402" y="283934"/>
                  </a:lnTo>
                  <a:lnTo>
                    <a:pt x="693900" y="276267"/>
                  </a:lnTo>
                  <a:lnTo>
                    <a:pt x="694514" y="227324"/>
                  </a:lnTo>
                  <a:lnTo>
                    <a:pt x="695626" y="215355"/>
                  </a:lnTo>
                  <a:lnTo>
                    <a:pt x="702382" y="195747"/>
                  </a:lnTo>
                  <a:lnTo>
                    <a:pt x="704635" y="184785"/>
                  </a:lnTo>
                  <a:lnTo>
                    <a:pt x="712874" y="170494"/>
                  </a:lnTo>
                  <a:lnTo>
                    <a:pt x="716647" y="169150"/>
                  </a:lnTo>
                  <a:lnTo>
                    <a:pt x="722786" y="168288"/>
                  </a:lnTo>
                  <a:lnTo>
                    <a:pt x="729116" y="173405"/>
                  </a:lnTo>
                  <a:lnTo>
                    <a:pt x="731950" y="178897"/>
                  </a:lnTo>
                  <a:lnTo>
                    <a:pt x="748959" y="225867"/>
                  </a:lnTo>
                  <a:lnTo>
                    <a:pt x="761243" y="246785"/>
                  </a:lnTo>
                  <a:lnTo>
                    <a:pt x="763823" y="265296"/>
                  </a:lnTo>
                  <a:lnTo>
                    <a:pt x="764979" y="264860"/>
                  </a:lnTo>
                  <a:lnTo>
                    <a:pt x="769204" y="261435"/>
                  </a:lnTo>
                  <a:lnTo>
                    <a:pt x="771816" y="256238"/>
                  </a:lnTo>
                  <a:lnTo>
                    <a:pt x="773784" y="220345"/>
                  </a:lnTo>
                  <a:lnTo>
                    <a:pt x="774984" y="194406"/>
                  </a:lnTo>
                  <a:lnTo>
                    <a:pt x="784008" y="162756"/>
                  </a:lnTo>
                  <a:lnTo>
                    <a:pt x="788685" y="155422"/>
                  </a:lnTo>
                  <a:lnTo>
                    <a:pt x="794439" y="151428"/>
                  </a:lnTo>
                  <a:lnTo>
                    <a:pt x="801848" y="148863"/>
                  </a:lnTo>
                  <a:lnTo>
                    <a:pt x="817321" y="170640"/>
                  </a:lnTo>
                  <a:lnTo>
                    <a:pt x="820762" y="180607"/>
                  </a:lnTo>
                  <a:lnTo>
                    <a:pt x="823394" y="191283"/>
                  </a:lnTo>
                  <a:lnTo>
                    <a:pt x="840606" y="225348"/>
                  </a:lnTo>
                  <a:lnTo>
                    <a:pt x="841524" y="229408"/>
                  </a:lnTo>
                  <a:lnTo>
                    <a:pt x="843237" y="232115"/>
                  </a:lnTo>
                  <a:lnTo>
                    <a:pt x="845483" y="233920"/>
                  </a:lnTo>
                  <a:lnTo>
                    <a:pt x="850918" y="235925"/>
                  </a:lnTo>
                  <a:lnTo>
                    <a:pt x="857008" y="236815"/>
                  </a:lnTo>
                  <a:lnTo>
                    <a:pt x="859073" y="235950"/>
                  </a:lnTo>
                  <a:lnTo>
                    <a:pt x="860450" y="234271"/>
                  </a:lnTo>
                  <a:lnTo>
                    <a:pt x="880293" y="187577"/>
                  </a:lnTo>
                  <a:lnTo>
                    <a:pt x="890605" y="147982"/>
                  </a:lnTo>
                  <a:lnTo>
                    <a:pt x="903076" y="122009"/>
                  </a:lnTo>
                  <a:lnTo>
                    <a:pt x="909588" y="114529"/>
                  </a:lnTo>
                  <a:lnTo>
                    <a:pt x="916156" y="111205"/>
                  </a:lnTo>
                  <a:lnTo>
                    <a:pt x="919451" y="111420"/>
                  </a:lnTo>
                  <a:lnTo>
                    <a:pt x="926053" y="114600"/>
                  </a:lnTo>
                  <a:lnTo>
                    <a:pt x="945886" y="131937"/>
                  </a:lnTo>
                  <a:lnTo>
                    <a:pt x="975650" y="179524"/>
                  </a:lnTo>
                  <a:lnTo>
                    <a:pt x="982265" y="1879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3788897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26"/>
          <p:cNvSpPr>
            <a:spLocks noGrp="1" noChangeArrowheads="1"/>
          </p:cNvSpPr>
          <p:nvPr>
            <p:ph type="title"/>
          </p:nvPr>
        </p:nvSpPr>
        <p:spPr/>
        <p:txBody>
          <a:bodyPr/>
          <a:lstStyle/>
          <a:p>
            <a:pPr eaLnBrk="1" hangingPunct="1"/>
            <a:r>
              <a:rPr lang="en-US" altLang="en-US" u="sng" dirty="0" smtClean="0"/>
              <a:t>Illuminated Manuscripts</a:t>
            </a:r>
          </a:p>
        </p:txBody>
      </p:sp>
      <p:sp>
        <p:nvSpPr>
          <p:cNvPr id="411651" name="Rectangle 1027"/>
          <p:cNvSpPr>
            <a:spLocks noGrp="1" noChangeArrowheads="1"/>
          </p:cNvSpPr>
          <p:nvPr>
            <p:ph type="body" idx="1"/>
          </p:nvPr>
        </p:nvSpPr>
        <p:spPr>
          <a:xfrm>
            <a:off x="846667" y="2116667"/>
            <a:ext cx="2878667" cy="2032000"/>
          </a:xfrm>
        </p:spPr>
        <p:txBody>
          <a:bodyPr/>
          <a:lstStyle/>
          <a:p>
            <a:pPr eaLnBrk="1" hangingPunct="1"/>
            <a:r>
              <a:rPr lang="en-US" altLang="en-US" i="1" u="sng" dirty="0" smtClean="0"/>
              <a:t>Manu</a:t>
            </a:r>
            <a:r>
              <a:rPr lang="en-US" altLang="en-US" u="sng" dirty="0" smtClean="0"/>
              <a:t> </a:t>
            </a:r>
            <a:r>
              <a:rPr lang="en-US" altLang="en-US" i="1" u="sng" dirty="0" err="1" smtClean="0"/>
              <a:t>scriptus</a:t>
            </a:r>
            <a:endParaRPr lang="en-US" altLang="en-US" i="1" u="sng" dirty="0" smtClean="0"/>
          </a:p>
          <a:p>
            <a:pPr eaLnBrk="1" hangingPunct="1"/>
            <a:r>
              <a:rPr lang="en-US" altLang="en-US" u="sng" dirty="0" smtClean="0"/>
              <a:t>Scriptorium</a:t>
            </a:r>
          </a:p>
          <a:p>
            <a:pPr eaLnBrk="1" hangingPunct="1"/>
            <a:r>
              <a:rPr lang="en-US" altLang="en-US" u="sng" dirty="0" smtClean="0"/>
              <a:t>Art form</a:t>
            </a:r>
          </a:p>
        </p:txBody>
      </p:sp>
      <p:pic>
        <p:nvPicPr>
          <p:cNvPr id="46084" name="Picture 1028" descr="S:\Publishing\powerpoint\World history\ZP932\Pictures for PP\BookofKe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667" y="1608667"/>
            <a:ext cx="3873500" cy="516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1029"/>
          <p:cNvSpPr txBox="1">
            <a:spLocks noChangeArrowheads="1"/>
          </p:cNvSpPr>
          <p:nvPr/>
        </p:nvSpPr>
        <p:spPr bwMode="auto">
          <a:xfrm>
            <a:off x="5164667" y="6773333"/>
            <a:ext cx="440266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spcBef>
                <a:spcPct val="50000"/>
              </a:spcBef>
            </a:pPr>
            <a:r>
              <a:rPr lang="en-US" altLang="en-US" sz="2000"/>
              <a:t>Page from the </a:t>
            </a:r>
            <a:r>
              <a:rPr lang="en-US" altLang="en-US" sz="2000" i="1"/>
              <a:t>Book of Kells</a:t>
            </a:r>
            <a:r>
              <a:rPr lang="en-US" altLang="en-US" sz="2000"/>
              <a:t>, 800 CE, scribed by Celtic monks</a:t>
            </a:r>
          </a:p>
        </p:txBody>
      </p:sp>
    </p:spTree>
    <p:extLst>
      <p:ext uri="{BB962C8B-B14F-4D97-AF65-F5344CB8AC3E}">
        <p14:creationId xmlns:p14="http://schemas.microsoft.com/office/powerpoint/2010/main" val="59579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1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1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1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08000" y="677334"/>
            <a:ext cx="9144000" cy="813153"/>
          </a:xfrm>
        </p:spPr>
        <p:txBody>
          <a:bodyPr/>
          <a:lstStyle/>
          <a:p>
            <a:pPr eaLnBrk="1" hangingPunct="1"/>
            <a:r>
              <a:rPr lang="en-US" altLang="en-US" u="sng" dirty="0" smtClean="0"/>
              <a:t>Legacy of the Medieval Era</a:t>
            </a:r>
          </a:p>
        </p:txBody>
      </p:sp>
      <p:sp>
        <p:nvSpPr>
          <p:cNvPr id="380931" name="Rectangle 3"/>
          <p:cNvSpPr>
            <a:spLocks noGrp="1" noChangeArrowheads="1"/>
          </p:cNvSpPr>
          <p:nvPr>
            <p:ph type="body" idx="1"/>
          </p:nvPr>
        </p:nvSpPr>
        <p:spPr>
          <a:xfrm>
            <a:off x="508000" y="1778000"/>
            <a:ext cx="3810000" cy="2709333"/>
          </a:xfrm>
        </p:spPr>
        <p:txBody>
          <a:bodyPr>
            <a:normAutofit fontScale="92500" lnSpcReduction="20000"/>
          </a:bodyPr>
          <a:lstStyle/>
          <a:p>
            <a:pPr eaLnBrk="1" hangingPunct="1">
              <a:lnSpc>
                <a:spcPct val="90000"/>
              </a:lnSpc>
            </a:pPr>
            <a:r>
              <a:rPr lang="en-US" altLang="en-US" u="sng" dirty="0" smtClean="0"/>
              <a:t>Transitional period</a:t>
            </a:r>
          </a:p>
          <a:p>
            <a:pPr eaLnBrk="1" hangingPunct="1">
              <a:lnSpc>
                <a:spcPct val="90000"/>
              </a:lnSpc>
            </a:pPr>
            <a:r>
              <a:rPr lang="en-US" altLang="en-US" u="sng" dirty="0" smtClean="0"/>
              <a:t>New kingdoms evolved</a:t>
            </a:r>
          </a:p>
          <a:p>
            <a:pPr eaLnBrk="1" hangingPunct="1">
              <a:lnSpc>
                <a:spcPct val="90000"/>
              </a:lnSpc>
            </a:pPr>
            <a:r>
              <a:rPr lang="en-US" altLang="en-US" u="sng" dirty="0" smtClean="0"/>
              <a:t>The Church became a dominant force</a:t>
            </a:r>
          </a:p>
          <a:p>
            <a:pPr eaLnBrk="1" hangingPunct="1">
              <a:lnSpc>
                <a:spcPct val="90000"/>
              </a:lnSpc>
            </a:pPr>
            <a:r>
              <a:rPr lang="en-US" altLang="en-US" u="sng" dirty="0" smtClean="0"/>
              <a:t>Modern institutions originated</a:t>
            </a:r>
          </a:p>
        </p:txBody>
      </p:sp>
      <p:pic>
        <p:nvPicPr>
          <p:cNvPr id="47108" name="Picture 6" descr="S:\Publishing\powerpoint\World history\ZP932\Pictures for PP\Magna_Car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0" y="1778001"/>
            <a:ext cx="2210153" cy="443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7" descr="Z:\Publishing\powerpoint\World history\ZP932\Pictures for PP\castle turr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6667" y="2864556"/>
            <a:ext cx="2790472" cy="424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8" descr="Z:\Publishing\powerpoint\World history\ZP932\Pictures for PP\stained glass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4469695"/>
            <a:ext cx="4445000" cy="289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5812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09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09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09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09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7600" y="762000"/>
            <a:ext cx="7747000" cy="5693866"/>
          </a:xfrm>
          <a:prstGeom prst="rect">
            <a:avLst/>
          </a:prstGeom>
          <a:noFill/>
        </p:spPr>
        <p:txBody>
          <a:bodyPr vert="horz" rtlCol="0">
            <a:spAutoFit/>
          </a:bodyPr>
          <a:lstStyle/>
          <a:p>
            <a:pPr algn="ctr"/>
            <a:r>
              <a:rPr lang="en-US" sz="2800" u="sng" dirty="0" smtClean="0">
                <a:solidFill>
                  <a:srgbClr val="000000"/>
                </a:solidFill>
                <a:latin typeface="Times New Roman - 22"/>
              </a:rPr>
              <a:t>Invasions</a:t>
            </a:r>
            <a:r>
              <a:rPr lang="en-US" sz="2800" dirty="0" smtClean="0">
                <a:solidFill>
                  <a:srgbClr val="000000"/>
                </a:solidFill>
                <a:latin typeface="Times New Roman - 22"/>
              </a:rPr>
              <a:t> by Vikings, Magyars, and Muslims </a:t>
            </a:r>
            <a:r>
              <a:rPr lang="en-US" sz="2800" u="sng" dirty="0" smtClean="0">
                <a:solidFill>
                  <a:srgbClr val="000000"/>
                </a:solidFill>
                <a:latin typeface="Times New Roman - 22"/>
              </a:rPr>
              <a:t>caused widespread disorder and suffering.  Most western Europeans lived in constant  danger.  </a:t>
            </a:r>
          </a:p>
          <a:p>
            <a:pPr algn="ctr"/>
            <a:endParaRPr lang="en-US" sz="2800" dirty="0" smtClean="0">
              <a:solidFill>
                <a:srgbClr val="000000"/>
              </a:solidFill>
              <a:latin typeface="Times New Roman - 22"/>
            </a:endParaRPr>
          </a:p>
          <a:p>
            <a:pPr algn="ctr"/>
            <a:r>
              <a:rPr lang="en-US" sz="2800" dirty="0" smtClean="0">
                <a:solidFill>
                  <a:srgbClr val="000000"/>
                </a:solidFill>
                <a:latin typeface="Times New Roman - 22"/>
              </a:rPr>
              <a:t>Kings could not effectively defend their lands from invasion.  As a result,  </a:t>
            </a:r>
            <a:r>
              <a:rPr lang="en-US" sz="2800" u="sng" dirty="0" smtClean="0">
                <a:solidFill>
                  <a:srgbClr val="000000"/>
                </a:solidFill>
                <a:latin typeface="Times New Roman - 22"/>
              </a:rPr>
              <a:t>people no longer looked to a central ruler for security</a:t>
            </a:r>
            <a:r>
              <a:rPr lang="en-US" sz="2800" dirty="0" smtClean="0">
                <a:solidFill>
                  <a:srgbClr val="000000"/>
                </a:solidFill>
                <a:latin typeface="Times New Roman - 22"/>
              </a:rPr>
              <a:t>.  </a:t>
            </a:r>
          </a:p>
          <a:p>
            <a:pPr algn="ctr"/>
            <a:endParaRPr lang="en-US" sz="2800" dirty="0">
              <a:solidFill>
                <a:srgbClr val="000000"/>
              </a:solidFill>
              <a:latin typeface="Times New Roman - 22"/>
            </a:endParaRPr>
          </a:p>
          <a:p>
            <a:pPr algn="ctr"/>
            <a:r>
              <a:rPr lang="en-US" sz="2800" dirty="0" smtClean="0">
                <a:solidFill>
                  <a:srgbClr val="000000"/>
                </a:solidFill>
                <a:latin typeface="Times New Roman - 22"/>
              </a:rPr>
              <a:t>Instead, </a:t>
            </a:r>
            <a:r>
              <a:rPr lang="en-US" sz="2800" u="sng" dirty="0" smtClean="0">
                <a:solidFill>
                  <a:srgbClr val="000000"/>
                </a:solidFill>
                <a:latin typeface="Times New Roman - 22"/>
              </a:rPr>
              <a:t>many turned to local rulers who had their own armies</a:t>
            </a:r>
            <a:r>
              <a:rPr lang="en-US" sz="2800" dirty="0" smtClean="0">
                <a:solidFill>
                  <a:srgbClr val="000000"/>
                </a:solidFill>
                <a:latin typeface="Times New Roman - 22"/>
              </a:rPr>
              <a:t>.  Any leader who could fight the invaders, gained followers and political strength</a:t>
            </a:r>
            <a:r>
              <a:rPr lang="en-US" sz="2400" dirty="0" smtClean="0">
                <a:solidFill>
                  <a:srgbClr val="000000"/>
                </a:solidFill>
                <a:latin typeface="Times New Roman - 22"/>
              </a:rPr>
              <a:t>.</a:t>
            </a:r>
            <a:endParaRPr lang="en-US" sz="2400" dirty="0">
              <a:solidFill>
                <a:srgbClr val="000000"/>
              </a:solidFill>
              <a:latin typeface="Times New Roman - 22"/>
            </a:endParaRPr>
          </a:p>
        </p:txBody>
      </p:sp>
    </p:spTree>
    <p:extLst>
      <p:ext uri="{BB962C8B-B14F-4D97-AF65-F5344CB8AC3E}">
        <p14:creationId xmlns:p14="http://schemas.microsoft.com/office/powerpoint/2010/main" val="3036524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600" y="685800"/>
            <a:ext cx="7620000" cy="6001643"/>
          </a:xfrm>
          <a:prstGeom prst="rect">
            <a:avLst/>
          </a:prstGeom>
          <a:noFill/>
        </p:spPr>
        <p:txBody>
          <a:bodyPr wrap="square" rtlCol="0">
            <a:spAutoFit/>
          </a:bodyPr>
          <a:lstStyle/>
          <a:p>
            <a:r>
              <a:rPr lang="en-US" sz="3200" b="1" dirty="0" smtClean="0"/>
              <a:t>WHITE BOARD CHALLENGE</a:t>
            </a:r>
          </a:p>
          <a:p>
            <a:endParaRPr lang="en-US" sz="3200" b="1" dirty="0"/>
          </a:p>
          <a:p>
            <a:endParaRPr lang="en-US" sz="3200" b="1" dirty="0" smtClean="0"/>
          </a:p>
          <a:p>
            <a:pPr marL="514350" indent="-514350">
              <a:buAutoNum type="arabicPeriod"/>
            </a:pPr>
            <a:r>
              <a:rPr lang="en-US" sz="3200" b="1" dirty="0" smtClean="0"/>
              <a:t>To whom did peasants look for protection and security during Medieval Times?</a:t>
            </a:r>
          </a:p>
          <a:p>
            <a:pPr marL="514350" indent="-514350">
              <a:buAutoNum type="arabicPeriod"/>
            </a:pPr>
            <a:endParaRPr lang="en-US" sz="3200" b="1" dirty="0"/>
          </a:p>
          <a:p>
            <a:pPr marL="514350" indent="-514350">
              <a:buAutoNum type="arabicPeriod"/>
            </a:pPr>
            <a:endParaRPr lang="en-US" sz="3200" b="1" dirty="0" smtClean="0"/>
          </a:p>
          <a:p>
            <a:pPr marL="514350" indent="-514350">
              <a:buAutoNum type="arabicPeriod"/>
            </a:pPr>
            <a:endParaRPr lang="en-US" sz="3200" b="1" dirty="0"/>
          </a:p>
          <a:p>
            <a:pPr marL="514350" indent="-514350">
              <a:buAutoNum type="arabicPeriod"/>
            </a:pPr>
            <a:endParaRPr lang="en-US" sz="3200" b="1" dirty="0" smtClean="0"/>
          </a:p>
          <a:p>
            <a:pPr marL="514350" indent="-514350">
              <a:buAutoNum type="arabicPeriod"/>
            </a:pPr>
            <a:r>
              <a:rPr lang="en-US" sz="3200" b="1" dirty="0" smtClean="0"/>
              <a:t>Medieval Europe was between _________ and __________ CE.</a:t>
            </a:r>
            <a:endParaRPr lang="en-US" sz="3200" b="1" dirty="0"/>
          </a:p>
        </p:txBody>
      </p:sp>
    </p:spTree>
    <p:extLst>
      <p:ext uri="{BB962C8B-B14F-4D97-AF65-F5344CB8AC3E}">
        <p14:creationId xmlns:p14="http://schemas.microsoft.com/office/powerpoint/2010/main" val="653013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TotalTime>
  <Words>6510</Words>
  <Application>Microsoft Office PowerPoint</Application>
  <PresentationFormat>Custom</PresentationFormat>
  <Paragraphs>525</Paragraphs>
  <Slides>71</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71</vt:i4>
      </vt:variant>
    </vt:vector>
  </HeadingPairs>
  <TitlesOfParts>
    <vt:vector size="83" baseType="lpstr">
      <vt:lpstr>Times New Roman - 20</vt:lpstr>
      <vt:lpstr>Times New Roman</vt:lpstr>
      <vt:lpstr>Times New Roman - 21</vt:lpstr>
      <vt:lpstr>Arial</vt:lpstr>
      <vt:lpstr>Times New Roman - 16</vt:lpstr>
      <vt:lpstr>Times New Roman - 47</vt:lpstr>
      <vt:lpstr>Wingdings</vt:lpstr>
      <vt:lpstr>Times New Roman - 22</vt:lpstr>
      <vt:lpstr>Times New Roman - 23</vt:lpstr>
      <vt:lpstr>Times New Roman - 15</vt:lpstr>
      <vt:lpstr>Calibri</vt:lpstr>
      <vt:lpstr>Office Theme</vt:lpstr>
      <vt:lpstr>PowerPoint Presentation</vt:lpstr>
      <vt:lpstr>PowerPoint Presentation</vt:lpstr>
      <vt:lpstr>Medieval Europe</vt:lpstr>
      <vt:lpstr>Defining the Medieval Period</vt:lpstr>
      <vt:lpstr>Medieval Europe: Stages</vt:lpstr>
      <vt:lpstr>PowerPoint Presentation</vt:lpstr>
      <vt:lpstr>PowerPoint Presentation</vt:lpstr>
      <vt:lpstr>PowerPoint Presentation</vt:lpstr>
      <vt:lpstr>PowerPoint Presentation</vt:lpstr>
      <vt:lpstr>PowerPoint Presentation</vt:lpstr>
      <vt:lpstr>PowerPoint Presentation</vt:lpstr>
      <vt:lpstr>Feudalism</vt:lpstr>
      <vt:lpstr>PowerPoint Presentation</vt:lpstr>
      <vt:lpstr>Castles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Medieval Tournament</vt:lpstr>
      <vt:lpstr>PowerPoint Presentation</vt:lpstr>
      <vt:lpstr>PowerPoint Presentation</vt:lpstr>
      <vt:lpstr>PowerPoint Presentation</vt:lpstr>
      <vt:lpstr>PowerPoint Presentation</vt:lpstr>
      <vt:lpstr>PowerPoint Presentation</vt:lpstr>
      <vt:lpstr>PowerPoint Presentation</vt:lpstr>
      <vt:lpstr>The Catholic Church  Expands Its Power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France</vt:lpstr>
      <vt:lpstr>England</vt:lpstr>
      <vt:lpstr>Magna Carta (1215)</vt:lpstr>
      <vt:lpstr>Development of Parliament</vt:lpstr>
      <vt:lpstr>Italian City-States</vt:lpstr>
      <vt:lpstr>Islam in Europe</vt:lpstr>
      <vt:lpstr>The Reconquista of Spain</vt:lpstr>
      <vt:lpstr>The Crusades</vt:lpstr>
      <vt:lpstr>Pope Urban II</vt:lpstr>
      <vt:lpstr>The First Crusade (1096–1099)</vt:lpstr>
      <vt:lpstr>Other Crusades</vt:lpstr>
      <vt:lpstr>The Late Middle Ages</vt:lpstr>
      <vt:lpstr>The Hundred Years’ War: Causes</vt:lpstr>
      <vt:lpstr>The Hundred Years’ War: Battles</vt:lpstr>
      <vt:lpstr>Joan of Arc</vt:lpstr>
      <vt:lpstr>The Plague</vt:lpstr>
      <vt:lpstr>Spread of the Plague</vt:lpstr>
      <vt:lpstr>Popular Medical “Cures” for the Plague</vt:lpstr>
      <vt:lpstr>Effects of the Plague</vt:lpstr>
      <vt:lpstr>Architecture</vt:lpstr>
      <vt:lpstr>Illuminated Manuscripts</vt:lpstr>
      <vt:lpstr>Legacy of the Medieval Era</vt:lpstr>
    </vt:vector>
  </TitlesOfParts>
  <Company>ACPS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J. Gabriel</dc:creator>
  <cp:lastModifiedBy>Marsha S. Barnard</cp:lastModifiedBy>
  <cp:revision>38</cp:revision>
  <cp:lastPrinted>2015-10-07T13:16:52Z</cp:lastPrinted>
  <dcterms:created xsi:type="dcterms:W3CDTF">2013-09-23T16:41:04Z</dcterms:created>
  <dcterms:modified xsi:type="dcterms:W3CDTF">2015-10-07T18:54:38Z</dcterms:modified>
</cp:coreProperties>
</file>