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61" d="100"/>
          <a:sy n="61" d="100"/>
        </p:scale>
        <p:origin x="7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DC2D6-2101-4A18-A132-E9365CF4D5C1}" type="datetimeFigureOut">
              <a:rPr lang="en-US" smtClean="0"/>
              <a:t>10/15/2015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345EF-C39B-4020-BC89-913C4CFB45E9}" type="slidenum">
              <a:rPr lang="en-US" smtClean="0"/>
              <a:t>‹#›</a:t>
            </a:fld>
            <a:endParaRPr lang="en-US"/>
          </a:p>
        </p:txBody>
      </p:sp>
    </p:spTree>
    <p:extLst>
      <p:ext uri="{BB962C8B-B14F-4D97-AF65-F5344CB8AC3E}">
        <p14:creationId xmlns:p14="http://schemas.microsoft.com/office/powerpoint/2010/main" val="2779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FE8F3C-9F34-4B0A-A6F0-36DF7BEF3A0C}" type="slidenum">
              <a:rPr lang="en-US" altLang="en-US">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780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3D730-743C-4E4C-BDC6-39CF0930DA8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217161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3D730-743C-4E4C-BDC6-39CF0930DA8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341344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3D730-743C-4E4C-BDC6-39CF0930DA8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427387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3D730-743C-4E4C-BDC6-39CF0930DA8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86596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3D730-743C-4E4C-BDC6-39CF0930DA8C}"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251367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3D730-743C-4E4C-BDC6-39CF0930DA8C}"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283621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3D730-743C-4E4C-BDC6-39CF0930DA8C}"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163411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3D730-743C-4E4C-BDC6-39CF0930DA8C}"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4191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3D730-743C-4E4C-BDC6-39CF0930DA8C}"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427411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3D730-743C-4E4C-BDC6-39CF0930DA8C}"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109889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3D730-743C-4E4C-BDC6-39CF0930DA8C}"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0DDAC-6CB2-4D97-AB38-A46EF70A58E1}" type="slidenum">
              <a:rPr lang="en-US" smtClean="0"/>
              <a:t>‹#›</a:t>
            </a:fld>
            <a:endParaRPr lang="en-US"/>
          </a:p>
        </p:txBody>
      </p:sp>
    </p:spTree>
    <p:extLst>
      <p:ext uri="{BB962C8B-B14F-4D97-AF65-F5344CB8AC3E}">
        <p14:creationId xmlns:p14="http://schemas.microsoft.com/office/powerpoint/2010/main" val="138125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3D730-743C-4E4C-BDC6-39CF0930DA8C}" type="datetimeFigureOut">
              <a:rPr lang="en-US" smtClean="0"/>
              <a:t>10/15/2015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0DDAC-6CB2-4D97-AB38-A46EF70A58E1}" type="slidenum">
              <a:rPr lang="en-US" smtClean="0"/>
              <a:t>‹#›</a:t>
            </a:fld>
            <a:endParaRPr lang="en-US"/>
          </a:p>
        </p:txBody>
      </p:sp>
    </p:spTree>
    <p:extLst>
      <p:ext uri="{BB962C8B-B14F-4D97-AF65-F5344CB8AC3E}">
        <p14:creationId xmlns:p14="http://schemas.microsoft.com/office/powerpoint/2010/main" val="57278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SLidFSx47-o&amp;safe=active"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www.youtube.com/watch?v=V8PPe8snkmA&amp;safe=activ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X0zudTQelzI&amp;list=PLKLr2j6n8lJMmWJI60M2OEdYqyudTzFUr&amp;safe=activ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Ch</a:t>
            </a:r>
            <a:r>
              <a:rPr lang="en-US" dirty="0" smtClean="0"/>
              <a:t> </a:t>
            </a:r>
            <a:r>
              <a:rPr lang="en-US" smtClean="0"/>
              <a:t>6 Section 2 Notes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931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callisto.ggsrv.com/imgsrv/FastFetch/UBER2/crsd_01_img0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533400"/>
            <a:ext cx="43783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
          <p:cNvSpPr>
            <a:spLocks noChangeArrowheads="1"/>
          </p:cNvSpPr>
          <p:nvPr/>
        </p:nvSpPr>
        <p:spPr bwMode="auto">
          <a:xfrm>
            <a:off x="6400800" y="914400"/>
            <a:ext cx="403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a:solidFill>
                  <a:srgbClr val="000000"/>
                </a:solidFill>
              </a:rPr>
              <a:t>Byzantine emperor Alexius I, the man that started the crusades! </a:t>
            </a:r>
            <a:endParaRPr lang="en-US" altLang="en-US"/>
          </a:p>
        </p:txBody>
      </p:sp>
      <p:sp>
        <p:nvSpPr>
          <p:cNvPr id="52228" name="Rectangle 2"/>
          <p:cNvSpPr>
            <a:spLocks noChangeArrowheads="1"/>
          </p:cNvSpPr>
          <p:nvPr/>
        </p:nvSpPr>
        <p:spPr bwMode="auto">
          <a:xfrm>
            <a:off x="6134100" y="30448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hlinkClick r:id="rId3"/>
              </a:rPr>
              <a:t>http://www.youtube.com/watch?v=SLidFSx47-o&amp;safe=active</a:t>
            </a:r>
            <a:endParaRPr lang="en-US" altLang="en-US" sz="2400"/>
          </a:p>
          <a:p>
            <a:pPr eaLnBrk="1" hangingPunct="1">
              <a:spcBef>
                <a:spcPct val="0"/>
              </a:spcBef>
              <a:buFontTx/>
              <a:buNone/>
            </a:pPr>
            <a:r>
              <a:rPr lang="en-US" altLang="en-US" sz="2400"/>
              <a:t>Watch first 1.5 min</a:t>
            </a:r>
          </a:p>
        </p:txBody>
      </p:sp>
    </p:spTree>
    <p:extLst>
      <p:ext uri="{BB962C8B-B14F-4D97-AF65-F5344CB8AC3E}">
        <p14:creationId xmlns:p14="http://schemas.microsoft.com/office/powerpoint/2010/main" val="37925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1697038" y="39688"/>
            <a:ext cx="89154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u="sng">
                <a:solidFill>
                  <a:srgbClr val="000000"/>
                </a:solidFill>
              </a:rPr>
              <a:t>  </a:t>
            </a:r>
            <a:r>
              <a:rPr lang="en-US" altLang="en-US" sz="3600">
                <a:solidFill>
                  <a:srgbClr val="000000"/>
                </a:solidFill>
              </a:rPr>
              <a:t>The push for the Crusades came when, in </a:t>
            </a:r>
            <a:r>
              <a:rPr lang="en-US" altLang="en-US" sz="3600" u="sng">
                <a:solidFill>
                  <a:srgbClr val="000000"/>
                </a:solidFill>
              </a:rPr>
              <a:t>1093, the Byzantine emperor Alexius I asked for help.  </a:t>
            </a:r>
            <a:r>
              <a:rPr lang="en-US" altLang="en-US" sz="3600">
                <a:solidFill>
                  <a:srgbClr val="000000"/>
                </a:solidFill>
              </a:rPr>
              <a:t>The emperor asked for help against </a:t>
            </a:r>
            <a:br>
              <a:rPr lang="en-US" altLang="en-US" sz="3600">
                <a:solidFill>
                  <a:srgbClr val="000000"/>
                </a:solidFill>
              </a:rPr>
            </a:br>
            <a:r>
              <a:rPr lang="en-US" altLang="en-US" sz="3600">
                <a:solidFill>
                  <a:srgbClr val="000000"/>
                </a:solidFill>
              </a:rPr>
              <a:t>the Muslim Turks.  </a:t>
            </a:r>
          </a:p>
          <a:p>
            <a:pPr eaLnBrk="1" hangingPunct="1">
              <a:spcBef>
                <a:spcPct val="0"/>
              </a:spcBef>
              <a:buFontTx/>
              <a:buNone/>
            </a:pPr>
            <a:endParaRPr lang="en-US" altLang="en-US" sz="800" b="1">
              <a:solidFill>
                <a:srgbClr val="000000"/>
              </a:solidFill>
              <a:latin typeface="System"/>
            </a:endParaRPr>
          </a:p>
          <a:p>
            <a:pPr eaLnBrk="1" hangingPunct="1">
              <a:spcBef>
                <a:spcPct val="0"/>
              </a:spcBef>
              <a:buFontTx/>
              <a:buNone/>
            </a:pPr>
            <a:r>
              <a:rPr lang="en-US" altLang="en-US" sz="3600" u="sng">
                <a:solidFill>
                  <a:srgbClr val="000000"/>
                </a:solidFill>
              </a:rPr>
              <a:t>Pope Urban II </a:t>
            </a:r>
            <a:r>
              <a:rPr lang="en-US" altLang="en-US" sz="3600">
                <a:solidFill>
                  <a:srgbClr val="000000"/>
                </a:solidFill>
              </a:rPr>
              <a:t>also read that letter.  Shortly after this appeal, </a:t>
            </a:r>
            <a:r>
              <a:rPr lang="en-US" altLang="en-US" sz="3600" u="sng">
                <a:solidFill>
                  <a:srgbClr val="000000"/>
                </a:solidFill>
              </a:rPr>
              <a:t>he issued a call </a:t>
            </a:r>
            <a:r>
              <a:rPr lang="en-US" altLang="en-US" sz="3600">
                <a:solidFill>
                  <a:srgbClr val="000000"/>
                </a:solidFill>
              </a:rPr>
              <a:t>for what her termed a "holy war," a </a:t>
            </a:r>
            <a:r>
              <a:rPr lang="en-US" altLang="en-US" sz="3600" b="1" u="sng">
                <a:solidFill>
                  <a:srgbClr val="000000"/>
                </a:solidFill>
              </a:rPr>
              <a:t>Crusade</a:t>
            </a:r>
            <a:r>
              <a:rPr lang="en-US" altLang="en-US" sz="3600" u="sng">
                <a:solidFill>
                  <a:srgbClr val="000000"/>
                </a:solidFill>
              </a:rPr>
              <a:t> to gain control of the Holy Land.</a:t>
            </a:r>
            <a:r>
              <a:rPr lang="en-US" altLang="en-US" sz="3600">
                <a:solidFill>
                  <a:srgbClr val="000000"/>
                </a:solidFill>
              </a:rPr>
              <a:t>  Over the next 300 years, a number of such Crusades were launched.</a:t>
            </a:r>
          </a:p>
        </p:txBody>
      </p:sp>
    </p:spTree>
    <p:extLst>
      <p:ext uri="{BB962C8B-B14F-4D97-AF65-F5344CB8AC3E}">
        <p14:creationId xmlns:p14="http://schemas.microsoft.com/office/powerpoint/2010/main" val="754590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1752600" y="152401"/>
            <a:ext cx="876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solidFill>
                  <a:srgbClr val="000000"/>
                </a:solidFill>
              </a:rPr>
              <a:t>The Crusades had economic, social, </a:t>
            </a:r>
            <a:br>
              <a:rPr lang="en-US" altLang="en-US" sz="3600">
                <a:solidFill>
                  <a:srgbClr val="000000"/>
                </a:solidFill>
              </a:rPr>
            </a:br>
            <a:r>
              <a:rPr lang="en-US" altLang="en-US" sz="3600">
                <a:solidFill>
                  <a:srgbClr val="000000"/>
                </a:solidFill>
              </a:rPr>
              <a:t>and political goals as well as religious motives.  Muslims controlled Palestine (the Holy Land) and threatened Constantinople.</a:t>
            </a:r>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389" y="2460626"/>
            <a:ext cx="5989637"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377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1676400" y="-7242175"/>
            <a:ext cx="89154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4800">
                <a:solidFill>
                  <a:srgbClr val="000000"/>
                </a:solidFill>
              </a:rPr>
              <a:t>The Crusades had economic, social, </a:t>
            </a:r>
            <a:br>
              <a:rPr lang="en-US" altLang="en-US" sz="4800">
                <a:solidFill>
                  <a:srgbClr val="000000"/>
                </a:solidFill>
              </a:rPr>
            </a:br>
            <a:r>
              <a:rPr lang="en-US" altLang="en-US" sz="4800">
                <a:solidFill>
                  <a:srgbClr val="000000"/>
                </a:solidFill>
              </a:rPr>
              <a:t>and political goals as well as </a:t>
            </a:r>
            <a:br>
              <a:rPr lang="en-US" altLang="en-US" sz="4800">
                <a:solidFill>
                  <a:srgbClr val="000000"/>
                </a:solidFill>
              </a:rPr>
            </a:br>
            <a:r>
              <a:rPr lang="en-US" altLang="en-US" sz="4800">
                <a:solidFill>
                  <a:srgbClr val="000000"/>
                </a:solidFill>
              </a:rPr>
              <a:t>religious motives.  Muslims </a:t>
            </a:r>
            <a:br>
              <a:rPr lang="en-US" altLang="en-US" sz="4800">
                <a:solidFill>
                  <a:srgbClr val="000000"/>
                </a:solidFill>
              </a:rPr>
            </a:br>
            <a:r>
              <a:rPr lang="en-US" altLang="en-US" sz="4800">
                <a:solidFill>
                  <a:srgbClr val="000000"/>
                </a:solidFill>
              </a:rPr>
              <a:t>controlled Palestine (the Holy Land) </a:t>
            </a:r>
            <a:br>
              <a:rPr lang="en-US" altLang="en-US" sz="4800">
                <a:solidFill>
                  <a:srgbClr val="000000"/>
                </a:solidFill>
              </a:rPr>
            </a:br>
            <a:r>
              <a:rPr lang="en-US" altLang="en-US" sz="4800">
                <a:solidFill>
                  <a:srgbClr val="000000"/>
                </a:solidFill>
              </a:rPr>
              <a:t>and threatened Constantinople.</a:t>
            </a:r>
          </a:p>
        </p:txBody>
      </p:sp>
      <p:sp>
        <p:nvSpPr>
          <p:cNvPr id="55299" name="Rectangle 2"/>
          <p:cNvSpPr>
            <a:spLocks noChangeArrowheads="1"/>
          </p:cNvSpPr>
          <p:nvPr/>
        </p:nvSpPr>
        <p:spPr bwMode="auto">
          <a:xfrm>
            <a:off x="1674813" y="457201"/>
            <a:ext cx="8763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The Byzantine emperor in </a:t>
            </a:r>
            <a:br>
              <a:rPr lang="en-US" altLang="en-US" sz="3600">
                <a:solidFill>
                  <a:srgbClr val="000000"/>
                </a:solidFill>
              </a:rPr>
            </a:br>
            <a:r>
              <a:rPr lang="en-US" altLang="en-US" sz="3600">
                <a:solidFill>
                  <a:srgbClr val="000000"/>
                </a:solidFill>
              </a:rPr>
              <a:t>Constantinople appealed to Christians </a:t>
            </a:r>
            <a:br>
              <a:rPr lang="en-US" altLang="en-US" sz="3600">
                <a:solidFill>
                  <a:srgbClr val="000000"/>
                </a:solidFill>
              </a:rPr>
            </a:br>
            <a:r>
              <a:rPr lang="en-US" altLang="en-US" sz="3600">
                <a:solidFill>
                  <a:srgbClr val="000000"/>
                </a:solidFill>
              </a:rPr>
              <a:t>to stop Muslim attacks, to free </a:t>
            </a:r>
            <a:br>
              <a:rPr lang="en-US" altLang="en-US" sz="3600">
                <a:solidFill>
                  <a:srgbClr val="000000"/>
                </a:solidFill>
              </a:rPr>
            </a:br>
            <a:r>
              <a:rPr lang="en-US" altLang="en-US" sz="3600">
                <a:solidFill>
                  <a:srgbClr val="000000"/>
                </a:solidFill>
              </a:rPr>
              <a:t>Jerusalem from the </a:t>
            </a:r>
            <a:r>
              <a:rPr lang="en-US" altLang="en-US" sz="3600" b="1" u="sng">
                <a:solidFill>
                  <a:srgbClr val="000000"/>
                </a:solidFill>
              </a:rPr>
              <a:t>infidels,</a:t>
            </a:r>
            <a:r>
              <a:rPr lang="en-US" altLang="en-US" sz="3600" u="sng">
                <a:solidFill>
                  <a:srgbClr val="000000"/>
                </a:solidFill>
              </a:rPr>
              <a:t> the </a:t>
            </a:r>
            <a:br>
              <a:rPr lang="en-US" altLang="en-US" sz="3600" u="sng">
                <a:solidFill>
                  <a:srgbClr val="000000"/>
                </a:solidFill>
              </a:rPr>
            </a:br>
            <a:r>
              <a:rPr lang="en-US" altLang="en-US" sz="3600" u="sng">
                <a:solidFill>
                  <a:srgbClr val="000000"/>
                </a:solidFill>
              </a:rPr>
              <a:t>unbelievers.  In addition, the pope </a:t>
            </a:r>
            <a:br>
              <a:rPr lang="en-US" altLang="en-US" sz="3600" u="sng">
                <a:solidFill>
                  <a:srgbClr val="000000"/>
                </a:solidFill>
              </a:rPr>
            </a:br>
            <a:r>
              <a:rPr lang="en-US" altLang="en-US" sz="3600" u="sng">
                <a:solidFill>
                  <a:srgbClr val="000000"/>
                </a:solidFill>
              </a:rPr>
              <a:t>wanted to reclaim Palestine and </a:t>
            </a:r>
            <a:br>
              <a:rPr lang="en-US" altLang="en-US" sz="3600" u="sng">
                <a:solidFill>
                  <a:srgbClr val="000000"/>
                </a:solidFill>
              </a:rPr>
            </a:br>
            <a:r>
              <a:rPr lang="en-US" altLang="en-US" sz="3600" u="sng">
                <a:solidFill>
                  <a:srgbClr val="000000"/>
                </a:solidFill>
              </a:rPr>
              <a:t>reunite Christendom, which had split </a:t>
            </a:r>
            <a:br>
              <a:rPr lang="en-US" altLang="en-US" sz="3600" u="sng">
                <a:solidFill>
                  <a:srgbClr val="000000"/>
                </a:solidFill>
              </a:rPr>
            </a:br>
            <a:r>
              <a:rPr lang="en-US" altLang="en-US" sz="3600" u="sng">
                <a:solidFill>
                  <a:srgbClr val="000000"/>
                </a:solidFill>
              </a:rPr>
              <a:t>into Eastern and Western branches in </a:t>
            </a:r>
            <a:br>
              <a:rPr lang="en-US" altLang="en-US" sz="3600" u="sng">
                <a:solidFill>
                  <a:srgbClr val="000000"/>
                </a:solidFill>
              </a:rPr>
            </a:br>
            <a:r>
              <a:rPr lang="en-US" altLang="en-US" sz="3600" u="sng">
                <a:solidFill>
                  <a:srgbClr val="000000"/>
                </a:solidFill>
              </a:rPr>
              <a:t>1054.</a:t>
            </a:r>
          </a:p>
        </p:txBody>
      </p:sp>
    </p:spTree>
    <p:extLst>
      <p:ext uri="{BB962C8B-B14F-4D97-AF65-F5344CB8AC3E}">
        <p14:creationId xmlns:p14="http://schemas.microsoft.com/office/powerpoint/2010/main" val="87701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1600200" y="15240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u="sng">
                <a:solidFill>
                  <a:srgbClr val="000000"/>
                </a:solidFill>
              </a:rPr>
              <a:t>Pope Urban's call brought a tremendous outpouring of religious feeling and support for the Crusade.  </a:t>
            </a:r>
            <a:r>
              <a:rPr lang="en-US" altLang="en-US" sz="3600">
                <a:solidFill>
                  <a:srgbClr val="000000"/>
                </a:solidFill>
              </a:rPr>
              <a:t>According to the pope, those who </a:t>
            </a:r>
            <a:br>
              <a:rPr lang="en-US" altLang="en-US" sz="3600">
                <a:solidFill>
                  <a:srgbClr val="000000"/>
                </a:solidFill>
              </a:rPr>
            </a:br>
            <a:r>
              <a:rPr lang="en-US" altLang="en-US" sz="3600">
                <a:solidFill>
                  <a:srgbClr val="000000"/>
                </a:solidFill>
              </a:rPr>
              <a:t>died on Crusade were assured of a place in heaven.  With red crosses sewn on tunics </a:t>
            </a:r>
            <a:br>
              <a:rPr lang="en-US" altLang="en-US" sz="3600">
                <a:solidFill>
                  <a:srgbClr val="000000"/>
                </a:solidFill>
              </a:rPr>
            </a:br>
            <a:r>
              <a:rPr lang="en-US" altLang="en-US" sz="3600">
                <a:solidFill>
                  <a:srgbClr val="000000"/>
                </a:solidFill>
              </a:rPr>
              <a:t>worn over their armor and the battle cry of "</a:t>
            </a:r>
            <a:r>
              <a:rPr lang="en-US" altLang="en-US" sz="3600" u="sng">
                <a:solidFill>
                  <a:srgbClr val="000000"/>
                </a:solidFill>
              </a:rPr>
              <a:t>God wills it!" </a:t>
            </a:r>
            <a:r>
              <a:rPr lang="en-US" altLang="en-US" sz="3600">
                <a:solidFill>
                  <a:srgbClr val="000000"/>
                </a:solidFill>
              </a:rPr>
              <a:t>on their lips, knights  and commoners were fired by religious zeal and became Crusaders.  </a:t>
            </a:r>
            <a:r>
              <a:rPr lang="en-US" altLang="en-US" sz="3600" u="sng">
                <a:solidFill>
                  <a:srgbClr val="000000"/>
                </a:solidFill>
              </a:rPr>
              <a:t>Pope promised “all who die shall have immediate forgiveness of sins”</a:t>
            </a:r>
          </a:p>
        </p:txBody>
      </p:sp>
    </p:spTree>
    <p:extLst>
      <p:ext uri="{BB962C8B-B14F-4D97-AF65-F5344CB8AC3E}">
        <p14:creationId xmlns:p14="http://schemas.microsoft.com/office/powerpoint/2010/main" val="11422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57200"/>
            <a:ext cx="4038600" cy="553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10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1676400" y="11114"/>
            <a:ext cx="88392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solidFill>
                  <a:srgbClr val="000000"/>
                </a:solidFill>
              </a:rPr>
              <a:t>The Crusaders were ill-prepared for war in this First Crusade.  Many </a:t>
            </a:r>
            <a:br>
              <a:rPr lang="en-US" altLang="en-US" sz="3600">
                <a:solidFill>
                  <a:srgbClr val="000000"/>
                </a:solidFill>
              </a:rPr>
            </a:br>
            <a:r>
              <a:rPr lang="en-US" altLang="en-US" sz="3600">
                <a:solidFill>
                  <a:srgbClr val="000000"/>
                </a:solidFill>
              </a:rPr>
              <a:t>know nothing about the geography, climate, or culture of the Holy Land.  They </a:t>
            </a:r>
            <a:r>
              <a:rPr lang="en-US" altLang="en-US" sz="3600" u="sng">
                <a:solidFill>
                  <a:srgbClr val="000000"/>
                </a:solidFill>
              </a:rPr>
              <a:t>had no grand strategy to capture Jerusalem.  </a:t>
            </a:r>
          </a:p>
          <a:p>
            <a:pPr eaLnBrk="1" hangingPunct="1">
              <a:spcBef>
                <a:spcPct val="0"/>
              </a:spcBef>
              <a:buFontTx/>
              <a:buNone/>
            </a:pPr>
            <a:endParaRPr lang="en-US" altLang="en-US" sz="1000" b="1">
              <a:solidFill>
                <a:srgbClr val="000000"/>
              </a:solidFill>
              <a:latin typeface="System"/>
            </a:endParaRPr>
          </a:p>
          <a:p>
            <a:pPr eaLnBrk="1" hangingPunct="1">
              <a:spcBef>
                <a:spcPct val="0"/>
              </a:spcBef>
              <a:buFontTx/>
              <a:buNone/>
            </a:pPr>
            <a:r>
              <a:rPr lang="en-US" altLang="en-US" sz="3600">
                <a:solidFill>
                  <a:srgbClr val="000000"/>
                </a:solidFill>
              </a:rPr>
              <a:t>The Crusaders besieged the city for over a month.  On July 15, </a:t>
            </a:r>
            <a:r>
              <a:rPr lang="en-US" altLang="en-US" sz="3600" u="sng">
                <a:solidFill>
                  <a:srgbClr val="000000"/>
                </a:solidFill>
              </a:rPr>
              <a:t>1099, the Crusaders captured the city amid a horrible massacre of its inhabitants.  (they killed Muslim and Jew-men, women and children)</a:t>
            </a:r>
          </a:p>
        </p:txBody>
      </p:sp>
    </p:spTree>
    <p:extLst>
      <p:ext uri="{BB962C8B-B14F-4D97-AF65-F5344CB8AC3E}">
        <p14:creationId xmlns:p14="http://schemas.microsoft.com/office/powerpoint/2010/main" val="1657979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039" y="228600"/>
            <a:ext cx="463232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77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1676400" y="76200"/>
            <a:ext cx="8839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All in all, the Crusaders had won a narrow strip of land.  It stretched about 650 miles from Edessa in the north to Jerusalem in the south.</a:t>
            </a:r>
          </a:p>
          <a:p>
            <a:pPr eaLnBrk="1" hangingPunct="1">
              <a:spcBef>
                <a:spcPct val="0"/>
              </a:spcBef>
              <a:buFontTx/>
              <a:buNone/>
            </a:pPr>
            <a:endParaRPr lang="en-US" altLang="en-US" sz="1200" b="1">
              <a:solidFill>
                <a:srgbClr val="000000"/>
              </a:solidFill>
              <a:latin typeface="System"/>
            </a:endParaRPr>
          </a:p>
          <a:p>
            <a:pPr algn="ctr" eaLnBrk="1" hangingPunct="1">
              <a:spcBef>
                <a:spcPct val="0"/>
              </a:spcBef>
              <a:buFontTx/>
              <a:buNone/>
            </a:pPr>
            <a:r>
              <a:rPr lang="en-US" altLang="en-US" sz="3600">
                <a:solidFill>
                  <a:srgbClr val="000000"/>
                </a:solidFill>
              </a:rPr>
              <a:t>The </a:t>
            </a:r>
            <a:r>
              <a:rPr lang="en-US" altLang="en-US" sz="3600" u="sng">
                <a:solidFill>
                  <a:srgbClr val="000000"/>
                </a:solidFill>
              </a:rPr>
              <a:t>Crusaders' states were extremely vulnerable to Muslim counterattack</a:t>
            </a:r>
            <a:r>
              <a:rPr lang="en-US" altLang="en-US" sz="3600">
                <a:solidFill>
                  <a:srgbClr val="000000"/>
                </a:solidFill>
              </a:rPr>
              <a:t>.  In 1144, Edessa was reconquered by the Turks.</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3519488"/>
            <a:ext cx="5445125"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773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2057401" y="685800"/>
            <a:ext cx="7699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t>White Board challenge  Q?</a:t>
            </a:r>
          </a:p>
          <a:p>
            <a:pPr eaLnBrk="1" hangingPunct="1">
              <a:spcBef>
                <a:spcPct val="0"/>
              </a:spcBef>
              <a:buFontTx/>
              <a:buNone/>
            </a:pPr>
            <a:endParaRPr lang="en-US" altLang="en-US" sz="3600"/>
          </a:p>
          <a:p>
            <a:pPr eaLnBrk="1" hangingPunct="1">
              <a:spcBef>
                <a:spcPct val="0"/>
              </a:spcBef>
              <a:buFontTx/>
              <a:buNone/>
            </a:pPr>
            <a:r>
              <a:rPr lang="en-US" altLang="en-US" sz="3600"/>
              <a:t>Which Pope called for the first Crusade?</a:t>
            </a:r>
          </a:p>
        </p:txBody>
      </p:sp>
    </p:spTree>
    <p:extLst>
      <p:ext uri="{BB962C8B-B14F-4D97-AF65-F5344CB8AC3E}">
        <p14:creationId xmlns:p14="http://schemas.microsoft.com/office/powerpoint/2010/main" val="249770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847851" y="331789"/>
            <a:ext cx="845026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solidFill>
                  <a:srgbClr val="000000"/>
                </a:solidFill>
              </a:rPr>
              <a:t>Another group of monks called the </a:t>
            </a:r>
            <a:r>
              <a:rPr lang="en-US" altLang="en-US" sz="3600" b="1">
                <a:solidFill>
                  <a:srgbClr val="000000"/>
                </a:solidFill>
              </a:rPr>
              <a:t>Franciscans</a:t>
            </a:r>
            <a:r>
              <a:rPr lang="en-US" altLang="en-US" sz="3600">
                <a:solidFill>
                  <a:srgbClr val="000000"/>
                </a:solidFill>
              </a:rPr>
              <a:t> was started by </a:t>
            </a:r>
            <a:r>
              <a:rPr lang="en-US" altLang="en-US" sz="3600" u="sng">
                <a:solidFill>
                  <a:srgbClr val="000000"/>
                </a:solidFill>
              </a:rPr>
              <a:t>St. Francis of Assissi</a:t>
            </a:r>
            <a:r>
              <a:rPr lang="en-US" altLang="en-US" sz="3600">
                <a:solidFill>
                  <a:srgbClr val="000000"/>
                </a:solidFill>
              </a:rPr>
              <a:t>.  They lived among the people, preaching repentance and aiding the people.</a:t>
            </a:r>
          </a:p>
          <a:p>
            <a:pPr eaLnBrk="1" hangingPunct="1">
              <a:spcBef>
                <a:spcPct val="0"/>
              </a:spcBef>
              <a:buFontTx/>
              <a:buNone/>
            </a:pPr>
            <a:r>
              <a:rPr lang="en-US" altLang="en-US" sz="3600">
                <a:solidFill>
                  <a:srgbClr val="000000"/>
                </a:solidFill>
              </a:rPr>
              <a:t>Another group the Dominicans wanted to defend the church from </a:t>
            </a:r>
            <a:r>
              <a:rPr lang="en-US" altLang="en-US" sz="3600" u="sng">
                <a:solidFill>
                  <a:srgbClr val="000000"/>
                </a:solidFill>
              </a:rPr>
              <a:t>heresy</a:t>
            </a:r>
            <a:r>
              <a:rPr lang="en-US" altLang="en-US" sz="3600">
                <a:solidFill>
                  <a:srgbClr val="000000"/>
                </a:solidFill>
              </a:rPr>
              <a:t> - the denial of basic church doctrines.  The became the examiners of people suspected of heresy.</a:t>
            </a:r>
            <a:endParaRPr lang="en-US" altLang="en-US" sz="3600">
              <a:latin typeface="Arial" panose="020B0604020202020204" pitchFamily="34" charset="0"/>
            </a:endParaRPr>
          </a:p>
        </p:txBody>
      </p:sp>
    </p:spTree>
    <p:extLst>
      <p:ext uri="{BB962C8B-B14F-4D97-AF65-F5344CB8AC3E}">
        <p14:creationId xmlns:p14="http://schemas.microsoft.com/office/powerpoint/2010/main" val="1896405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1668463" y="12701"/>
            <a:ext cx="8763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The Second Crusade</a:t>
            </a:r>
          </a:p>
          <a:p>
            <a:pPr eaLnBrk="1" hangingPunct="1">
              <a:spcBef>
                <a:spcPct val="0"/>
              </a:spcBef>
              <a:buFontTx/>
              <a:buNone/>
            </a:pPr>
            <a:endParaRPr lang="en-US" altLang="en-US" sz="1000" b="1">
              <a:solidFill>
                <a:srgbClr val="000000"/>
              </a:solidFill>
              <a:latin typeface="System"/>
            </a:endParaRPr>
          </a:p>
          <a:p>
            <a:pPr algn="ctr" eaLnBrk="1" hangingPunct="1">
              <a:spcBef>
                <a:spcPct val="0"/>
              </a:spcBef>
              <a:buFontTx/>
              <a:buNone/>
            </a:pPr>
            <a:r>
              <a:rPr lang="en-US" altLang="en-US" sz="3600">
                <a:solidFill>
                  <a:srgbClr val="000000"/>
                </a:solidFill>
              </a:rPr>
              <a:t>The Second Crusade was organized to recapture the city.  But its armies straggled home in defeat.  In 1187, Europeans were shocked to learn that Jerusalem itself had fallen to a Kurdish warrior and Muslim leader </a:t>
            </a:r>
            <a:br>
              <a:rPr lang="en-US" altLang="en-US" sz="3600">
                <a:solidFill>
                  <a:srgbClr val="000000"/>
                </a:solidFill>
              </a:rPr>
            </a:br>
            <a:r>
              <a:rPr lang="en-US" altLang="en-US" sz="3600" b="1" u="sng">
                <a:solidFill>
                  <a:srgbClr val="000000"/>
                </a:solidFill>
              </a:rPr>
              <a:t>Saladin</a:t>
            </a:r>
            <a:r>
              <a:rPr lang="en-US" altLang="en-US" sz="3600" u="sng">
                <a:solidFill>
                  <a:srgbClr val="000000"/>
                </a:solidFill>
              </a:rPr>
              <a:t>.</a:t>
            </a: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505200"/>
            <a:ext cx="26638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70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1600200" y="152401"/>
            <a:ext cx="8839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The Third Crusade</a:t>
            </a:r>
          </a:p>
          <a:p>
            <a:pPr eaLnBrk="1" hangingPunct="1">
              <a:spcBef>
                <a:spcPct val="0"/>
              </a:spcBef>
              <a:buFontTx/>
              <a:buNone/>
            </a:pPr>
            <a:endParaRPr lang="en-US" altLang="en-US" sz="1200" b="1">
              <a:solidFill>
                <a:srgbClr val="000000"/>
              </a:solidFill>
              <a:latin typeface="System"/>
            </a:endParaRPr>
          </a:p>
          <a:p>
            <a:pPr algn="ctr" eaLnBrk="1" hangingPunct="1">
              <a:spcBef>
                <a:spcPct val="0"/>
              </a:spcBef>
              <a:buFontTx/>
              <a:buNone/>
            </a:pPr>
            <a:r>
              <a:rPr lang="en-US" altLang="en-US" sz="3600">
                <a:solidFill>
                  <a:srgbClr val="000000"/>
                </a:solidFill>
              </a:rPr>
              <a:t>Third Crusade to recapture Jerusalem was led by three of Europe's most powerful monarchs</a:t>
            </a:r>
          </a:p>
          <a:p>
            <a:pPr eaLnBrk="1" hangingPunct="1">
              <a:spcBef>
                <a:spcPct val="0"/>
              </a:spcBef>
              <a:buFontTx/>
              <a:buNone/>
            </a:pPr>
            <a:endParaRPr lang="en-US" altLang="en-US" sz="3600" b="1">
              <a:solidFill>
                <a:srgbClr val="000000"/>
              </a:solidFill>
              <a:latin typeface="System"/>
            </a:endParaRPr>
          </a:p>
          <a:p>
            <a:pPr algn="ctr" eaLnBrk="1" hangingPunct="1">
              <a:spcBef>
                <a:spcPct val="0"/>
              </a:spcBef>
              <a:buFont typeface="Symbol" panose="05050102010706020507" pitchFamily="18" charset="2"/>
              <a:buChar char="·"/>
            </a:pPr>
            <a:r>
              <a:rPr lang="en-US" altLang="en-US" sz="3600">
                <a:solidFill>
                  <a:srgbClr val="000000"/>
                </a:solidFill>
              </a:rPr>
              <a:t>Phillip II (Augustus), of France</a:t>
            </a:r>
          </a:p>
          <a:p>
            <a:pPr algn="ctr" eaLnBrk="1" hangingPunct="1">
              <a:spcBef>
                <a:spcPct val="0"/>
              </a:spcBef>
              <a:buFont typeface="Symbol" panose="05050102010706020507" pitchFamily="18" charset="2"/>
              <a:buChar char="·"/>
            </a:pPr>
            <a:r>
              <a:rPr lang="sv-SE" altLang="en-US" sz="3600">
                <a:solidFill>
                  <a:srgbClr val="000000"/>
                </a:solidFill>
              </a:rPr>
              <a:t>Frederick I (Barbossa), German </a:t>
            </a:r>
            <a:br>
              <a:rPr lang="sv-SE" altLang="en-US" sz="3600">
                <a:solidFill>
                  <a:srgbClr val="000000"/>
                </a:solidFill>
              </a:rPr>
            </a:br>
            <a:r>
              <a:rPr lang="sv-SE" altLang="en-US" sz="3600">
                <a:solidFill>
                  <a:srgbClr val="000000"/>
                </a:solidFill>
              </a:rPr>
              <a:t>emperor</a:t>
            </a:r>
          </a:p>
          <a:p>
            <a:pPr algn="ctr" eaLnBrk="1" hangingPunct="1">
              <a:spcBef>
                <a:spcPct val="0"/>
              </a:spcBef>
              <a:buFont typeface="Symbol" panose="05050102010706020507" pitchFamily="18" charset="2"/>
              <a:buChar char="·"/>
            </a:pPr>
            <a:r>
              <a:rPr lang="en-US" altLang="en-US" sz="3600">
                <a:solidFill>
                  <a:srgbClr val="000000"/>
                </a:solidFill>
              </a:rPr>
              <a:t>Richard the Lion-Hearted, King of </a:t>
            </a:r>
            <a:br>
              <a:rPr lang="en-US" altLang="en-US" sz="3600">
                <a:solidFill>
                  <a:srgbClr val="000000"/>
                </a:solidFill>
              </a:rPr>
            </a:br>
            <a:r>
              <a:rPr lang="en-US" altLang="en-US" sz="3600">
                <a:solidFill>
                  <a:srgbClr val="000000"/>
                </a:solidFill>
              </a:rPr>
              <a:t>England</a:t>
            </a:r>
          </a:p>
        </p:txBody>
      </p:sp>
    </p:spTree>
    <p:extLst>
      <p:ext uri="{BB962C8B-B14F-4D97-AF65-F5344CB8AC3E}">
        <p14:creationId xmlns:p14="http://schemas.microsoft.com/office/powerpoint/2010/main" val="30022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2075"/>
            <a:ext cx="7810500" cy="621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240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676400" y="920751"/>
            <a:ext cx="88392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Phillip argued with Richard and went home.  Barbossa drowned on the journey.  So, Richard (the Lionhearted) was left to lead the Crusaders in an attempt to regain the Holy Land from Saladin.</a:t>
            </a:r>
          </a:p>
          <a:p>
            <a:pPr eaLnBrk="1" hangingPunct="1">
              <a:spcBef>
                <a:spcPct val="0"/>
              </a:spcBef>
              <a:buFontTx/>
              <a:buNone/>
            </a:pPr>
            <a:endParaRPr lang="en-US" altLang="en-US" sz="1000" b="1">
              <a:solidFill>
                <a:srgbClr val="000000"/>
              </a:solidFill>
              <a:latin typeface="System"/>
            </a:endParaRPr>
          </a:p>
          <a:p>
            <a:pPr algn="ctr" eaLnBrk="1" hangingPunct="1">
              <a:spcBef>
                <a:spcPct val="0"/>
              </a:spcBef>
              <a:buFontTx/>
              <a:buNone/>
            </a:pPr>
            <a:r>
              <a:rPr lang="en-US" altLang="en-US" sz="3600" u="sng">
                <a:solidFill>
                  <a:srgbClr val="000000"/>
                </a:solidFill>
              </a:rPr>
              <a:t>Saladin led the Muslim forces during the Third Crusade to retake Jerusalem from the Crusaders.</a:t>
            </a:r>
          </a:p>
        </p:txBody>
      </p:sp>
    </p:spTree>
    <p:extLst>
      <p:ext uri="{BB962C8B-B14F-4D97-AF65-F5344CB8AC3E}">
        <p14:creationId xmlns:p14="http://schemas.microsoft.com/office/powerpoint/2010/main" val="532771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7200"/>
            <a:ext cx="33147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1"/>
            <a:ext cx="3309938"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4" name="Rectangle 1"/>
          <p:cNvSpPr>
            <a:spLocks noChangeArrowheads="1"/>
          </p:cNvSpPr>
          <p:nvPr/>
        </p:nvSpPr>
        <p:spPr bwMode="auto">
          <a:xfrm>
            <a:off x="1828800" y="5791201"/>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 typeface="Symbol" panose="05050102010706020507" pitchFamily="18" charset="2"/>
              <a:buChar char="·"/>
            </a:pPr>
            <a:r>
              <a:rPr lang="en-US" altLang="en-US" sz="2400">
                <a:solidFill>
                  <a:srgbClr val="000000"/>
                </a:solidFill>
              </a:rPr>
              <a:t>Richard the Lion-Hearted, King of </a:t>
            </a:r>
            <a:br>
              <a:rPr lang="en-US" altLang="en-US" sz="2400">
                <a:solidFill>
                  <a:srgbClr val="000000"/>
                </a:solidFill>
              </a:rPr>
            </a:br>
            <a:r>
              <a:rPr lang="en-US" altLang="en-US" sz="2400">
                <a:solidFill>
                  <a:srgbClr val="000000"/>
                </a:solidFill>
              </a:rPr>
              <a:t>England</a:t>
            </a:r>
          </a:p>
        </p:txBody>
      </p:sp>
      <p:sp>
        <p:nvSpPr>
          <p:cNvPr id="66565" name="Rectangle 2"/>
          <p:cNvSpPr>
            <a:spLocks noChangeArrowheads="1"/>
          </p:cNvSpPr>
          <p:nvPr/>
        </p:nvSpPr>
        <p:spPr bwMode="auto">
          <a:xfrm>
            <a:off x="8305800" y="4572001"/>
            <a:ext cx="110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solidFill>
                  <a:srgbClr val="000000"/>
                </a:solidFill>
              </a:rPr>
              <a:t>Saladin</a:t>
            </a:r>
            <a:endParaRPr lang="en-US" altLang="en-US" sz="2400"/>
          </a:p>
        </p:txBody>
      </p:sp>
    </p:spTree>
    <p:extLst>
      <p:ext uri="{BB962C8B-B14F-4D97-AF65-F5344CB8AC3E}">
        <p14:creationId xmlns:p14="http://schemas.microsoft.com/office/powerpoint/2010/main" val="2829593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33400"/>
            <a:ext cx="7620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58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524000" y="533401"/>
            <a:ext cx="8991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Both Richard and Saladin were brilliant warriors.  After many battles, the </a:t>
            </a:r>
            <a:r>
              <a:rPr lang="en-US" altLang="en-US" sz="3600" u="sng">
                <a:solidFill>
                  <a:srgbClr val="000000"/>
                </a:solidFill>
              </a:rPr>
              <a:t>two agreed to a truce in 1192</a:t>
            </a:r>
            <a:r>
              <a:rPr lang="en-US" altLang="en-US" sz="3600">
                <a:solidFill>
                  <a:srgbClr val="000000"/>
                </a:solidFill>
              </a:rPr>
              <a:t>.  Jerusalem remained under </a:t>
            </a:r>
            <a:br>
              <a:rPr lang="en-US" altLang="en-US" sz="3600">
                <a:solidFill>
                  <a:srgbClr val="000000"/>
                </a:solidFill>
              </a:rPr>
            </a:br>
            <a:r>
              <a:rPr lang="en-US" altLang="en-US" sz="3600">
                <a:solidFill>
                  <a:srgbClr val="000000"/>
                </a:solidFill>
              </a:rPr>
              <a:t>Muslim control.  In return, </a:t>
            </a:r>
            <a:r>
              <a:rPr lang="en-US" altLang="en-US" sz="3600" u="sng">
                <a:solidFill>
                  <a:srgbClr val="000000"/>
                </a:solidFill>
              </a:rPr>
              <a:t>Saladin promised that unarmed Christian pilgrims could freely visit the city's holy places.  </a:t>
            </a:r>
          </a:p>
          <a:p>
            <a:pPr algn="ctr" eaLnBrk="1" hangingPunct="1">
              <a:spcBef>
                <a:spcPct val="0"/>
              </a:spcBef>
              <a:buFontTx/>
              <a:buNone/>
            </a:pPr>
            <a:endParaRPr lang="en-US" altLang="en-US" sz="3600">
              <a:solidFill>
                <a:srgbClr val="000000"/>
              </a:solidFill>
            </a:endParaRPr>
          </a:p>
          <a:p>
            <a:pPr algn="ctr" eaLnBrk="1" hangingPunct="1">
              <a:spcBef>
                <a:spcPct val="0"/>
              </a:spcBef>
              <a:buFontTx/>
              <a:buNone/>
            </a:pPr>
            <a:r>
              <a:rPr lang="en-US" altLang="en-US" sz="3600">
                <a:solidFill>
                  <a:srgbClr val="000000"/>
                </a:solidFill>
              </a:rPr>
              <a:t>Remember 1</a:t>
            </a:r>
            <a:r>
              <a:rPr lang="en-US" altLang="en-US" sz="3600" baseline="30000">
                <a:solidFill>
                  <a:srgbClr val="000000"/>
                </a:solidFill>
              </a:rPr>
              <a:t>st</a:t>
            </a:r>
            <a:r>
              <a:rPr lang="en-US" altLang="en-US" sz="3600">
                <a:solidFill>
                  <a:srgbClr val="000000"/>
                </a:solidFill>
              </a:rPr>
              <a:t> Crusade massacre? So, this was more than fair.</a:t>
            </a:r>
          </a:p>
        </p:txBody>
      </p:sp>
    </p:spTree>
    <p:extLst>
      <p:ext uri="{BB962C8B-B14F-4D97-AF65-F5344CB8AC3E}">
        <p14:creationId xmlns:p14="http://schemas.microsoft.com/office/powerpoint/2010/main" val="717779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676400" y="304801"/>
            <a:ext cx="8763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The Fourth Crusade</a:t>
            </a:r>
          </a:p>
          <a:p>
            <a:pPr eaLnBrk="1" hangingPunct="1">
              <a:spcBef>
                <a:spcPct val="0"/>
              </a:spcBef>
              <a:buFontTx/>
              <a:buNone/>
            </a:pPr>
            <a:endParaRPr lang="en-US" altLang="en-US" sz="1000" b="1">
              <a:solidFill>
                <a:srgbClr val="000000"/>
              </a:solidFill>
              <a:latin typeface="System"/>
            </a:endParaRPr>
          </a:p>
          <a:p>
            <a:pPr algn="ctr" eaLnBrk="1" hangingPunct="1">
              <a:spcBef>
                <a:spcPct val="0"/>
              </a:spcBef>
              <a:buFontTx/>
              <a:buNone/>
            </a:pPr>
            <a:r>
              <a:rPr lang="en-US" altLang="en-US" sz="3600">
                <a:solidFill>
                  <a:srgbClr val="000000"/>
                </a:solidFill>
              </a:rPr>
              <a:t>In 1204, the Fourth Crusade to capture Jerusalem failed.  The knights did not reach the Holy Land.  Instead, they ended up </a:t>
            </a:r>
            <a:br>
              <a:rPr lang="en-US" altLang="en-US" sz="3600">
                <a:solidFill>
                  <a:srgbClr val="000000"/>
                </a:solidFill>
              </a:rPr>
            </a:br>
            <a:r>
              <a:rPr lang="en-US" altLang="en-US" sz="3600">
                <a:solidFill>
                  <a:srgbClr val="000000"/>
                </a:solidFill>
              </a:rPr>
              <a:t>looting the city of Constantinople</a:t>
            </a:r>
            <a:r>
              <a:rPr lang="en-US" altLang="en-US" sz="2400">
                <a:solidFill>
                  <a:srgbClr val="000000"/>
                </a:solidFill>
              </a:rPr>
              <a:t>.  </a:t>
            </a:r>
            <a:r>
              <a:rPr lang="en-US" altLang="en-US" sz="3600">
                <a:solidFill>
                  <a:srgbClr val="000000"/>
                </a:solidFill>
              </a:rPr>
              <a:t>This added to the division between the Eastern Orthodox Church and the Catholic Church.</a:t>
            </a:r>
            <a:endParaRPr lang="en-US" altLang="en-US" sz="2400">
              <a:solidFill>
                <a:srgbClr val="000000"/>
              </a:solidFill>
            </a:endParaRPr>
          </a:p>
        </p:txBody>
      </p:sp>
    </p:spTree>
    <p:extLst>
      <p:ext uri="{BB962C8B-B14F-4D97-AF65-F5344CB8AC3E}">
        <p14:creationId xmlns:p14="http://schemas.microsoft.com/office/powerpoint/2010/main" val="3675462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1616075" y="228601"/>
            <a:ext cx="8915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In the 1200's, four more Crusades to free the holy land were also unsuccessful.  </a:t>
            </a:r>
            <a:r>
              <a:rPr lang="en-US" altLang="en-US" sz="3600" u="sng">
                <a:solidFill>
                  <a:srgbClr val="000000"/>
                </a:solidFill>
              </a:rPr>
              <a:t>The religious spirit of the First Crusade faded and the search for personal gain grew, $$$$. </a:t>
            </a:r>
          </a:p>
          <a:p>
            <a:pPr algn="ctr" eaLnBrk="1" hangingPunct="1">
              <a:spcBef>
                <a:spcPct val="0"/>
              </a:spcBef>
              <a:buFontTx/>
              <a:buNone/>
            </a:pPr>
            <a:r>
              <a:rPr lang="en-US" altLang="en-US" sz="3600">
                <a:solidFill>
                  <a:srgbClr val="000000"/>
                </a:solidFill>
              </a:rPr>
              <a:t> In two later Crusades, armies marched not to the Holy Land but to Egypt.  The Crusaders intended to weaken Muslim forces before going to the Holy Land.  But none of these attempts conquered much land</a:t>
            </a:r>
            <a:r>
              <a:rPr lang="en-US" altLang="en-US" sz="4800">
                <a:solidFill>
                  <a:srgbClr val="000000"/>
                </a:solidFill>
              </a:rPr>
              <a:t>.</a:t>
            </a:r>
          </a:p>
        </p:txBody>
      </p:sp>
    </p:spTree>
    <p:extLst>
      <p:ext uri="{BB962C8B-B14F-4D97-AF65-F5344CB8AC3E}">
        <p14:creationId xmlns:p14="http://schemas.microsoft.com/office/powerpoint/2010/main" val="87726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1524000" y="15240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a:solidFill>
                  <a:srgbClr val="000000"/>
                </a:solidFill>
              </a:rPr>
              <a:t>The Children's Crusade</a:t>
            </a:r>
          </a:p>
          <a:p>
            <a:pPr algn="ctr" eaLnBrk="1" hangingPunct="1">
              <a:spcBef>
                <a:spcPct val="0"/>
              </a:spcBef>
              <a:buFontTx/>
              <a:buNone/>
            </a:pPr>
            <a:r>
              <a:rPr lang="en-US" altLang="en-US" sz="3600">
                <a:solidFill>
                  <a:srgbClr val="000000"/>
                </a:solidFill>
              </a:rPr>
              <a:t>The Children's Crusade took place in 1212. Thousands of children set out to conquer Jerusalem.  One group in France was led by 12-year-old Stephen of Cloyes.  An estimated 30,000 children under 18 joined him.  They were armed only with the belief that God would give them Jerusalem.  On their march south to the Mediterranean, many died from cold and starvation.  The rest drowned at sea or were sold into slavery.</a:t>
            </a:r>
          </a:p>
        </p:txBody>
      </p:sp>
    </p:spTree>
    <p:extLst>
      <p:ext uri="{BB962C8B-B14F-4D97-AF65-F5344CB8AC3E}">
        <p14:creationId xmlns:p14="http://schemas.microsoft.com/office/powerpoint/2010/main" val="295643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790700" y="228601"/>
            <a:ext cx="8724900" cy="58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600" u="sng">
                <a:solidFill>
                  <a:srgbClr val="000000"/>
                </a:solidFill>
              </a:rPr>
              <a:t> The </a:t>
            </a:r>
            <a:r>
              <a:rPr lang="en-US" altLang="en-US" sz="3600" b="1" u="sng">
                <a:solidFill>
                  <a:srgbClr val="000000"/>
                </a:solidFill>
              </a:rPr>
              <a:t>Inquisition</a:t>
            </a:r>
            <a:r>
              <a:rPr lang="en-US" altLang="en-US" sz="3600" u="sng">
                <a:solidFill>
                  <a:srgbClr val="000000"/>
                </a:solidFill>
              </a:rPr>
              <a:t> was a court created by the Catholic Church to find a try heretics.  </a:t>
            </a:r>
          </a:p>
          <a:p>
            <a:pPr algn="ctr" eaLnBrk="1" hangingPunct="1">
              <a:spcBef>
                <a:spcPct val="0"/>
              </a:spcBef>
              <a:buFontTx/>
              <a:buNone/>
            </a:pPr>
            <a:endParaRPr lang="en-US" altLang="en-US" sz="800" u="sng">
              <a:solidFill>
                <a:srgbClr val="000000"/>
              </a:solidFill>
            </a:endParaRPr>
          </a:p>
          <a:p>
            <a:pPr algn="ctr" eaLnBrk="1" hangingPunct="1">
              <a:spcBef>
                <a:spcPct val="0"/>
              </a:spcBef>
              <a:buFontTx/>
              <a:buNone/>
            </a:pPr>
            <a:r>
              <a:rPr lang="en-US" altLang="en-US" sz="3600" u="sng">
                <a:solidFill>
                  <a:srgbClr val="000000"/>
                </a:solidFill>
              </a:rPr>
              <a:t>Heretics were people whose religious beliefs differed from the teachings of the Church.  </a:t>
            </a:r>
          </a:p>
          <a:p>
            <a:pPr algn="ctr" eaLnBrk="1" hangingPunct="1">
              <a:spcBef>
                <a:spcPct val="0"/>
              </a:spcBef>
              <a:buFontTx/>
              <a:buNone/>
            </a:pPr>
            <a:endParaRPr lang="en-US" altLang="en-US" sz="800" u="sng">
              <a:solidFill>
                <a:srgbClr val="000000"/>
              </a:solidFill>
            </a:endParaRPr>
          </a:p>
          <a:p>
            <a:pPr algn="ctr" eaLnBrk="1" hangingPunct="1">
              <a:spcBef>
                <a:spcPct val="0"/>
              </a:spcBef>
              <a:buFontTx/>
              <a:buNone/>
            </a:pPr>
            <a:r>
              <a:rPr lang="en-US" altLang="en-US" sz="3600">
                <a:solidFill>
                  <a:srgbClr val="000000"/>
                </a:solidFill>
              </a:rPr>
              <a:t>The </a:t>
            </a:r>
            <a:r>
              <a:rPr lang="en-US" altLang="en-US" sz="3600" u="sng">
                <a:solidFill>
                  <a:srgbClr val="000000"/>
                </a:solidFill>
              </a:rPr>
              <a:t>Christians of the thirteenth century believed </a:t>
            </a:r>
            <a:r>
              <a:rPr lang="en-US" altLang="en-US" sz="3600">
                <a:solidFill>
                  <a:srgbClr val="000000"/>
                </a:solidFill>
              </a:rPr>
              <a:t>the only path to salvation was through the Church.  To them, heresy was a crime against God and against humanity.  In their minds, </a:t>
            </a:r>
            <a:r>
              <a:rPr lang="en-US" altLang="en-US" sz="3600" u="sng">
                <a:solidFill>
                  <a:srgbClr val="000000"/>
                </a:solidFill>
              </a:rPr>
              <a:t>using force (torture) to save souls from damnation was the right thing to do.</a:t>
            </a:r>
            <a:endParaRPr lang="en-US" altLang="en-US" sz="3600">
              <a:latin typeface="Arial" panose="020B0604020202020204" pitchFamily="34" charset="0"/>
            </a:endParaRPr>
          </a:p>
        </p:txBody>
      </p:sp>
    </p:spTree>
    <p:extLst>
      <p:ext uri="{BB962C8B-B14F-4D97-AF65-F5344CB8AC3E}">
        <p14:creationId xmlns:p14="http://schemas.microsoft.com/office/powerpoint/2010/main" val="2510980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3676"/>
            <a:ext cx="3862388" cy="384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3676"/>
            <a:ext cx="3810000" cy="414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08" name="TextBox 1"/>
          <p:cNvSpPr txBox="1">
            <a:spLocks noChangeArrowheads="1"/>
          </p:cNvSpPr>
          <p:nvPr/>
        </p:nvSpPr>
        <p:spPr bwMode="auto">
          <a:xfrm>
            <a:off x="3200400" y="4800601"/>
            <a:ext cx="426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4000"/>
              <a:t>Really!</a:t>
            </a:r>
          </a:p>
        </p:txBody>
      </p:sp>
      <p:sp>
        <p:nvSpPr>
          <p:cNvPr id="72709" name="Rectangle 1"/>
          <p:cNvSpPr>
            <a:spLocks noChangeArrowheads="1"/>
          </p:cNvSpPr>
          <p:nvPr/>
        </p:nvSpPr>
        <p:spPr bwMode="auto">
          <a:xfrm>
            <a:off x="5689600" y="51943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hlinkClick r:id="rId4"/>
              </a:rPr>
              <a:t>http://www.youtube.com/watch?v=V8PPe8snkmA&amp;safe=active</a:t>
            </a:r>
            <a:endParaRPr lang="en-US" altLang="en-US" sz="2400"/>
          </a:p>
          <a:p>
            <a:pPr eaLnBrk="1" hangingPunct="1">
              <a:spcBef>
                <a:spcPct val="0"/>
              </a:spcBef>
              <a:buFontTx/>
              <a:buNone/>
            </a:pPr>
            <a:r>
              <a:rPr lang="en-US" altLang="en-US" sz="2400"/>
              <a:t>5 min horrible histories</a:t>
            </a:r>
          </a:p>
        </p:txBody>
      </p:sp>
    </p:spTree>
    <p:extLst>
      <p:ext uri="{BB962C8B-B14F-4D97-AF65-F5344CB8AC3E}">
        <p14:creationId xmlns:p14="http://schemas.microsoft.com/office/powerpoint/2010/main" val="2685834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
          <p:cNvSpPr txBox="1">
            <a:spLocks noChangeArrowheads="1"/>
          </p:cNvSpPr>
          <p:nvPr/>
        </p:nvSpPr>
        <p:spPr bwMode="auto">
          <a:xfrm>
            <a:off x="1828800" y="609601"/>
            <a:ext cx="8686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t>Impact of Crusades:</a:t>
            </a:r>
          </a:p>
          <a:p>
            <a:pPr eaLnBrk="1" hangingPunct="1">
              <a:spcBef>
                <a:spcPct val="0"/>
              </a:spcBef>
              <a:buFontTx/>
              <a:buNone/>
            </a:pPr>
            <a:r>
              <a:rPr lang="en-US" altLang="en-US" sz="3600"/>
              <a:t>	Italian port cities prospered, </a:t>
            </a:r>
          </a:p>
          <a:p>
            <a:pPr eaLnBrk="1" hangingPunct="1">
              <a:spcBef>
                <a:spcPct val="0"/>
              </a:spcBef>
              <a:buFontTx/>
              <a:buNone/>
            </a:pPr>
            <a:r>
              <a:rPr lang="en-US" altLang="en-US" sz="3600"/>
              <a:t>	Jews became subject to persecution,  </a:t>
            </a:r>
          </a:p>
          <a:p>
            <a:pPr eaLnBrk="1" hangingPunct="1">
              <a:spcBef>
                <a:spcPct val="0"/>
              </a:spcBef>
              <a:buFontTx/>
              <a:buNone/>
            </a:pPr>
            <a:r>
              <a:rPr lang="en-US" altLang="en-US" sz="3600"/>
              <a:t>	the breakdown of feudalism.  </a:t>
            </a:r>
          </a:p>
          <a:p>
            <a:pPr eaLnBrk="1" hangingPunct="1">
              <a:spcBef>
                <a:spcPct val="0"/>
              </a:spcBef>
              <a:buFontTx/>
              <a:buNone/>
            </a:pPr>
            <a:r>
              <a:rPr lang="en-US" altLang="en-US" sz="3600"/>
              <a:t>	Nobles sold land and freed their serfs to 		join crusades.  </a:t>
            </a:r>
          </a:p>
          <a:p>
            <a:pPr eaLnBrk="1" hangingPunct="1">
              <a:spcBef>
                <a:spcPct val="0"/>
              </a:spcBef>
              <a:buFontTx/>
              <a:buNone/>
            </a:pPr>
            <a:r>
              <a:rPr lang="en-US" altLang="en-US" sz="3600"/>
              <a:t>	Nobles lost power-king created stronger 		central governments.</a:t>
            </a:r>
          </a:p>
          <a:p>
            <a:pPr eaLnBrk="1" hangingPunct="1">
              <a:spcBef>
                <a:spcPct val="0"/>
              </a:spcBef>
              <a:buFontTx/>
              <a:buNone/>
            </a:pPr>
            <a:r>
              <a:rPr lang="en-US" altLang="en-US" sz="3600"/>
              <a:t>3 nations emerge-Spain, England and France.</a:t>
            </a:r>
          </a:p>
        </p:txBody>
      </p:sp>
    </p:spTree>
    <p:extLst>
      <p:ext uri="{BB962C8B-B14F-4D97-AF65-F5344CB8AC3E}">
        <p14:creationId xmlns:p14="http://schemas.microsoft.com/office/powerpoint/2010/main" val="8419735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685801"/>
            <a:ext cx="8763000" cy="5078413"/>
          </a:xfrm>
          <a:prstGeom prst="rect">
            <a:avLst/>
          </a:prstGeom>
        </p:spPr>
        <p:txBody>
          <a:bodyPr>
            <a:spAutoFit/>
          </a:bodyPr>
          <a:lstStyle/>
          <a:p>
            <a:pPr algn="ctr">
              <a:defRPr/>
            </a:pPr>
            <a:r>
              <a:rPr lang="en-US" sz="3600" dirty="0">
                <a:solidFill>
                  <a:srgbClr val="000000"/>
                </a:solidFill>
                <a:latin typeface="Times New Roman - 48"/>
              </a:rPr>
              <a:t>WHITE BOARD CHALLENGE</a:t>
            </a:r>
          </a:p>
          <a:p>
            <a:pPr>
              <a:defRPr/>
            </a:pPr>
            <a:endParaRPr lang="en-US" sz="3600" dirty="0">
              <a:solidFill>
                <a:srgbClr val="000000"/>
              </a:solidFill>
              <a:latin typeface="Times New Roman - 48"/>
            </a:endParaRPr>
          </a:p>
          <a:p>
            <a:pPr>
              <a:defRPr/>
            </a:pPr>
            <a:r>
              <a:rPr lang="en-US" sz="3600" dirty="0">
                <a:solidFill>
                  <a:srgbClr val="000000"/>
                </a:solidFill>
                <a:latin typeface="Times New Roman - 48"/>
              </a:rPr>
              <a:t>1</a:t>
            </a:r>
            <a:r>
              <a:rPr lang="en-US" sz="3600" dirty="0">
                <a:solidFill>
                  <a:srgbClr val="000000"/>
                </a:solidFill>
                <a:latin typeface="Times New Roman - 48"/>
              </a:rPr>
              <a:t>.  When did the push for the Crusades come?</a:t>
            </a:r>
          </a:p>
          <a:p>
            <a:pPr>
              <a:defRPr/>
            </a:pPr>
            <a:endParaRPr lang="en-US" sz="3600" dirty="0">
              <a:solidFill>
                <a:srgbClr val="000000"/>
              </a:solidFill>
              <a:latin typeface="Times New Roman - 48"/>
            </a:endParaRPr>
          </a:p>
          <a:p>
            <a:pPr>
              <a:defRPr/>
            </a:pPr>
            <a:endParaRPr lang="en-US" sz="3600" dirty="0">
              <a:solidFill>
                <a:srgbClr val="000000"/>
              </a:solidFill>
              <a:latin typeface="Times New Roman - 48"/>
            </a:endParaRPr>
          </a:p>
          <a:p>
            <a:pPr>
              <a:defRPr/>
            </a:pPr>
            <a:r>
              <a:rPr lang="en-US" sz="3600" dirty="0">
                <a:solidFill>
                  <a:srgbClr val="000000"/>
                </a:solidFill>
                <a:latin typeface="Times New Roman - 48"/>
              </a:rPr>
              <a:t>2.  Who led the Muslim forces during the Third Crusade to retake Jerusalem form the crusaders?</a:t>
            </a:r>
          </a:p>
        </p:txBody>
      </p:sp>
    </p:spTree>
    <p:extLst>
      <p:ext uri="{BB962C8B-B14F-4D97-AF65-F5344CB8AC3E}">
        <p14:creationId xmlns:p14="http://schemas.microsoft.com/office/powerpoint/2010/main" val="311814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pani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8763000" cy="322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descr="Inquisition_10_Pushing_Off_Brid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513"/>
            <a:ext cx="3473450"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419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nquisi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1"/>
            <a:ext cx="8305800"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110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250px-Galileo_facing_the_Roman_Inquisi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3" y="153989"/>
            <a:ext cx="4164012"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descr="inquisition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62176"/>
            <a:ext cx="76962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32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003925" y="3048000"/>
            <a:ext cx="1841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4400">
              <a:solidFill>
                <a:schemeClr val="tx2"/>
              </a:solidFill>
              <a:latin typeface="Arial" panose="020B0604020202020204" pitchFamily="34" charset="0"/>
            </a:endParaRPr>
          </a:p>
        </p:txBody>
      </p:sp>
      <p:sp>
        <p:nvSpPr>
          <p:cNvPr id="49155" name="Text Box 4"/>
          <p:cNvSpPr txBox="1">
            <a:spLocks noChangeArrowheads="1"/>
          </p:cNvSpPr>
          <p:nvPr/>
        </p:nvSpPr>
        <p:spPr bwMode="auto">
          <a:xfrm>
            <a:off x="2193925" y="196851"/>
            <a:ext cx="184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3600"/>
          </a:p>
        </p:txBody>
      </p:sp>
      <p:sp>
        <p:nvSpPr>
          <p:cNvPr id="49156" name="Text Box 5"/>
          <p:cNvSpPr txBox="1">
            <a:spLocks noChangeArrowheads="1"/>
          </p:cNvSpPr>
          <p:nvPr/>
        </p:nvSpPr>
        <p:spPr bwMode="auto">
          <a:xfrm>
            <a:off x="1676400" y="304800"/>
            <a:ext cx="88392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t>Only clergy could administer rites necessary for salvation. Saints were believed to be able to ask for favors before the throne of God for people who prayed to them.  Relics=bones or objects connected to saints became very important.  A connection between earthly world and God.</a:t>
            </a:r>
          </a:p>
          <a:p>
            <a:pPr eaLnBrk="1" hangingPunct="1">
              <a:spcBef>
                <a:spcPct val="0"/>
              </a:spcBef>
              <a:buFontTx/>
              <a:buNone/>
            </a:pPr>
            <a:r>
              <a:rPr lang="en-US" altLang="en-US" sz="3600"/>
              <a:t>Christians believed that a pilgrimage to a holy shrine produced a spiritual benefit.  Jerusalem or Rome.</a:t>
            </a:r>
          </a:p>
        </p:txBody>
      </p:sp>
    </p:spTree>
    <p:extLst>
      <p:ext uri="{BB962C8B-B14F-4D97-AF65-F5344CB8AC3E}">
        <p14:creationId xmlns:p14="http://schemas.microsoft.com/office/powerpoint/2010/main" val="117959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768476" y="19051"/>
            <a:ext cx="8747125"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3500">
                <a:solidFill>
                  <a:srgbClr val="000000"/>
                </a:solidFill>
              </a:rPr>
              <a:t>White Board Challenge</a:t>
            </a:r>
          </a:p>
          <a:p>
            <a:pPr algn="ctr" eaLnBrk="1" hangingPunct="1">
              <a:spcBef>
                <a:spcPct val="0"/>
              </a:spcBef>
              <a:buFontTx/>
              <a:buNone/>
            </a:pPr>
            <a:endParaRPr lang="en-US" altLang="en-US" sz="700">
              <a:solidFill>
                <a:srgbClr val="000000"/>
              </a:solidFill>
            </a:endParaRPr>
          </a:p>
          <a:p>
            <a:pPr eaLnBrk="1" hangingPunct="1">
              <a:spcBef>
                <a:spcPct val="0"/>
              </a:spcBef>
              <a:buFontTx/>
              <a:buNone/>
            </a:pPr>
            <a:r>
              <a:rPr lang="en-US" altLang="en-US" sz="3500">
                <a:solidFill>
                  <a:srgbClr val="000000"/>
                </a:solidFill>
              </a:rPr>
              <a:t>1.  What was the struggle between Henry the IV and Gregory VII known as?</a:t>
            </a:r>
          </a:p>
          <a:p>
            <a:pPr eaLnBrk="1" hangingPunct="1">
              <a:spcBef>
                <a:spcPct val="0"/>
              </a:spcBef>
              <a:buFontTx/>
              <a:buNone/>
            </a:pPr>
            <a:endParaRPr lang="en-US" altLang="en-US" sz="3500">
              <a:solidFill>
                <a:srgbClr val="000000"/>
              </a:solidFill>
            </a:endParaRPr>
          </a:p>
          <a:p>
            <a:pPr eaLnBrk="1" hangingPunct="1">
              <a:spcBef>
                <a:spcPct val="0"/>
              </a:spcBef>
              <a:buFontTx/>
              <a:buNone/>
            </a:pPr>
            <a:r>
              <a:rPr lang="en-US" altLang="en-US" sz="3500">
                <a:solidFill>
                  <a:srgbClr val="000000"/>
                </a:solidFill>
              </a:rPr>
              <a:t>2.  What is the Lay Investiture?</a:t>
            </a:r>
          </a:p>
          <a:p>
            <a:pPr eaLnBrk="1" hangingPunct="1">
              <a:spcBef>
                <a:spcPct val="0"/>
              </a:spcBef>
              <a:buFontTx/>
              <a:buNone/>
            </a:pPr>
            <a:endParaRPr lang="en-US" altLang="en-US" sz="3500">
              <a:solidFill>
                <a:srgbClr val="000000"/>
              </a:solidFill>
            </a:endParaRPr>
          </a:p>
          <a:p>
            <a:pPr eaLnBrk="1" hangingPunct="1">
              <a:spcBef>
                <a:spcPct val="0"/>
              </a:spcBef>
              <a:buFontTx/>
              <a:buNone/>
            </a:pPr>
            <a:r>
              <a:rPr lang="en-US" altLang="en-US" sz="3500">
                <a:solidFill>
                  <a:srgbClr val="000000"/>
                </a:solidFill>
              </a:rPr>
              <a:t>3.  What forbids priests from giving the sacraments to a certain group of people?</a:t>
            </a:r>
          </a:p>
          <a:p>
            <a:pPr eaLnBrk="1" hangingPunct="1">
              <a:spcBef>
                <a:spcPct val="0"/>
              </a:spcBef>
              <a:buFontTx/>
              <a:buNone/>
            </a:pPr>
            <a:endParaRPr lang="en-US" altLang="en-US" sz="3500">
              <a:solidFill>
                <a:srgbClr val="000000"/>
              </a:solidFill>
            </a:endParaRPr>
          </a:p>
          <a:p>
            <a:pPr eaLnBrk="1" hangingPunct="1">
              <a:spcBef>
                <a:spcPct val="0"/>
              </a:spcBef>
              <a:buFontTx/>
              <a:buNone/>
            </a:pPr>
            <a:endParaRPr lang="en-US" altLang="en-US" sz="1500">
              <a:solidFill>
                <a:srgbClr val="000000"/>
              </a:solidFill>
            </a:endParaRPr>
          </a:p>
          <a:p>
            <a:pPr eaLnBrk="1" hangingPunct="1">
              <a:spcBef>
                <a:spcPct val="0"/>
              </a:spcBef>
              <a:buFontTx/>
              <a:buNone/>
            </a:pPr>
            <a:r>
              <a:rPr lang="en-US" altLang="en-US" sz="1500">
                <a:solidFill>
                  <a:srgbClr val="000000"/>
                </a:solidFill>
              </a:rPr>
              <a:t>.  </a:t>
            </a:r>
            <a:endParaRPr lang="en-US" altLang="en-US" sz="1500">
              <a:latin typeface="Arial" panose="020B0604020202020204" pitchFamily="34" charset="0"/>
            </a:endParaRPr>
          </a:p>
        </p:txBody>
      </p:sp>
    </p:spTree>
    <p:extLst>
      <p:ext uri="{BB962C8B-B14F-4D97-AF65-F5344CB8AC3E}">
        <p14:creationId xmlns:p14="http://schemas.microsoft.com/office/powerpoint/2010/main" val="127644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810000" y="2644775"/>
            <a:ext cx="5943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2400">
                <a:hlinkClick r:id="rId2"/>
              </a:rPr>
              <a:t>http://www.youtube.com/watch?v=X0zudTQelzI&amp;list=PLKLr2j6n8lJMmWJI60M2OEdYqyudTzFUr&amp;safe=active</a:t>
            </a:r>
            <a:endParaRPr lang="en-US" altLang="en-US" sz="2400"/>
          </a:p>
          <a:p>
            <a:pPr eaLnBrk="1" hangingPunct="1">
              <a:spcBef>
                <a:spcPct val="0"/>
              </a:spcBef>
              <a:buFontTx/>
              <a:buNone/>
            </a:pPr>
            <a:endParaRPr lang="en-US" altLang="en-US" sz="2400"/>
          </a:p>
        </p:txBody>
      </p:sp>
      <p:sp>
        <p:nvSpPr>
          <p:cNvPr id="51203" name="TextBox 2"/>
          <p:cNvSpPr txBox="1">
            <a:spLocks noChangeArrowheads="1"/>
          </p:cNvSpPr>
          <p:nvPr/>
        </p:nvSpPr>
        <p:spPr bwMode="auto">
          <a:xfrm>
            <a:off x="2514600" y="990601"/>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sz="3600"/>
              <a:t>Crash Course Crusades 11.5 min</a:t>
            </a:r>
          </a:p>
        </p:txBody>
      </p:sp>
    </p:spTree>
    <p:extLst>
      <p:ext uri="{BB962C8B-B14F-4D97-AF65-F5344CB8AC3E}">
        <p14:creationId xmlns:p14="http://schemas.microsoft.com/office/powerpoint/2010/main" val="3221870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Widescreen</PresentationFormat>
  <Paragraphs>83</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Symbol</vt:lpstr>
      <vt:lpstr>System</vt:lpstr>
      <vt:lpstr>Times New Roman</vt:lpstr>
      <vt:lpstr>Times New Roman - 48</vt:lpstr>
      <vt:lpstr>Office Theme</vt:lpstr>
      <vt:lpstr>Ch 6 Section 2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Alachua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6 Section 2 Notes</dc:title>
  <dc:creator>Susan D. Zehner</dc:creator>
  <cp:lastModifiedBy>Susan D. Zehner</cp:lastModifiedBy>
  <cp:revision>1</cp:revision>
  <dcterms:created xsi:type="dcterms:W3CDTF">2015-10-15T18:43:17Z</dcterms:created>
  <dcterms:modified xsi:type="dcterms:W3CDTF">2015-10-15T18:43:21Z</dcterms:modified>
</cp:coreProperties>
</file>