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51" r:id="rId4"/>
    <p:sldId id="260" r:id="rId5"/>
    <p:sldId id="262" r:id="rId6"/>
    <p:sldId id="263" r:id="rId7"/>
    <p:sldId id="265" r:id="rId8"/>
    <p:sldId id="272" r:id="rId9"/>
    <p:sldId id="266" r:id="rId10"/>
    <p:sldId id="267" r:id="rId11"/>
    <p:sldId id="268" r:id="rId12"/>
    <p:sldId id="270" r:id="rId13"/>
    <p:sldId id="352" r:id="rId14"/>
    <p:sldId id="271" r:id="rId15"/>
    <p:sldId id="264" r:id="rId16"/>
    <p:sldId id="273" r:id="rId17"/>
    <p:sldId id="275" r:id="rId18"/>
    <p:sldId id="274" r:id="rId19"/>
    <p:sldId id="276" r:id="rId20"/>
    <p:sldId id="277" r:id="rId21"/>
    <p:sldId id="35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53" r:id="rId30"/>
    <p:sldId id="285" r:id="rId31"/>
    <p:sldId id="354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6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70" d="100"/>
          <a:sy n="7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6A11-9818-4353-8884-8AA618E9DB9A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12AE-1671-4A73-AA4C-4E8AF4AB4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youtube.com/watch?v=szxPar0BcMo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fe-eNq-Qy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Dynasties = Sui, Tang &amp; Song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dirty="0" smtClean="0"/>
              <a:t>Trade flourished and guilds grew</a:t>
            </a:r>
          </a:p>
          <a:p>
            <a:r>
              <a:rPr lang="en-US" dirty="0" smtClean="0"/>
              <a:t>Banking and a money economy developed</a:t>
            </a:r>
          </a:p>
          <a:p>
            <a:r>
              <a:rPr lang="en-US" dirty="0" smtClean="0"/>
              <a:t>Gunpowder invented and primitive flame-thrower used in battle: the </a:t>
            </a:r>
            <a:r>
              <a:rPr lang="en-US" b="1" dirty="0" smtClean="0"/>
              <a:t>fire lance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84322" name="Picture 2" descr="http://www.xtimeline.com/__UserPic_Large/50946/evt1002051159003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86200"/>
            <a:ext cx="3962400" cy="2818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Gov’t. &amp; Economy</a:t>
            </a:r>
            <a:br>
              <a:rPr lang="en-US" dirty="0" smtClean="0"/>
            </a:br>
            <a:r>
              <a:rPr lang="en-US" sz="2700" dirty="0" smtClean="0"/>
              <a:t>During Three Dynasties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 smtClean="0"/>
              <a:t>Mature political/economic system is born!</a:t>
            </a:r>
          </a:p>
          <a:p>
            <a:r>
              <a:rPr lang="en-US" dirty="0" smtClean="0"/>
              <a:t>Monarchy and </a:t>
            </a:r>
            <a:r>
              <a:rPr lang="en-US" b="1" dirty="0" smtClean="0"/>
              <a:t>merit-based system</a:t>
            </a:r>
          </a:p>
          <a:p>
            <a:pPr lvl="1"/>
            <a:r>
              <a:rPr lang="en-US" b="1" dirty="0" smtClean="0"/>
              <a:t>Civil service exams</a:t>
            </a:r>
            <a:r>
              <a:rPr lang="en-US" dirty="0" smtClean="0"/>
              <a:t> create </a:t>
            </a:r>
            <a:r>
              <a:rPr lang="en-US" i="1" dirty="0" smtClean="0"/>
              <a:t>some</a:t>
            </a:r>
            <a:r>
              <a:rPr lang="en-US" dirty="0" smtClean="0"/>
              <a:t> social mobility and a literate bureaucracy</a:t>
            </a:r>
          </a:p>
          <a:p>
            <a:r>
              <a:rPr lang="en-US" dirty="0" smtClean="0"/>
              <a:t>Farming: </a:t>
            </a:r>
          </a:p>
          <a:p>
            <a:pPr lvl="1"/>
            <a:r>
              <a:rPr lang="en-US" dirty="0" smtClean="0"/>
              <a:t>Improved techniques and land reform produced more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Pair White Board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were the landed gentry that replaced the old aristocracy known as scholar-gentry?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merit-based system</a:t>
            </a:r>
          </a:p>
          <a:p>
            <a:pPr lvl="1"/>
            <a:r>
              <a:rPr lang="en-US" b="1" dirty="0"/>
              <a:t>Civil service exams</a:t>
            </a:r>
            <a:r>
              <a:rPr lang="en-US" dirty="0"/>
              <a:t> create </a:t>
            </a:r>
            <a:r>
              <a:rPr lang="en-US" i="1" dirty="0"/>
              <a:t>some</a:t>
            </a:r>
            <a:r>
              <a:rPr lang="en-US" dirty="0"/>
              <a:t> social mobility and a literate bureaucracy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Gov’t. &amp; Economy, Cont’d.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Steel, cotton and gunpowder</a:t>
            </a:r>
          </a:p>
          <a:p>
            <a:pPr lvl="1"/>
            <a:r>
              <a:rPr lang="en-US" dirty="0" smtClean="0"/>
              <a:t>All invented/discovered…better weapons, clothes</a:t>
            </a:r>
          </a:p>
          <a:p>
            <a:r>
              <a:rPr lang="en-US" dirty="0" smtClean="0"/>
              <a:t>Private merchants and guilds</a:t>
            </a:r>
          </a:p>
          <a:p>
            <a:pPr lvl="1"/>
            <a:r>
              <a:rPr lang="en-US" dirty="0" smtClean="0"/>
              <a:t>Before Chinese gov’t. mostly controlled trade</a:t>
            </a:r>
          </a:p>
          <a:p>
            <a:pPr lvl="1"/>
            <a:r>
              <a:rPr lang="en-US" dirty="0" smtClean="0"/>
              <a:t>Silk Road comes back b/c of Arab stability</a:t>
            </a:r>
          </a:p>
          <a:p>
            <a:r>
              <a:rPr lang="en-US" b="1" dirty="0" smtClean="0"/>
              <a:t>Money</a:t>
            </a:r>
          </a:p>
          <a:p>
            <a:pPr lvl="1"/>
            <a:r>
              <a:rPr lang="en-US" dirty="0" smtClean="0"/>
              <a:t>In the 700-800s </a:t>
            </a:r>
            <a:r>
              <a:rPr lang="en-US" b="1" dirty="0" smtClean="0"/>
              <a:t>paper money </a:t>
            </a:r>
            <a:r>
              <a:rPr lang="en-US" dirty="0" smtClean="0"/>
              <a:t>as currency started to </a:t>
            </a:r>
            <a:r>
              <a:rPr lang="en-US" b="1" dirty="0" smtClean="0"/>
              <a:t>replace copper coins</a:t>
            </a:r>
            <a:r>
              <a:rPr lang="en-US" dirty="0" smtClean="0"/>
              <a:t>, banking blossomed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Dynasties </a:t>
            </a:r>
            <a:r>
              <a:rPr lang="en-US" dirty="0" smtClean="0"/>
              <a:t>were an age of relative prosperity</a:t>
            </a:r>
          </a:p>
          <a:p>
            <a:pPr lvl="1"/>
            <a:r>
              <a:rPr lang="en-US" dirty="0" smtClean="0"/>
              <a:t>Gap between rich and poor narrowed</a:t>
            </a:r>
          </a:p>
          <a:p>
            <a:r>
              <a:rPr lang="en-US" dirty="0" smtClean="0"/>
              <a:t>BUT women still had very little power or influence during this time. </a:t>
            </a:r>
          </a:p>
          <a:p>
            <a:pPr lvl="1"/>
            <a:r>
              <a:rPr lang="en-US" b="1" dirty="0" smtClean="0"/>
              <a:t>Foot binding </a:t>
            </a:r>
            <a:r>
              <a:rPr lang="en-US" dirty="0" smtClean="0"/>
              <a:t>probably started in the Song Dynasty</a:t>
            </a:r>
            <a:endParaRPr lang="en-US" dirty="0"/>
          </a:p>
        </p:txBody>
      </p:sp>
      <p:pic>
        <p:nvPicPr>
          <p:cNvPr id="27650" name="Picture 2" descr="http://upload.wikimedia.org/wikipedia/commons/thumb/8/83/FootBindingRxSchema2.gif/220px-FootBindingRxSchem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638800"/>
            <a:ext cx="2095500" cy="638175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d/db/Natural_vs._bound_feet_comparison%2C_1902.JPG/220px-Natural_vs._bound_feet_comparison%2C_1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581400" cy="3809307"/>
          </a:xfrm>
          <a:prstGeom prst="rect">
            <a:avLst/>
          </a:prstGeom>
          <a:noFill/>
        </p:spPr>
      </p:pic>
      <p:pic>
        <p:nvPicPr>
          <p:cNvPr id="27654" name="Picture 6" descr="http://upload.wikimedia.org/wikipedia/commons/thumb/b/b2/Chaussure_chinoise_Saverne_02_05_2012_1.jpg/220px-Chaussure_chinoise_Saverne_02_05_201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257800"/>
            <a:ext cx="20955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sz="4000" b="1" dirty="0" smtClean="0"/>
              <a:t>Han</a:t>
            </a:r>
            <a:r>
              <a:rPr lang="en-US" sz="4000" dirty="0" smtClean="0"/>
              <a:t> ends in 220, chaos ensues</a:t>
            </a:r>
          </a:p>
          <a:p>
            <a:r>
              <a:rPr lang="en-US" sz="4000" dirty="0" smtClean="0"/>
              <a:t>300 years later Sui Dynasty emerges</a:t>
            </a:r>
          </a:p>
          <a:p>
            <a:pPr lvl="1"/>
            <a:r>
              <a:rPr lang="en-US" sz="3200" dirty="0" smtClean="0"/>
              <a:t>Grand Canal</a:t>
            </a:r>
          </a:p>
          <a:p>
            <a:r>
              <a:rPr lang="en-US" sz="4000" b="1" dirty="0" smtClean="0"/>
              <a:t>Tang Dynasty </a:t>
            </a:r>
            <a:r>
              <a:rPr lang="en-US" sz="4000" dirty="0" smtClean="0"/>
              <a:t>pops up 40 yrs later</a:t>
            </a:r>
          </a:p>
          <a:p>
            <a:pPr lvl="1"/>
            <a:r>
              <a:rPr lang="en-US" sz="3200" dirty="0" smtClean="0"/>
              <a:t>Land reforms, civil service exams are back</a:t>
            </a:r>
          </a:p>
          <a:p>
            <a:pPr lvl="1"/>
            <a:r>
              <a:rPr lang="en-US" sz="3200" dirty="0" smtClean="0"/>
              <a:t>Expand power</a:t>
            </a:r>
          </a:p>
          <a:p>
            <a:r>
              <a:rPr lang="en-US" sz="4000" b="1" dirty="0" smtClean="0"/>
              <a:t>Song Dynasty </a:t>
            </a:r>
            <a:r>
              <a:rPr lang="en-US" sz="4000" dirty="0" smtClean="0"/>
              <a:t>comes much later</a:t>
            </a:r>
          </a:p>
          <a:p>
            <a:pPr lvl="1"/>
            <a:r>
              <a:rPr lang="en-US" sz="3200" dirty="0" smtClean="0"/>
              <a:t>Cultural flourishing, then Mongol invasion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8038"/>
          </a:xfrm>
        </p:spPr>
        <p:txBody>
          <a:bodyPr/>
          <a:lstStyle/>
          <a:p>
            <a:r>
              <a:rPr lang="en-US" dirty="0" smtClean="0"/>
              <a:t>East Asia 200-1300s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9062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8522074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5.1 White Board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What traditional ideals underlined Chinese gov’t. during the Three Dynasties?</a:t>
            </a:r>
          </a:p>
          <a:p>
            <a:endParaRPr lang="en-US" dirty="0" smtClean="0"/>
          </a:p>
          <a:p>
            <a:r>
              <a:rPr lang="en-US" dirty="0" smtClean="0"/>
              <a:t>How did the Tang Dynasty improve farming and food production?</a:t>
            </a:r>
          </a:p>
          <a:p>
            <a:endParaRPr lang="en-US" dirty="0" smtClean="0"/>
          </a:p>
          <a:p>
            <a:r>
              <a:rPr lang="en-US" dirty="0" smtClean="0"/>
              <a:t>What is the name for the major trade artery that winds through Asia to Europe?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Ch 5.1 White Board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What traditional ideals underlined Chinese gov’t. during the Three Dynasties?</a:t>
            </a:r>
          </a:p>
          <a:p>
            <a:pPr lvl="4"/>
            <a:r>
              <a:rPr lang="en-US" sz="3200" b="1" dirty="0" smtClean="0"/>
              <a:t>Confucian</a:t>
            </a:r>
          </a:p>
          <a:p>
            <a:r>
              <a:rPr lang="en-US" dirty="0" smtClean="0"/>
              <a:t>How did the Tang Dynasty improve farming and food production?</a:t>
            </a:r>
          </a:p>
          <a:p>
            <a:pPr lvl="3"/>
            <a:r>
              <a:rPr lang="en-US" sz="3200" b="1" dirty="0" smtClean="0"/>
              <a:t>Land reform and new technology</a:t>
            </a:r>
          </a:p>
          <a:p>
            <a:r>
              <a:rPr lang="en-US" dirty="0" smtClean="0"/>
              <a:t>What is the name for the major trade artery that winds through Asia to Europe?</a:t>
            </a:r>
          </a:p>
          <a:p>
            <a:pPr lvl="3"/>
            <a:r>
              <a:rPr lang="en-US" sz="3200" b="1" dirty="0" smtClean="0"/>
              <a:t>Silk Road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69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Mongols and Chinese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 5.2, p. 87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5.2 </a:t>
            </a:r>
            <a:r>
              <a:rPr lang="en-US" dirty="0" err="1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Khanate</a:t>
            </a:r>
          </a:p>
          <a:p>
            <a:r>
              <a:rPr lang="en-US" dirty="0" smtClean="0"/>
              <a:t>Neo-Confucianism</a:t>
            </a:r>
          </a:p>
          <a:p>
            <a:r>
              <a:rPr lang="en-US" dirty="0" smtClean="0"/>
              <a:t>Porcelain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sz="4400" dirty="0" smtClean="0"/>
              <a:t>Origins</a:t>
            </a:r>
          </a:p>
          <a:p>
            <a:pPr lvl="1"/>
            <a:r>
              <a:rPr lang="en-US" sz="3200" dirty="0" smtClean="0"/>
              <a:t>Nomads from northern Asia, raised livestock and travelled by horseback</a:t>
            </a:r>
          </a:p>
          <a:p>
            <a:r>
              <a:rPr lang="en-US" sz="4400" b="1" dirty="0" smtClean="0"/>
              <a:t>Genghis Khan</a:t>
            </a:r>
          </a:p>
          <a:p>
            <a:pPr lvl="1"/>
            <a:r>
              <a:rPr lang="en-US" sz="3200" dirty="0" smtClean="0"/>
              <a:t>Unifies Mongols in early 1200s and conquers largest land empire of all time</a:t>
            </a:r>
          </a:p>
          <a:p>
            <a:pPr lvl="2"/>
            <a:r>
              <a:rPr lang="en-US" sz="2800" dirty="0" smtClean="0"/>
              <a:t>After death divides empire into 4 </a:t>
            </a:r>
            <a:r>
              <a:rPr lang="en-US" sz="2800" b="1" dirty="0" smtClean="0"/>
              <a:t>Khanates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Temujin</a:t>
            </a:r>
            <a:r>
              <a:rPr lang="en-US" dirty="0" smtClean="0"/>
              <a:t>, aka Genghis Khan</a:t>
            </a:r>
            <a:endParaRPr lang="en-US" dirty="0"/>
          </a:p>
        </p:txBody>
      </p:sp>
      <p:pic>
        <p:nvPicPr>
          <p:cNvPr id="4" name="Picture 2" descr="http://www.biography.com/imported/images/Biography/Images/Profiles/K/Genghis-Khan-WC-9308634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2514600"/>
            <a:ext cx="4343399" cy="4343400"/>
          </a:xfrm>
          <a:prstGeom prst="rect">
            <a:avLst/>
          </a:prstGeom>
          <a:noFill/>
        </p:spPr>
      </p:pic>
      <p:pic>
        <p:nvPicPr>
          <p:cNvPr id="209922" name="Picture 2" descr="http://2.bp.blogspot.com/-wy-30I64JkA/TtdEMwKeOMI/AAAAAAAABYI/K9fMSP9Pg_Y/s1600/temuj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Han</a:t>
            </a:r>
            <a:r>
              <a:rPr lang="en-US" sz="4000" dirty="0" smtClean="0"/>
              <a:t> Dynasty ends in 220, chaos ensues</a:t>
            </a:r>
          </a:p>
          <a:p>
            <a:r>
              <a:rPr lang="en-US" sz="4000" dirty="0" smtClean="0"/>
              <a:t>300 years later Sui Dynasty emerges</a:t>
            </a:r>
          </a:p>
          <a:p>
            <a:pPr lvl="1"/>
            <a:r>
              <a:rPr lang="en-US" sz="3200" dirty="0" smtClean="0"/>
              <a:t>Grand Canal-that’s about all they’re remembered for</a:t>
            </a:r>
          </a:p>
          <a:p>
            <a:r>
              <a:rPr lang="en-US" sz="4000" b="1" dirty="0" smtClean="0"/>
              <a:t>Tang Dynasty </a:t>
            </a:r>
            <a:r>
              <a:rPr lang="en-US" sz="4000" dirty="0" smtClean="0"/>
              <a:t>pops up 40 yrs later</a:t>
            </a:r>
          </a:p>
          <a:p>
            <a:pPr lvl="1"/>
            <a:r>
              <a:rPr lang="en-US" sz="3200" dirty="0" smtClean="0"/>
              <a:t>Land reforms, civil service exams are back</a:t>
            </a:r>
          </a:p>
          <a:p>
            <a:pPr lvl="1"/>
            <a:r>
              <a:rPr lang="en-US" sz="3200" dirty="0" smtClean="0"/>
              <a:t>Expand power</a:t>
            </a:r>
          </a:p>
          <a:p>
            <a:r>
              <a:rPr lang="en-US" sz="4000" b="1" dirty="0" smtClean="0"/>
              <a:t>Song Dynasty </a:t>
            </a:r>
            <a:r>
              <a:rPr lang="en-US" sz="4000" dirty="0" smtClean="0"/>
              <a:t>comes much later</a:t>
            </a:r>
          </a:p>
          <a:p>
            <a:pPr lvl="1"/>
            <a:r>
              <a:rPr lang="en-US" sz="3200" dirty="0" smtClean="0"/>
              <a:t>Cultural flourishing, then Mongol invasion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3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hlinkClick r:id="rId2"/>
              </a:rPr>
              <a:t>https://www.youtube.com/watch?v=szxPar0BcMo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Crash course-Mongols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7315200" cy="396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Kublai Khan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Grandson of Genghis</a:t>
            </a:r>
          </a:p>
          <a:p>
            <a:pPr lvl="1"/>
            <a:r>
              <a:rPr lang="en-US" sz="3200" dirty="0" smtClean="0"/>
              <a:t>Completes conquest of China, creates Yuan Dynasty in 1279</a:t>
            </a:r>
          </a:p>
          <a:p>
            <a:pPr lvl="2"/>
            <a:r>
              <a:rPr lang="en-US" dirty="0" smtClean="0"/>
              <a:t>Rules from capital called Khanbalik</a:t>
            </a:r>
          </a:p>
          <a:p>
            <a:pPr lvl="2"/>
            <a:r>
              <a:rPr lang="en-US" dirty="0" smtClean="0"/>
              <a:t>Adopts and modifies current political system</a:t>
            </a:r>
          </a:p>
          <a:p>
            <a:pPr lvl="2"/>
            <a:r>
              <a:rPr lang="en-US" dirty="0" smtClean="0"/>
              <a:t>Eventually, the locals love Kublai Khan</a:t>
            </a:r>
          </a:p>
          <a:p>
            <a:r>
              <a:rPr lang="en-US" sz="4000" dirty="0" smtClean="0"/>
              <a:t>BUT </a:t>
            </a:r>
            <a:r>
              <a:rPr lang="en-US" sz="4000" b="1" dirty="0" smtClean="0"/>
              <a:t>fails</a:t>
            </a:r>
            <a:r>
              <a:rPr lang="en-US" sz="4000" dirty="0" smtClean="0"/>
              <a:t> to capture Japan and Indonesia</a:t>
            </a:r>
          </a:p>
          <a:p>
            <a:pPr lvl="1"/>
            <a:r>
              <a:rPr lang="en-US" sz="3600" dirty="0" smtClean="0"/>
              <a:t>Bad weather…</a:t>
            </a:r>
            <a:r>
              <a:rPr lang="en-US" sz="3600" b="1" dirty="0" smtClean="0"/>
              <a:t>TSUNAMI</a:t>
            </a:r>
            <a:r>
              <a:rPr lang="en-US" sz="3600" dirty="0" smtClean="0"/>
              <a:t>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Growth of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34870"/>
            <a:ext cx="9144000" cy="5638800"/>
          </a:xfrm>
        </p:spPr>
        <p:txBody>
          <a:bodyPr/>
          <a:lstStyle/>
          <a:p>
            <a:r>
              <a:rPr lang="en-US" dirty="0" smtClean="0"/>
              <a:t>Mongols brought all of Eurasian land mass under unified rule</a:t>
            </a:r>
          </a:p>
          <a:p>
            <a:pPr lvl="1"/>
            <a:r>
              <a:rPr lang="en-US" dirty="0" smtClean="0"/>
              <a:t>LARGEST </a:t>
            </a:r>
            <a:r>
              <a:rPr lang="en-US" b="1" dirty="0" smtClean="0"/>
              <a:t>land empire</a:t>
            </a:r>
            <a:r>
              <a:rPr lang="en-US" dirty="0" smtClean="0"/>
              <a:t>, ever…</a:t>
            </a:r>
          </a:p>
          <a:p>
            <a:r>
              <a:rPr lang="en-US" dirty="0" smtClean="0"/>
              <a:t>Lots of trade and reinvigoration of Silk Road</a:t>
            </a:r>
          </a:p>
          <a:p>
            <a:endParaRPr lang="en-US" dirty="0"/>
          </a:p>
        </p:txBody>
      </p:sp>
      <p:pic>
        <p:nvPicPr>
          <p:cNvPr id="163842" name="Picture 2" descr="http://wiki-images.enotes.com/thumb/7/74/Silk_route.jpg/400px-Silk_r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5181600" cy="336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Religion &amp; Gov’t.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Buddhism and Daoism</a:t>
            </a:r>
          </a:p>
          <a:p>
            <a:pPr lvl="1"/>
            <a:r>
              <a:rPr lang="en-US" dirty="0" smtClean="0"/>
              <a:t>From India to China in 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Imperial court gets upset b/c of land and serfs</a:t>
            </a:r>
          </a:p>
          <a:p>
            <a:r>
              <a:rPr lang="en-US" dirty="0" smtClean="0"/>
              <a:t>Tang Dynasty destroys temples and makes followers “get back to work”</a:t>
            </a:r>
          </a:p>
          <a:p>
            <a:r>
              <a:rPr lang="en-US" dirty="0" smtClean="0"/>
              <a:t>Confucianism </a:t>
            </a:r>
            <a:r>
              <a:rPr lang="en-US" dirty="0" smtClean="0">
                <a:sym typeface="Wingdings" pitchFamily="2" charset="2"/>
              </a:rPr>
              <a:t> Neo-Confucianism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Song Dynasty modernizes ideals to include societal benefits</a:t>
            </a:r>
          </a:p>
          <a:p>
            <a:pPr lvl="2"/>
            <a:r>
              <a:rPr lang="en-US" sz="2800" dirty="0" smtClean="0">
                <a:sym typeface="Wingdings" pitchFamily="2" charset="2"/>
              </a:rPr>
              <a:t>Fulfillment comes from participation in material world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sz="3600" dirty="0" smtClean="0"/>
              <a:t>Cultural Advancements from Tang and Yuan</a:t>
            </a:r>
          </a:p>
          <a:p>
            <a:pPr lvl="1"/>
            <a:r>
              <a:rPr lang="en-US" dirty="0" smtClean="0"/>
              <a:t>Printing invented in movable type</a:t>
            </a:r>
          </a:p>
          <a:p>
            <a:pPr lvl="1"/>
            <a:r>
              <a:rPr lang="en-US" dirty="0" smtClean="0"/>
              <a:t>Famous poetry</a:t>
            </a:r>
          </a:p>
          <a:p>
            <a:pPr lvl="2"/>
            <a:r>
              <a:rPr lang="en-US" sz="2800" b="1" dirty="0" smtClean="0"/>
              <a:t>Li Bo and </a:t>
            </a:r>
            <a:r>
              <a:rPr lang="en-US" sz="2800" b="1" dirty="0"/>
              <a:t>Du </a:t>
            </a:r>
            <a:r>
              <a:rPr lang="en-US" sz="2800" b="1" dirty="0" smtClean="0"/>
              <a:t>Fu</a:t>
            </a:r>
          </a:p>
          <a:p>
            <a:pPr lvl="2"/>
            <a:r>
              <a:rPr lang="en-US" dirty="0" smtClean="0"/>
              <a:t>Daoist painting</a:t>
            </a:r>
          </a:p>
          <a:p>
            <a:pPr lvl="2"/>
            <a:r>
              <a:rPr lang="en-US" sz="2800" dirty="0" smtClean="0"/>
              <a:t>Landscape art from Song and Yuan dynasties, nature</a:t>
            </a:r>
          </a:p>
          <a:p>
            <a:pPr lvl="1"/>
            <a:r>
              <a:rPr lang="en-US" dirty="0" smtClean="0"/>
              <a:t>Porcelain unrivaled, even today (Tang)</a:t>
            </a:r>
            <a:endParaRPr lang="en-US" dirty="0"/>
          </a:p>
        </p:txBody>
      </p:sp>
      <p:sp>
        <p:nvSpPr>
          <p:cNvPr id="6" name="AutoShape 2" descr="Image result for daoist paintings"/>
          <p:cNvSpPr>
            <a:spLocks noChangeAspect="1" noChangeArrowheads="1"/>
          </p:cNvSpPr>
          <p:nvPr/>
        </p:nvSpPr>
        <p:spPr bwMode="auto">
          <a:xfrm>
            <a:off x="155575" y="-411163"/>
            <a:ext cx="10953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19400"/>
            <a:ext cx="1690688" cy="132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 Bo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546554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3.bp.blogspot.com/-BwX9nB_toM4/TjAvjmge2tI/AAAAAAAAALg/-WFwBdHAQqo/s1600/Li+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51251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 Fu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72757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http://24.media.tumblr.com/tumblr_m56iooyIve1qc6wuio1_r1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609600"/>
            <a:ext cx="3400425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01980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beard, </a:t>
            </a:r>
            <a:r>
              <a:rPr lang="en-US" dirty="0"/>
              <a:t>b</a:t>
            </a:r>
            <a:r>
              <a:rPr lang="en-US" dirty="0" smtClean="0"/>
              <a:t>ut who’d have the heart to scold them?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5.2 White Board Challenge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5486400"/>
          </a:xfrm>
        </p:spPr>
        <p:txBody>
          <a:bodyPr/>
          <a:lstStyle/>
          <a:p>
            <a:r>
              <a:rPr lang="en-US" dirty="0" smtClean="0"/>
              <a:t>T/F: Neo-Confucianism did not address ideas tackled by Buddhism and Daoism.</a:t>
            </a:r>
          </a:p>
          <a:p>
            <a:endParaRPr lang="en-US" dirty="0" smtClean="0"/>
          </a:p>
          <a:p>
            <a:r>
              <a:rPr lang="en-US" dirty="0" smtClean="0"/>
              <a:t>Who led the Yuan Dynasty</a:t>
            </a:r>
          </a:p>
          <a:p>
            <a:endParaRPr lang="en-US" dirty="0" smtClean="0"/>
          </a:p>
          <a:p>
            <a:r>
              <a:rPr lang="en-US" dirty="0" smtClean="0"/>
              <a:t>Cultural advances occurred most in which dynasty: Song, Tang, or Yuan?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453"/>
            <a:ext cx="9144000" cy="69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771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733800"/>
            <a:ext cx="1876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048250"/>
            <a:ext cx="2057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5.2 Discussion &amp;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5486400"/>
          </a:xfrm>
        </p:spPr>
        <p:txBody>
          <a:bodyPr/>
          <a:lstStyle/>
          <a:p>
            <a:r>
              <a:rPr lang="en-US" dirty="0" smtClean="0"/>
              <a:t>T/F: Neo-Confucianism did not address ideas tackled by Buddhism and Daoism.</a:t>
            </a:r>
          </a:p>
          <a:p>
            <a:pPr lvl="1"/>
            <a:r>
              <a:rPr lang="en-US" b="1" dirty="0" smtClean="0"/>
              <a:t>False, material wealth</a:t>
            </a:r>
          </a:p>
          <a:p>
            <a:r>
              <a:rPr lang="en-US" dirty="0" smtClean="0"/>
              <a:t>Who led the Yuan Dynasty?</a:t>
            </a:r>
          </a:p>
          <a:p>
            <a:pPr lvl="1"/>
            <a:r>
              <a:rPr lang="en-US" b="1" dirty="0" smtClean="0"/>
              <a:t>Kublai Khan</a:t>
            </a:r>
          </a:p>
          <a:p>
            <a:r>
              <a:rPr lang="en-US" dirty="0" smtClean="0"/>
              <a:t>Cultural advances occurred most in which dynasty: Song, Tang, or Yuan?</a:t>
            </a:r>
          </a:p>
          <a:p>
            <a:pPr lvl="1"/>
            <a:r>
              <a:rPr lang="en-US" b="1" dirty="0" smtClean="0"/>
              <a:t>Tang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37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1453"/>
            <a:ext cx="9144000" cy="69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771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733800"/>
            <a:ext cx="18764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048250"/>
            <a:ext cx="2057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133600"/>
            <a:ext cx="1552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200400"/>
            <a:ext cx="1571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495800"/>
            <a:ext cx="154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4650828"/>
            <a:ext cx="1600200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Unification Under Sui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sz="4000" dirty="0" smtClean="0"/>
              <a:t>Sui Dynasty (581-618)</a:t>
            </a:r>
          </a:p>
          <a:p>
            <a:pPr lvl="1"/>
            <a:r>
              <a:rPr lang="en-US" sz="3200" dirty="0" smtClean="0"/>
              <a:t>Re-Unification after 300 years of chaos</a:t>
            </a:r>
          </a:p>
          <a:p>
            <a:r>
              <a:rPr lang="en-US" sz="4000" b="1" dirty="0" smtClean="0"/>
              <a:t>Grand Canal</a:t>
            </a:r>
          </a:p>
          <a:p>
            <a:pPr lvl="1"/>
            <a:r>
              <a:rPr lang="en-US" sz="3200" dirty="0" smtClean="0"/>
              <a:t>Emperor Sui </a:t>
            </a:r>
            <a:r>
              <a:rPr lang="en-US" sz="3200" dirty="0" err="1" smtClean="0"/>
              <a:t>Yangdi</a:t>
            </a:r>
            <a:r>
              <a:rPr lang="en-US" sz="3200" dirty="0" smtClean="0"/>
              <a:t> completed GC, linking the Yellow and Yangtze rivers</a:t>
            </a:r>
          </a:p>
          <a:p>
            <a:pPr lvl="2"/>
            <a:r>
              <a:rPr lang="en-US" dirty="0" smtClean="0"/>
              <a:t>Good for </a:t>
            </a:r>
            <a:r>
              <a:rPr lang="en-US" b="1" dirty="0" smtClean="0"/>
              <a:t>trade</a:t>
            </a:r>
            <a:r>
              <a:rPr lang="en-US" dirty="0" smtClean="0"/>
              <a:t> between N. and S. China</a:t>
            </a:r>
          </a:p>
          <a:p>
            <a:pPr lvl="2"/>
            <a:r>
              <a:rPr lang="en-US" dirty="0" smtClean="0"/>
              <a:t>Ultimately leads to Sui downfall</a:t>
            </a:r>
          </a:p>
          <a:p>
            <a:pPr lvl="3"/>
            <a:r>
              <a:rPr lang="en-US" sz="2800" dirty="0" smtClean="0"/>
              <a:t>Forced labor, high taxes, and extravagance at court angers everyone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Tang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sz="4000" dirty="0" smtClean="0"/>
              <a:t>Tang Dynasty (618-907)</a:t>
            </a:r>
          </a:p>
          <a:p>
            <a:pPr lvl="1"/>
            <a:r>
              <a:rPr lang="en-US" sz="3200" b="1" dirty="0" smtClean="0"/>
              <a:t>Land Reform</a:t>
            </a:r>
            <a:r>
              <a:rPr lang="en-US" sz="3200" dirty="0" smtClean="0"/>
              <a:t>: redistribute land to peasants</a:t>
            </a:r>
          </a:p>
          <a:p>
            <a:pPr lvl="1"/>
            <a:r>
              <a:rPr lang="en-US" sz="3200" dirty="0" smtClean="0"/>
              <a:t>Gov’t. Reform: reinstituted civil service exams, based on Confucius’ teachings</a:t>
            </a:r>
          </a:p>
          <a:p>
            <a:pPr lvl="1"/>
            <a:r>
              <a:rPr lang="en-US" sz="3200" dirty="0" smtClean="0"/>
              <a:t>Restored China’s Influence</a:t>
            </a:r>
          </a:p>
          <a:p>
            <a:pPr lvl="2"/>
            <a:r>
              <a:rPr lang="en-US" sz="2800" dirty="0" smtClean="0"/>
              <a:t>Peace in NW China and control of Tibet. </a:t>
            </a:r>
          </a:p>
          <a:p>
            <a:pPr lvl="2"/>
            <a:r>
              <a:rPr lang="en-US" sz="2800" dirty="0" smtClean="0"/>
              <a:t>Diplomatic relations with SE Asia</a:t>
            </a:r>
          </a:p>
          <a:p>
            <a:pPr lvl="1"/>
            <a:r>
              <a:rPr lang="en-US" sz="3200" dirty="0" smtClean="0"/>
              <a:t>Collapse</a:t>
            </a:r>
          </a:p>
          <a:p>
            <a:pPr lvl="2"/>
            <a:r>
              <a:rPr lang="en-US" sz="2800" dirty="0" smtClean="0"/>
              <a:t>Corruption and rebellions (</a:t>
            </a:r>
            <a:r>
              <a:rPr lang="en-US" sz="2800" b="1" dirty="0" smtClean="0"/>
              <a:t>nepotism</a:t>
            </a:r>
            <a:r>
              <a:rPr lang="en-US" sz="2800" dirty="0" smtClean="0"/>
              <a:t>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35257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95400" y="6172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www.youtube.com/watch?v=vfe-eNq-Qyg</a:t>
            </a:r>
            <a:endParaRPr lang="en-US" dirty="0" smtClean="0"/>
          </a:p>
          <a:p>
            <a:r>
              <a:rPr lang="en-US" dirty="0" smtClean="0"/>
              <a:t>Crash course Silk Road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Prosperity Under Song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257800" cy="5334000"/>
          </a:xfrm>
        </p:spPr>
        <p:txBody>
          <a:bodyPr/>
          <a:lstStyle/>
          <a:p>
            <a:r>
              <a:rPr lang="en-US" sz="3200" b="1" dirty="0" smtClean="0"/>
              <a:t>Song Dynasty </a:t>
            </a:r>
            <a:r>
              <a:rPr lang="en-US" sz="3200" dirty="0" smtClean="0"/>
              <a:t>(960-1279)</a:t>
            </a:r>
          </a:p>
          <a:p>
            <a:pPr lvl="1"/>
            <a:r>
              <a:rPr lang="en-US" sz="3200" dirty="0" smtClean="0"/>
              <a:t>Prosperous and cultural growth</a:t>
            </a:r>
          </a:p>
          <a:p>
            <a:pPr lvl="1"/>
            <a:r>
              <a:rPr lang="en-US" sz="3200" dirty="0" smtClean="0"/>
              <a:t>Invasions from North!</a:t>
            </a:r>
          </a:p>
          <a:p>
            <a:pPr lvl="2"/>
            <a:r>
              <a:rPr lang="en-US" sz="2800" b="1" dirty="0" smtClean="0"/>
              <a:t>Mongols</a:t>
            </a:r>
            <a:r>
              <a:rPr lang="en-US" sz="2800" dirty="0" smtClean="0"/>
              <a:t> eventually overwhelm in the late 1200s and control China shortly thereafter</a:t>
            </a:r>
            <a:endParaRPr lang="en-US" sz="2800" dirty="0"/>
          </a:p>
          <a:p>
            <a:pPr lvl="2"/>
            <a:endParaRPr lang="en-US" dirty="0"/>
          </a:p>
        </p:txBody>
      </p:sp>
      <p:pic>
        <p:nvPicPr>
          <p:cNvPr id="185346" name="Picture 2" descr="http://warandgame.files.wordpress.com/2007/08/mongolw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1752600"/>
            <a:ext cx="390525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849</Words>
  <Application>Microsoft Office PowerPoint</Application>
  <PresentationFormat>On-screen Show (4:3)</PresentationFormat>
  <Paragraphs>141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PowerPoint Presentation</vt:lpstr>
      <vt:lpstr>East Asia 200-1300s</vt:lpstr>
      <vt:lpstr>Lesson Summary</vt:lpstr>
      <vt:lpstr>PowerPoint Presentation</vt:lpstr>
      <vt:lpstr>PowerPoint Presentation</vt:lpstr>
      <vt:lpstr>Unification Under Sui</vt:lpstr>
      <vt:lpstr>Tang Reforms</vt:lpstr>
      <vt:lpstr>PowerPoint Presentation</vt:lpstr>
      <vt:lpstr>Prosperity Under Song</vt:lpstr>
      <vt:lpstr>Three Dynasties = Sui, Tang &amp; Song</vt:lpstr>
      <vt:lpstr>PowerPoint Presentation</vt:lpstr>
      <vt:lpstr>Gov’t. &amp; Economy During Three Dynasties</vt:lpstr>
      <vt:lpstr>Think Pair White Board Challenge</vt:lpstr>
      <vt:lpstr>Gov’t. &amp; Economy, Cont’d. </vt:lpstr>
      <vt:lpstr>PowerPoint Presentation</vt:lpstr>
      <vt:lpstr>Chinese Society</vt:lpstr>
      <vt:lpstr>PowerPoint Presentation</vt:lpstr>
      <vt:lpstr>PowerPoint Presentation</vt:lpstr>
      <vt:lpstr>Lesson Summary</vt:lpstr>
      <vt:lpstr>Ch 5.1 White Board Challenge</vt:lpstr>
      <vt:lpstr>Ch 5.1 White Board Challenge</vt:lpstr>
      <vt:lpstr>Mongols and Chinese Culture</vt:lpstr>
      <vt:lpstr>PowerPoint Presentation</vt:lpstr>
      <vt:lpstr>PowerPoint Presentation</vt:lpstr>
      <vt:lpstr>PowerPoint Presentation</vt:lpstr>
      <vt:lpstr>Ch 5.2 Vocab</vt:lpstr>
      <vt:lpstr>PowerPoint Presentation</vt:lpstr>
      <vt:lpstr>Mongol Empire</vt:lpstr>
      <vt:lpstr>Temujin, aka Genghis Khan</vt:lpstr>
      <vt:lpstr>PowerPoint Presentation</vt:lpstr>
      <vt:lpstr>https://www.youtube.com/watch?v=szxPar0BcMo Crash course-Mongols </vt:lpstr>
      <vt:lpstr>Kublai Khan</vt:lpstr>
      <vt:lpstr>The Growth of Trade</vt:lpstr>
      <vt:lpstr>Mongol Religion &amp; Gov’t.</vt:lpstr>
      <vt:lpstr>PowerPoint Presentation</vt:lpstr>
      <vt:lpstr>Golden Age</vt:lpstr>
      <vt:lpstr>Li Bo</vt:lpstr>
      <vt:lpstr>Du Fu</vt:lpstr>
      <vt:lpstr>Ch 5.2 White Board Challenge</vt:lpstr>
      <vt:lpstr>Ch 5.2 Discussion &amp; 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Salamone</dc:creator>
  <cp:lastModifiedBy>Susan Zehner</cp:lastModifiedBy>
  <cp:revision>178</cp:revision>
  <dcterms:created xsi:type="dcterms:W3CDTF">2012-07-23T13:18:00Z</dcterms:created>
  <dcterms:modified xsi:type="dcterms:W3CDTF">2015-11-02T01:09:02Z</dcterms:modified>
</cp:coreProperties>
</file>