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094162-9DE4-4A74-9B6D-EDA7D2D50A9F}"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A1075-26A2-4218-969F-87F2AD663C8B}" type="slidenum">
              <a:rPr lang="en-US" smtClean="0"/>
              <a:t>‹#›</a:t>
            </a:fld>
            <a:endParaRPr lang="en-US"/>
          </a:p>
        </p:txBody>
      </p:sp>
    </p:spTree>
    <p:extLst>
      <p:ext uri="{BB962C8B-B14F-4D97-AF65-F5344CB8AC3E}">
        <p14:creationId xmlns:p14="http://schemas.microsoft.com/office/powerpoint/2010/main" val="147378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94162-9DE4-4A74-9B6D-EDA7D2D50A9F}"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A1075-26A2-4218-969F-87F2AD663C8B}" type="slidenum">
              <a:rPr lang="en-US" smtClean="0"/>
              <a:t>‹#›</a:t>
            </a:fld>
            <a:endParaRPr lang="en-US"/>
          </a:p>
        </p:txBody>
      </p:sp>
    </p:spTree>
    <p:extLst>
      <p:ext uri="{BB962C8B-B14F-4D97-AF65-F5344CB8AC3E}">
        <p14:creationId xmlns:p14="http://schemas.microsoft.com/office/powerpoint/2010/main" val="424538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94162-9DE4-4A74-9B6D-EDA7D2D50A9F}"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A1075-26A2-4218-969F-87F2AD663C8B}" type="slidenum">
              <a:rPr lang="en-US" smtClean="0"/>
              <a:t>‹#›</a:t>
            </a:fld>
            <a:endParaRPr lang="en-US"/>
          </a:p>
        </p:txBody>
      </p:sp>
    </p:spTree>
    <p:extLst>
      <p:ext uri="{BB962C8B-B14F-4D97-AF65-F5344CB8AC3E}">
        <p14:creationId xmlns:p14="http://schemas.microsoft.com/office/powerpoint/2010/main" val="181464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94162-9DE4-4A74-9B6D-EDA7D2D50A9F}"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A1075-26A2-4218-969F-87F2AD663C8B}" type="slidenum">
              <a:rPr lang="en-US" smtClean="0"/>
              <a:t>‹#›</a:t>
            </a:fld>
            <a:endParaRPr lang="en-US"/>
          </a:p>
        </p:txBody>
      </p:sp>
    </p:spTree>
    <p:extLst>
      <p:ext uri="{BB962C8B-B14F-4D97-AF65-F5344CB8AC3E}">
        <p14:creationId xmlns:p14="http://schemas.microsoft.com/office/powerpoint/2010/main" val="632529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094162-9DE4-4A74-9B6D-EDA7D2D50A9F}"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A1075-26A2-4218-969F-87F2AD663C8B}" type="slidenum">
              <a:rPr lang="en-US" smtClean="0"/>
              <a:t>‹#›</a:t>
            </a:fld>
            <a:endParaRPr lang="en-US"/>
          </a:p>
        </p:txBody>
      </p:sp>
    </p:spTree>
    <p:extLst>
      <p:ext uri="{BB962C8B-B14F-4D97-AF65-F5344CB8AC3E}">
        <p14:creationId xmlns:p14="http://schemas.microsoft.com/office/powerpoint/2010/main" val="404643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094162-9DE4-4A74-9B6D-EDA7D2D50A9F}"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A1075-26A2-4218-969F-87F2AD663C8B}" type="slidenum">
              <a:rPr lang="en-US" smtClean="0"/>
              <a:t>‹#›</a:t>
            </a:fld>
            <a:endParaRPr lang="en-US"/>
          </a:p>
        </p:txBody>
      </p:sp>
    </p:spTree>
    <p:extLst>
      <p:ext uri="{BB962C8B-B14F-4D97-AF65-F5344CB8AC3E}">
        <p14:creationId xmlns:p14="http://schemas.microsoft.com/office/powerpoint/2010/main" val="402580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094162-9DE4-4A74-9B6D-EDA7D2D50A9F}" type="datetimeFigureOut">
              <a:rPr lang="en-US" smtClean="0"/>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A1075-26A2-4218-969F-87F2AD663C8B}" type="slidenum">
              <a:rPr lang="en-US" smtClean="0"/>
              <a:t>‹#›</a:t>
            </a:fld>
            <a:endParaRPr lang="en-US"/>
          </a:p>
        </p:txBody>
      </p:sp>
    </p:spTree>
    <p:extLst>
      <p:ext uri="{BB962C8B-B14F-4D97-AF65-F5344CB8AC3E}">
        <p14:creationId xmlns:p14="http://schemas.microsoft.com/office/powerpoint/2010/main" val="391350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094162-9DE4-4A74-9B6D-EDA7D2D50A9F}" type="datetimeFigureOut">
              <a:rPr lang="en-US" smtClean="0"/>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A1075-26A2-4218-969F-87F2AD663C8B}" type="slidenum">
              <a:rPr lang="en-US" smtClean="0"/>
              <a:t>‹#›</a:t>
            </a:fld>
            <a:endParaRPr lang="en-US"/>
          </a:p>
        </p:txBody>
      </p:sp>
    </p:spTree>
    <p:extLst>
      <p:ext uri="{BB962C8B-B14F-4D97-AF65-F5344CB8AC3E}">
        <p14:creationId xmlns:p14="http://schemas.microsoft.com/office/powerpoint/2010/main" val="364412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94162-9DE4-4A74-9B6D-EDA7D2D50A9F}" type="datetimeFigureOut">
              <a:rPr lang="en-US" smtClean="0"/>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7A1075-26A2-4218-969F-87F2AD663C8B}" type="slidenum">
              <a:rPr lang="en-US" smtClean="0"/>
              <a:t>‹#›</a:t>
            </a:fld>
            <a:endParaRPr lang="en-US"/>
          </a:p>
        </p:txBody>
      </p:sp>
    </p:spTree>
    <p:extLst>
      <p:ext uri="{BB962C8B-B14F-4D97-AF65-F5344CB8AC3E}">
        <p14:creationId xmlns:p14="http://schemas.microsoft.com/office/powerpoint/2010/main" val="1656320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094162-9DE4-4A74-9B6D-EDA7D2D50A9F}"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A1075-26A2-4218-969F-87F2AD663C8B}" type="slidenum">
              <a:rPr lang="en-US" smtClean="0"/>
              <a:t>‹#›</a:t>
            </a:fld>
            <a:endParaRPr lang="en-US"/>
          </a:p>
        </p:txBody>
      </p:sp>
    </p:spTree>
    <p:extLst>
      <p:ext uri="{BB962C8B-B14F-4D97-AF65-F5344CB8AC3E}">
        <p14:creationId xmlns:p14="http://schemas.microsoft.com/office/powerpoint/2010/main" val="163974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094162-9DE4-4A74-9B6D-EDA7D2D50A9F}"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A1075-26A2-4218-969F-87F2AD663C8B}" type="slidenum">
              <a:rPr lang="en-US" smtClean="0"/>
              <a:t>‹#›</a:t>
            </a:fld>
            <a:endParaRPr lang="en-US"/>
          </a:p>
        </p:txBody>
      </p:sp>
    </p:spTree>
    <p:extLst>
      <p:ext uri="{BB962C8B-B14F-4D97-AF65-F5344CB8AC3E}">
        <p14:creationId xmlns:p14="http://schemas.microsoft.com/office/powerpoint/2010/main" val="1037742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94162-9DE4-4A74-9B6D-EDA7D2D50A9F}" type="datetimeFigureOut">
              <a:rPr lang="en-US" smtClean="0"/>
              <a:t>9/3/2015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A1075-26A2-4218-969F-87F2AD663C8B}" type="slidenum">
              <a:rPr lang="en-US" smtClean="0"/>
              <a:t>‹#›</a:t>
            </a:fld>
            <a:endParaRPr lang="en-US"/>
          </a:p>
        </p:txBody>
      </p:sp>
    </p:spTree>
    <p:extLst>
      <p:ext uri="{BB962C8B-B14F-4D97-AF65-F5344CB8AC3E}">
        <p14:creationId xmlns:p14="http://schemas.microsoft.com/office/powerpoint/2010/main" val="415639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youtube.com/watch?v=TG55ErfdaeY"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415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dirty="0" smtClean="0"/>
              <a:t>Spread of Christianity</a:t>
            </a:r>
            <a:endParaRPr lang="en-US" dirty="0"/>
          </a:p>
        </p:txBody>
      </p:sp>
      <p:sp>
        <p:nvSpPr>
          <p:cNvPr id="3" name="Content Placeholder 2"/>
          <p:cNvSpPr>
            <a:spLocks noGrp="1"/>
          </p:cNvSpPr>
          <p:nvPr>
            <p:ph idx="1"/>
          </p:nvPr>
        </p:nvSpPr>
        <p:spPr>
          <a:xfrm>
            <a:off x="1981200" y="994012"/>
            <a:ext cx="8229600" cy="5559188"/>
          </a:xfrm>
        </p:spPr>
        <p:txBody>
          <a:bodyPr>
            <a:normAutofit/>
          </a:bodyPr>
          <a:lstStyle/>
          <a:p>
            <a:r>
              <a:rPr lang="en-US" dirty="0" smtClean="0"/>
              <a:t>Early apostles of Christianity</a:t>
            </a:r>
          </a:p>
          <a:p>
            <a:pPr lvl="1"/>
            <a:r>
              <a:rPr lang="en-US" dirty="0" smtClean="0"/>
              <a:t>Peter-leader of apostles</a:t>
            </a:r>
          </a:p>
          <a:p>
            <a:pPr lvl="1"/>
            <a:r>
              <a:rPr lang="en-US" dirty="0" smtClean="0"/>
              <a:t>Paul-took message to Gentiles (non-Jews)</a:t>
            </a:r>
          </a:p>
          <a:p>
            <a:r>
              <a:rPr lang="en-US" dirty="0" smtClean="0"/>
              <a:t>Epistles (written accounts) </a:t>
            </a:r>
            <a:r>
              <a:rPr lang="en-US" dirty="0" smtClean="0">
                <a:sym typeface="Wingdings" pitchFamily="2" charset="2"/>
              </a:rPr>
              <a:t> eventually become Gospels</a:t>
            </a:r>
            <a:endParaRPr lang="en-US" dirty="0" smtClean="0"/>
          </a:p>
          <a:p>
            <a:r>
              <a:rPr lang="en-US" dirty="0" smtClean="0"/>
              <a:t>Establishment of churches</a:t>
            </a:r>
          </a:p>
          <a:p>
            <a:r>
              <a:rPr lang="en-US" dirty="0" smtClean="0"/>
              <a:t>Change in Roman attitudes</a:t>
            </a:r>
          </a:p>
          <a:p>
            <a:pPr lvl="1"/>
            <a:r>
              <a:rPr lang="en-US" dirty="0" smtClean="0">
                <a:solidFill>
                  <a:srgbClr val="FF0000"/>
                </a:solidFill>
              </a:rPr>
              <a:t>Christianity suddenly viewed as harmful to public order/morals</a:t>
            </a:r>
          </a:p>
          <a:p>
            <a:pPr lvl="1"/>
            <a:r>
              <a:rPr lang="en-US" dirty="0" smtClean="0">
                <a:solidFill>
                  <a:srgbClr val="FF0000"/>
                </a:solidFill>
              </a:rPr>
              <a:t>Refused to worship Roman gods/goddesses</a:t>
            </a:r>
          </a:p>
        </p:txBody>
      </p:sp>
    </p:spTree>
    <p:extLst>
      <p:ext uri="{BB962C8B-B14F-4D97-AF65-F5344CB8AC3E}">
        <p14:creationId xmlns:p14="http://schemas.microsoft.com/office/powerpoint/2010/main" val="3134454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143000"/>
          </a:xfrm>
        </p:spPr>
        <p:txBody>
          <a:bodyPr/>
          <a:lstStyle/>
          <a:p>
            <a:r>
              <a:rPr lang="en-US" dirty="0" smtClean="0"/>
              <a:t>Christianity, cont’d.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75" y="838200"/>
            <a:ext cx="4286250" cy="5715000"/>
          </a:xfrm>
          <a:prstGeom prst="rect">
            <a:avLst/>
          </a:prstGeom>
        </p:spPr>
      </p:pic>
      <p:sp>
        <p:nvSpPr>
          <p:cNvPr id="3" name="Content Placeholder 2"/>
          <p:cNvSpPr>
            <a:spLocks noGrp="1"/>
          </p:cNvSpPr>
          <p:nvPr>
            <p:ph idx="1"/>
          </p:nvPr>
        </p:nvSpPr>
        <p:spPr>
          <a:xfrm>
            <a:off x="1905000" y="990601"/>
            <a:ext cx="8229600" cy="4525963"/>
          </a:xfrm>
        </p:spPr>
        <p:txBody>
          <a:bodyPr>
            <a:normAutofit/>
          </a:bodyPr>
          <a:lstStyle/>
          <a:p>
            <a:r>
              <a:rPr lang="en-US" dirty="0" smtClean="0"/>
              <a:t>Christianity becomes organized!</a:t>
            </a:r>
          </a:p>
          <a:p>
            <a:pPr lvl="1"/>
            <a:r>
              <a:rPr lang="en-US" dirty="0" smtClean="0"/>
              <a:t>Starting using Roman language and structure to pass messages</a:t>
            </a:r>
          </a:p>
          <a:p>
            <a:r>
              <a:rPr lang="en-US" b="1" dirty="0" smtClean="0"/>
              <a:t>Constantine (Emperor of Rome) and the Edict of Milan-</a:t>
            </a:r>
          </a:p>
          <a:p>
            <a:pPr lvl="1"/>
            <a:r>
              <a:rPr lang="en-US" b="1" dirty="0" smtClean="0"/>
              <a:t>313, official tolerance-it was adopted as the religion of Rome</a:t>
            </a:r>
          </a:p>
          <a:p>
            <a:r>
              <a:rPr lang="en-US" dirty="0" smtClean="0"/>
              <a:t>Christianity accepted in the Roman Empire</a:t>
            </a:r>
          </a:p>
          <a:p>
            <a:pPr lvl="1"/>
            <a:r>
              <a:rPr lang="en-US" dirty="0" smtClean="0"/>
              <a:t>Becomes official religion in late 4</a:t>
            </a:r>
            <a:r>
              <a:rPr lang="en-US" baseline="30000" dirty="0" smtClean="0"/>
              <a:t>th</a:t>
            </a:r>
            <a:r>
              <a:rPr lang="en-US" dirty="0" smtClean="0"/>
              <a:t> century</a:t>
            </a:r>
          </a:p>
          <a:p>
            <a:endParaRPr lang="en-US" dirty="0"/>
          </a:p>
        </p:txBody>
      </p:sp>
    </p:spTree>
    <p:extLst>
      <p:ext uri="{BB962C8B-B14F-4D97-AF65-F5344CB8AC3E}">
        <p14:creationId xmlns:p14="http://schemas.microsoft.com/office/powerpoint/2010/main" val="2273875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Christendom Cont’d.</a:t>
            </a:r>
            <a:endParaRPr lang="en-US" dirty="0"/>
          </a:p>
        </p:txBody>
      </p:sp>
      <p:pic>
        <p:nvPicPr>
          <p:cNvPr id="8194" name="Picture 2"/>
          <p:cNvPicPr>
            <a:picLocks noGrp="1" noChangeAspect="1" noChangeArrowheads="1"/>
          </p:cNvPicPr>
          <p:nvPr>
            <p:ph idx="1"/>
          </p:nvPr>
        </p:nvPicPr>
        <p:blipFill>
          <a:blip r:embed="rId2" cstate="print"/>
          <a:stretch>
            <a:fillRect/>
          </a:stretch>
        </p:blipFill>
        <p:spPr bwMode="auto">
          <a:xfrm>
            <a:off x="2438400" y="1143001"/>
            <a:ext cx="7239000" cy="5558131"/>
          </a:xfrm>
          <a:prstGeom prst="rect">
            <a:avLst/>
          </a:prstGeom>
          <a:noFill/>
          <a:ln w="9525">
            <a:noFill/>
            <a:miter lim="800000"/>
            <a:headEnd/>
            <a:tailEnd/>
          </a:ln>
        </p:spPr>
      </p:pic>
    </p:spTree>
    <p:extLst>
      <p:ext uri="{BB962C8B-B14F-4D97-AF65-F5344CB8AC3E}">
        <p14:creationId xmlns:p14="http://schemas.microsoft.com/office/powerpoint/2010/main" val="1199707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Religions of Today</a:t>
            </a:r>
            <a:endParaRPr lang="en-US" dirty="0"/>
          </a:p>
        </p:txBody>
      </p:sp>
      <p:pic>
        <p:nvPicPr>
          <p:cNvPr id="9219" name="Picture 3"/>
          <p:cNvPicPr>
            <a:picLocks noGrp="1" noChangeAspect="1" noChangeArrowheads="1"/>
          </p:cNvPicPr>
          <p:nvPr>
            <p:ph idx="1"/>
          </p:nvPr>
        </p:nvPicPr>
        <p:blipFill>
          <a:blip r:embed="rId2" cstate="print"/>
          <a:srcRect/>
          <a:stretch>
            <a:fillRect/>
          </a:stretch>
        </p:blipFill>
        <p:spPr bwMode="auto">
          <a:xfrm>
            <a:off x="1752600" y="1219200"/>
            <a:ext cx="8839200" cy="5480184"/>
          </a:xfrm>
          <a:prstGeom prst="rect">
            <a:avLst/>
          </a:prstGeom>
          <a:noFill/>
          <a:ln w="9525">
            <a:noFill/>
            <a:miter lim="800000"/>
            <a:headEnd/>
            <a:tailEnd/>
          </a:ln>
        </p:spPr>
      </p:pic>
    </p:spTree>
    <p:extLst>
      <p:ext uri="{BB962C8B-B14F-4D97-AF65-F5344CB8AC3E}">
        <p14:creationId xmlns:p14="http://schemas.microsoft.com/office/powerpoint/2010/main" val="723128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1920238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&amp; Review</a:t>
            </a:r>
            <a:endParaRPr lang="en-US" dirty="0"/>
          </a:p>
        </p:txBody>
      </p:sp>
      <p:sp>
        <p:nvSpPr>
          <p:cNvPr id="3" name="Content Placeholder 2"/>
          <p:cNvSpPr>
            <a:spLocks noGrp="1"/>
          </p:cNvSpPr>
          <p:nvPr>
            <p:ph idx="1"/>
          </p:nvPr>
        </p:nvSpPr>
        <p:spPr/>
        <p:txBody>
          <a:bodyPr>
            <a:normAutofit/>
          </a:bodyPr>
          <a:lstStyle/>
          <a:p>
            <a:r>
              <a:rPr lang="en-US" dirty="0" smtClean="0"/>
              <a:t>Which group of violent Jews called for the overthrow of Roman rule?</a:t>
            </a:r>
          </a:p>
          <a:p>
            <a:pPr lvl="1"/>
            <a:r>
              <a:rPr lang="en-US" dirty="0" smtClean="0"/>
              <a:t>Zealots</a:t>
            </a:r>
          </a:p>
          <a:p>
            <a:r>
              <a:rPr lang="en-US" dirty="0" smtClean="0"/>
              <a:t>Which Roman official ordered the execution of Jesus?</a:t>
            </a:r>
          </a:p>
          <a:p>
            <a:pPr lvl="1"/>
            <a:r>
              <a:rPr lang="en-US" dirty="0" smtClean="0"/>
              <a:t>Pontius Pilate</a:t>
            </a:r>
          </a:p>
          <a:p>
            <a:r>
              <a:rPr lang="en-US" dirty="0" smtClean="0"/>
              <a:t>What is the </a:t>
            </a:r>
            <a:r>
              <a:rPr lang="en-US" dirty="0" err="1" smtClean="0"/>
              <a:t>vocab</a:t>
            </a:r>
            <a:r>
              <a:rPr lang="en-US" dirty="0" smtClean="0"/>
              <a:t> term for a Roman official in charge of a province?</a:t>
            </a:r>
          </a:p>
          <a:p>
            <a:pPr lvl="1"/>
            <a:r>
              <a:rPr lang="en-US" dirty="0" smtClean="0"/>
              <a:t>Procurator</a:t>
            </a:r>
          </a:p>
        </p:txBody>
      </p:sp>
    </p:spTree>
    <p:extLst>
      <p:ext uri="{BB962C8B-B14F-4D97-AF65-F5344CB8AC3E}">
        <p14:creationId xmlns:p14="http://schemas.microsoft.com/office/powerpoint/2010/main" val="95201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breeze.wav"/>
                                        </p:tgtEl>
                                      </p:cMediaNode>
                                    </p:audio>
                                  </p:sub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explode.wav"/>
                                        </p:tgtEl>
                                      </p:cMediaNode>
                                    </p:audio>
                                  </p:sub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Stuff to Chew On</a:t>
            </a:r>
            <a:endParaRPr lang="en-US" dirty="0"/>
          </a:p>
        </p:txBody>
      </p:sp>
      <p:sp>
        <p:nvSpPr>
          <p:cNvPr id="3" name="Content Placeholder 2"/>
          <p:cNvSpPr>
            <a:spLocks noGrp="1"/>
          </p:cNvSpPr>
          <p:nvPr>
            <p:ph idx="1"/>
          </p:nvPr>
        </p:nvSpPr>
        <p:spPr/>
        <p:txBody>
          <a:bodyPr>
            <a:normAutofit/>
          </a:bodyPr>
          <a:lstStyle/>
          <a:p>
            <a:r>
              <a:rPr lang="en-US" dirty="0" smtClean="0"/>
              <a:t>What are the beliefs that define Christianity?</a:t>
            </a:r>
          </a:p>
          <a:p>
            <a:r>
              <a:rPr lang="en-US" dirty="0" smtClean="0"/>
              <a:t>How did Christianity spread through the Roman empire?</a:t>
            </a:r>
          </a:p>
          <a:p>
            <a:pPr lvl="1"/>
            <a:r>
              <a:rPr lang="en-US" dirty="0" smtClean="0"/>
              <a:t>How do you think the division of the Christian church into </a:t>
            </a:r>
            <a:r>
              <a:rPr lang="en-US" b="1" dirty="0" smtClean="0"/>
              <a:t>clergy</a:t>
            </a:r>
            <a:r>
              <a:rPr lang="en-US" dirty="0" smtClean="0"/>
              <a:t> and </a:t>
            </a:r>
            <a:r>
              <a:rPr lang="en-US" b="1" dirty="0" smtClean="0"/>
              <a:t>laity</a:t>
            </a:r>
            <a:r>
              <a:rPr lang="en-US" dirty="0" smtClean="0"/>
              <a:t> helped spread Christian beliefs?</a:t>
            </a:r>
            <a:endParaRPr lang="en-US" dirty="0"/>
          </a:p>
        </p:txBody>
      </p:sp>
    </p:spTree>
    <p:extLst>
      <p:ext uri="{BB962C8B-B14F-4D97-AF65-F5344CB8AC3E}">
        <p14:creationId xmlns:p14="http://schemas.microsoft.com/office/powerpoint/2010/main" val="1530344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8602"/>
            <a:ext cx="7772400" cy="1523999"/>
          </a:xfrm>
        </p:spPr>
        <p:txBody>
          <a:bodyPr>
            <a:normAutofit fontScale="90000"/>
          </a:bodyPr>
          <a:lstStyle/>
          <a:p>
            <a:r>
              <a:rPr lang="en-US" dirty="0" smtClean="0"/>
              <a:t>The Byzantine Empire and Emerging Europe</a:t>
            </a:r>
            <a:endParaRPr lang="en-US" dirty="0"/>
          </a:p>
        </p:txBody>
      </p:sp>
      <p:sp>
        <p:nvSpPr>
          <p:cNvPr id="3" name="Subtitle 2"/>
          <p:cNvSpPr>
            <a:spLocks noGrp="1"/>
          </p:cNvSpPr>
          <p:nvPr>
            <p:ph type="subTitle" idx="1"/>
          </p:nvPr>
        </p:nvSpPr>
        <p:spPr>
          <a:xfrm>
            <a:off x="2895600" y="2057401"/>
            <a:ext cx="6400800" cy="847725"/>
          </a:xfrm>
        </p:spPr>
        <p:txBody>
          <a:bodyPr/>
          <a:lstStyle/>
          <a:p>
            <a:r>
              <a:rPr lang="en-US" dirty="0" smtClean="0"/>
              <a:t>Ch 2.1 The First Christians</a:t>
            </a:r>
            <a:endParaRPr lang="en-US" dirty="0"/>
          </a:p>
        </p:txBody>
      </p:sp>
      <p:sp>
        <p:nvSpPr>
          <p:cNvPr id="5" name="Rectangle 4"/>
          <p:cNvSpPr/>
          <p:nvPr/>
        </p:nvSpPr>
        <p:spPr>
          <a:xfrm>
            <a:off x="3810000" y="3105835"/>
            <a:ext cx="4572000" cy="369332"/>
          </a:xfrm>
          <a:prstGeom prst="rect">
            <a:avLst/>
          </a:prstGeom>
        </p:spPr>
        <p:txBody>
          <a:bodyPr>
            <a:spAutoFit/>
          </a:bodyPr>
          <a:lstStyle/>
          <a:p>
            <a:pPr algn="ctr"/>
            <a:r>
              <a:rPr lang="en-US" dirty="0">
                <a:hlinkClick r:id="rId2"/>
              </a:rPr>
              <a:t>Crash course-Christianity</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691720"/>
            <a:ext cx="9048750" cy="3619500"/>
          </a:xfrm>
          <a:prstGeom prst="rect">
            <a:avLst/>
          </a:prstGeom>
        </p:spPr>
      </p:pic>
    </p:spTree>
    <p:extLst>
      <p:ext uri="{BB962C8B-B14F-4D97-AF65-F5344CB8AC3E}">
        <p14:creationId xmlns:p14="http://schemas.microsoft.com/office/powerpoint/2010/main" val="3040546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6288" y="4953000"/>
            <a:ext cx="5486400" cy="228600"/>
          </a:xfrm>
        </p:spPr>
        <p:txBody>
          <a:bodyPr>
            <a:normAutofit fontScale="90000"/>
          </a:bodyPr>
          <a:lstStyle/>
          <a:p>
            <a:pPr algn="ctr"/>
            <a:r>
              <a:rPr lang="en-US" dirty="0" smtClean="0"/>
              <a:t>CHARLEMAGNE</a:t>
            </a:r>
            <a:br>
              <a:rPr lang="en-US" dirty="0" smtClean="0"/>
            </a:b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7062" b="17062"/>
          <a:stretch>
            <a:fillRect/>
          </a:stretch>
        </p:blipFill>
        <p:spPr>
          <a:xfrm>
            <a:off x="3316288" y="228600"/>
            <a:ext cx="5486400" cy="4114800"/>
          </a:xfrm>
        </p:spPr>
      </p:pic>
      <p:sp>
        <p:nvSpPr>
          <p:cNvPr id="4" name="Content Placeholder 3"/>
          <p:cNvSpPr>
            <a:spLocks noGrp="1"/>
          </p:cNvSpPr>
          <p:nvPr>
            <p:ph type="body" sz="half" idx="2"/>
          </p:nvPr>
        </p:nvSpPr>
        <p:spPr>
          <a:xfrm>
            <a:off x="3316288" y="4953000"/>
            <a:ext cx="5486400" cy="1676400"/>
          </a:xfrm>
        </p:spPr>
        <p:txBody>
          <a:bodyPr>
            <a:noAutofit/>
          </a:bodyPr>
          <a:lstStyle/>
          <a:p>
            <a:pPr marL="342900" indent="-342900">
              <a:buAutoNum type="arabicPeriod"/>
            </a:pPr>
            <a:r>
              <a:rPr lang="en-US" sz="1800" b="1" dirty="0"/>
              <a:t>What symbols of Charlemagne’s secular power appear in the stained glass?</a:t>
            </a:r>
          </a:p>
          <a:p>
            <a:endParaRPr lang="en-US" sz="1800" b="1" dirty="0"/>
          </a:p>
          <a:p>
            <a:r>
              <a:rPr lang="en-US" sz="1800" b="1" dirty="0"/>
              <a:t>2.  What might you infer about Charlemagne from the fact that his image appears on a stained glass window in a cathedral?</a:t>
            </a:r>
            <a:endParaRPr lang="en-US" sz="1800" dirty="0"/>
          </a:p>
        </p:txBody>
      </p:sp>
    </p:spTree>
    <p:extLst>
      <p:ext uri="{BB962C8B-B14F-4D97-AF65-F5344CB8AC3E}">
        <p14:creationId xmlns:p14="http://schemas.microsoft.com/office/powerpoint/2010/main" val="34873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6288" y="4953000"/>
            <a:ext cx="5486400" cy="228600"/>
          </a:xfrm>
        </p:spPr>
        <p:txBody>
          <a:bodyPr>
            <a:normAutofit fontScale="90000"/>
          </a:bodyPr>
          <a:lstStyle/>
          <a:p>
            <a:pPr algn="ctr"/>
            <a:r>
              <a:rPr lang="en-US" dirty="0" smtClean="0"/>
              <a:t>CHARLEMAGNE</a:t>
            </a:r>
            <a:br>
              <a:rPr lang="en-US" dirty="0" smtClean="0"/>
            </a:b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7062" b="17062"/>
          <a:stretch>
            <a:fillRect/>
          </a:stretch>
        </p:blipFill>
        <p:spPr>
          <a:xfrm>
            <a:off x="3316288" y="228600"/>
            <a:ext cx="5486400" cy="4114800"/>
          </a:xfrm>
        </p:spPr>
      </p:pic>
      <p:sp>
        <p:nvSpPr>
          <p:cNvPr id="4" name="Content Placeholder 3"/>
          <p:cNvSpPr>
            <a:spLocks noGrp="1"/>
          </p:cNvSpPr>
          <p:nvPr>
            <p:ph type="body" sz="half" idx="2"/>
          </p:nvPr>
        </p:nvSpPr>
        <p:spPr>
          <a:xfrm>
            <a:off x="1828800" y="4953000"/>
            <a:ext cx="8686800" cy="1676400"/>
          </a:xfrm>
        </p:spPr>
        <p:txBody>
          <a:bodyPr>
            <a:noAutofit/>
          </a:bodyPr>
          <a:lstStyle/>
          <a:p>
            <a:pPr marL="342900" indent="-342900">
              <a:buAutoNum type="arabicPeriod"/>
            </a:pPr>
            <a:r>
              <a:rPr lang="en-US" sz="1800" dirty="0"/>
              <a:t>What symbols of Charlemagne’s secular power appear in the stained glass?</a:t>
            </a:r>
            <a:r>
              <a:rPr lang="en-US" sz="1800" b="1" dirty="0"/>
              <a:t> The crown, orb, and scepter all symbolize Charlemagne’s secular power.</a:t>
            </a:r>
            <a:endParaRPr lang="en-US" sz="1800" dirty="0"/>
          </a:p>
          <a:p>
            <a:r>
              <a:rPr lang="en-US" sz="1800" dirty="0"/>
              <a:t>2.  What might you infer about Charlemagne from the fact that his image appears on a stained glass window in a cathedral? </a:t>
            </a:r>
            <a:r>
              <a:rPr lang="en-US" sz="1800" b="1" dirty="0"/>
              <a:t>Charlemagne was highly respected as a good Christian or that the Church sanctioned his power.</a:t>
            </a:r>
            <a:endParaRPr lang="en-US" sz="1800" dirty="0"/>
          </a:p>
        </p:txBody>
      </p:sp>
    </p:spTree>
    <p:extLst>
      <p:ext uri="{BB962C8B-B14F-4D97-AF65-F5344CB8AC3E}">
        <p14:creationId xmlns:p14="http://schemas.microsoft.com/office/powerpoint/2010/main" val="3672977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lstStyle/>
          <a:p>
            <a:r>
              <a:rPr lang="en-US" dirty="0" smtClean="0"/>
              <a:t>Place &amp; Time</a:t>
            </a:r>
            <a:endParaRPr lang="en-US" dirty="0"/>
          </a:p>
        </p:txBody>
      </p:sp>
      <p:sp>
        <p:nvSpPr>
          <p:cNvPr id="3" name="Content Placeholder 2"/>
          <p:cNvSpPr>
            <a:spLocks noGrp="1"/>
          </p:cNvSpPr>
          <p:nvPr>
            <p:ph idx="1"/>
          </p:nvPr>
        </p:nvSpPr>
        <p:spPr>
          <a:xfrm>
            <a:off x="1981200" y="762000"/>
            <a:ext cx="8229600" cy="5638800"/>
          </a:xfrm>
        </p:spPr>
        <p:txBody>
          <a:bodyPr>
            <a:normAutofit/>
          </a:bodyPr>
          <a:lstStyle/>
          <a:p>
            <a:r>
              <a:rPr lang="en-US" sz="3800" dirty="0"/>
              <a:t>50 – 800 AD</a:t>
            </a:r>
          </a:p>
          <a:p>
            <a:pPr lvl="1"/>
            <a:r>
              <a:rPr lang="en-US" sz="3200" dirty="0"/>
              <a:t>The Roman government began persecuting (harassing to cause suffering) Christians during the reign of Nero (</a:t>
            </a:r>
            <a:r>
              <a:rPr lang="en-US" sz="3200" cap="small" dirty="0" err="1"/>
              <a:t>a.d.</a:t>
            </a:r>
            <a:r>
              <a:rPr lang="en-US" sz="3200" dirty="0"/>
              <a:t> 54–68). </a:t>
            </a:r>
            <a:endParaRPr lang="en-US" sz="3200" dirty="0"/>
          </a:p>
          <a:p>
            <a:pPr lvl="1"/>
            <a:r>
              <a:rPr lang="en-US" sz="3200" dirty="0"/>
              <a:t>The occasional persecution of Christians by the Romans in the first and second centuries had not stopped the growth of Christianity. It strengthened Christianity in the second and third centuries by forcing it to become more organized. Missionaries used the Roman language and organizational structures to spread their message</a:t>
            </a:r>
            <a:r>
              <a:rPr lang="en-US" sz="3200" dirty="0"/>
              <a:t>.</a:t>
            </a:r>
          </a:p>
        </p:txBody>
      </p:sp>
    </p:spTree>
    <p:extLst>
      <p:ext uri="{BB962C8B-B14F-4D97-AF65-F5344CB8AC3E}">
        <p14:creationId xmlns:p14="http://schemas.microsoft.com/office/powerpoint/2010/main" val="2300427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http://2.bp.blogspot.com/_WT0uM8jYO6k/SwZC9en4UzI/AAAAAAAAB1g/DEF_sxCGHyw/s1600/roman%2Bempire.jpg"/>
          <p:cNvPicPr>
            <a:picLocks noChangeAspect="1" noChangeArrowheads="1"/>
          </p:cNvPicPr>
          <p:nvPr/>
        </p:nvPicPr>
        <p:blipFill>
          <a:blip r:embed="rId2" cstate="print"/>
          <a:srcRect/>
          <a:stretch>
            <a:fillRect/>
          </a:stretch>
        </p:blipFill>
        <p:spPr bwMode="auto">
          <a:xfrm>
            <a:off x="1524000" y="0"/>
            <a:ext cx="9144000" cy="7391400"/>
          </a:xfrm>
          <a:prstGeom prst="rect">
            <a:avLst/>
          </a:prstGeom>
          <a:noFill/>
        </p:spPr>
      </p:pic>
      <p:sp>
        <p:nvSpPr>
          <p:cNvPr id="3" name="TextBox 2"/>
          <p:cNvSpPr txBox="1"/>
          <p:nvPr/>
        </p:nvSpPr>
        <p:spPr>
          <a:xfrm>
            <a:off x="5791200" y="838200"/>
            <a:ext cx="4572000" cy="369332"/>
          </a:xfrm>
          <a:prstGeom prst="rect">
            <a:avLst/>
          </a:prstGeom>
          <a:noFill/>
        </p:spPr>
        <p:txBody>
          <a:bodyPr wrap="square" rtlCol="0">
            <a:spAutoFit/>
          </a:bodyPr>
          <a:lstStyle/>
          <a:p>
            <a:r>
              <a:rPr lang="en-US" dirty="0"/>
              <a:t>The Roman Empire</a:t>
            </a:r>
            <a:endParaRPr lang="en-US" dirty="0"/>
          </a:p>
        </p:txBody>
      </p:sp>
    </p:spTree>
    <p:extLst>
      <p:ext uri="{BB962C8B-B14F-4D97-AF65-F5344CB8AC3E}">
        <p14:creationId xmlns:p14="http://schemas.microsoft.com/office/powerpoint/2010/main" val="3050960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Judaism in the Roman Empire</a:t>
            </a:r>
            <a:endParaRPr lang="en-US" dirty="0"/>
          </a:p>
        </p:txBody>
      </p:sp>
      <p:sp>
        <p:nvSpPr>
          <p:cNvPr id="4" name="Content Placeholder 3"/>
          <p:cNvSpPr>
            <a:spLocks noGrp="1"/>
          </p:cNvSpPr>
          <p:nvPr>
            <p:ph sz="half" idx="2"/>
          </p:nvPr>
        </p:nvSpPr>
        <p:spPr/>
        <p:txBody>
          <a:bodyPr/>
          <a:lstStyle/>
          <a:p>
            <a:r>
              <a:rPr lang="en-US" dirty="0" smtClean="0"/>
              <a:t>Pontius Pilate </a:t>
            </a:r>
          </a:p>
          <a:p>
            <a:pPr lvl="1"/>
            <a:r>
              <a:rPr lang="en-US" dirty="0" smtClean="0"/>
              <a:t>Governor of Judaea </a:t>
            </a:r>
            <a:r>
              <a:rPr lang="en-US" sz="1100" dirty="0"/>
              <a:t>(AD 26-36)</a:t>
            </a:r>
          </a:p>
        </p:txBody>
      </p:sp>
      <p:sp>
        <p:nvSpPr>
          <p:cNvPr id="7" name="Content Placeholder 6"/>
          <p:cNvSpPr>
            <a:spLocks noGrp="1"/>
          </p:cNvSpPr>
          <p:nvPr>
            <p:ph sz="half" idx="1"/>
          </p:nvPr>
        </p:nvSpPr>
        <p:spPr>
          <a:xfrm>
            <a:off x="1981200" y="1600200"/>
            <a:ext cx="4343400" cy="5257800"/>
          </a:xfrm>
        </p:spPr>
        <p:txBody>
          <a:bodyPr/>
          <a:lstStyle/>
          <a:p>
            <a:r>
              <a:rPr lang="en-US" dirty="0" smtClean="0"/>
              <a:t>6 AD, Judaism in Rome</a:t>
            </a:r>
          </a:p>
          <a:p>
            <a:r>
              <a:rPr lang="en-US" dirty="0" smtClean="0"/>
              <a:t>Different groups </a:t>
            </a:r>
          </a:p>
          <a:p>
            <a:pPr marL="573088" lvl="1"/>
            <a:r>
              <a:rPr lang="en-US" sz="2800" b="1" dirty="0"/>
              <a:t>Sadducees</a:t>
            </a:r>
            <a:r>
              <a:rPr lang="en-US" sz="2800" dirty="0"/>
              <a:t>: cooperative with Roman empire</a:t>
            </a:r>
          </a:p>
          <a:p>
            <a:pPr marL="573088" lvl="1"/>
            <a:r>
              <a:rPr lang="en-US" sz="2800" b="1" dirty="0"/>
              <a:t>Pharisees</a:t>
            </a:r>
            <a:r>
              <a:rPr lang="en-US" sz="2800" dirty="0"/>
              <a:t>: sought to avoid Roman influence</a:t>
            </a:r>
          </a:p>
          <a:p>
            <a:pPr marL="573088" lvl="1"/>
            <a:r>
              <a:rPr lang="en-US" sz="2800" b="1" dirty="0" err="1"/>
              <a:t>Essenes</a:t>
            </a:r>
            <a:r>
              <a:rPr lang="en-US" sz="2800" dirty="0"/>
              <a:t>: hermits, waited for God</a:t>
            </a:r>
          </a:p>
          <a:p>
            <a:pPr marL="573088" lvl="1"/>
            <a:r>
              <a:rPr lang="en-US" sz="2800" b="1" dirty="0"/>
              <a:t>Zealots</a:t>
            </a:r>
            <a:r>
              <a:rPr lang="en-US" sz="2800" dirty="0"/>
              <a:t>: into violent overthrow</a:t>
            </a:r>
          </a:p>
          <a:p>
            <a:pPr lvl="1"/>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921000"/>
            <a:ext cx="3700185" cy="3387725"/>
          </a:xfrm>
          <a:prstGeom prst="rect">
            <a:avLst/>
          </a:prstGeom>
        </p:spPr>
      </p:pic>
    </p:spTree>
    <p:extLst>
      <p:ext uri="{BB962C8B-B14F-4D97-AF65-F5344CB8AC3E}">
        <p14:creationId xmlns:p14="http://schemas.microsoft.com/office/powerpoint/2010/main" val="764348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smtClean="0"/>
              <a:t>Rise of Christianity</a:t>
            </a:r>
            <a:endParaRPr lang="en-US" dirty="0"/>
          </a:p>
        </p:txBody>
      </p:sp>
      <p:sp>
        <p:nvSpPr>
          <p:cNvPr id="4" name="Content Placeholder 3"/>
          <p:cNvSpPr>
            <a:spLocks noGrp="1"/>
          </p:cNvSpPr>
          <p:nvPr>
            <p:ph sz="half" idx="2"/>
          </p:nvPr>
        </p:nvSpPr>
        <p:spPr>
          <a:xfrm>
            <a:off x="1676400" y="914400"/>
            <a:ext cx="4344988" cy="5791200"/>
          </a:xfrm>
        </p:spPr>
        <p:txBody>
          <a:bodyPr>
            <a:noAutofit/>
          </a:bodyPr>
          <a:lstStyle/>
          <a:p>
            <a:r>
              <a:rPr lang="en-US" sz="1800" dirty="0">
                <a:solidFill>
                  <a:srgbClr val="FF0000"/>
                </a:solidFill>
              </a:rPr>
              <a:t>Christianity blooms</a:t>
            </a:r>
          </a:p>
          <a:p>
            <a:pPr marL="457200" lvl="1" indent="0">
              <a:buNone/>
            </a:pPr>
            <a:r>
              <a:rPr lang="en-US" sz="1800" b="1" dirty="0"/>
              <a:t>Why was Christianity able to attract and maintain so many followers?</a:t>
            </a:r>
          </a:p>
          <a:p>
            <a:pPr lvl="1"/>
            <a:r>
              <a:rPr lang="en-US" sz="1900" dirty="0"/>
              <a:t>1- </a:t>
            </a:r>
            <a:r>
              <a:rPr lang="en-US" sz="1900" u="sng" dirty="0"/>
              <a:t>Christianity was personal </a:t>
            </a:r>
            <a:r>
              <a:rPr lang="en-US" sz="1900" dirty="0"/>
              <a:t>and offered salvation and eternal life to individuals. </a:t>
            </a:r>
            <a:r>
              <a:rPr lang="en-US" sz="1900" u="sng" dirty="0"/>
              <a:t>Christianity gave life a meaning and </a:t>
            </a:r>
            <a:r>
              <a:rPr lang="en-US" sz="1900" u="sng" dirty="0"/>
              <a:t>purpose </a:t>
            </a:r>
            <a:r>
              <a:rPr lang="en-US" sz="1900" dirty="0"/>
              <a:t>unlike Roman culture. </a:t>
            </a:r>
            <a:endParaRPr lang="en-US" sz="1900" dirty="0"/>
          </a:p>
          <a:p>
            <a:pPr lvl="1"/>
            <a:r>
              <a:rPr lang="en-US" sz="1900" dirty="0"/>
              <a:t>2- </a:t>
            </a:r>
            <a:r>
              <a:rPr lang="en-US" sz="1900" u="sng" dirty="0"/>
              <a:t>Jesus had been a human figure to whom it was easy to relate. </a:t>
            </a:r>
            <a:r>
              <a:rPr lang="en-US" sz="1900" dirty="0"/>
              <a:t>Moreover, Christianity </a:t>
            </a:r>
            <a:r>
              <a:rPr lang="en-US" sz="1900" u="sng" dirty="0"/>
              <a:t>did not require painful or expensive initiation rites .</a:t>
            </a:r>
          </a:p>
          <a:p>
            <a:pPr lvl="1"/>
            <a:r>
              <a:rPr lang="en-US" sz="1900" dirty="0"/>
              <a:t>3- Finally</a:t>
            </a:r>
            <a:r>
              <a:rPr lang="en-US" sz="1900" u="sng" dirty="0"/>
              <a:t>, Christianity fulfilled the human need to belong. </a:t>
            </a:r>
            <a:r>
              <a:rPr lang="en-US" sz="1900" dirty="0"/>
              <a:t>Christianity satisfied the need to belong in a way that the huge Roman Empire could never provide</a:t>
            </a:r>
            <a:r>
              <a:rPr lang="en-US" sz="1900" dirty="0"/>
              <a:t>.</a:t>
            </a:r>
            <a:endParaRPr lang="en-US" sz="1900" dirty="0"/>
          </a:p>
        </p:txBody>
      </p:sp>
      <p:sp>
        <p:nvSpPr>
          <p:cNvPr id="5" name="Text Placeholder 4"/>
          <p:cNvSpPr>
            <a:spLocks noGrp="1"/>
          </p:cNvSpPr>
          <p:nvPr>
            <p:ph type="body" sz="quarter" idx="3"/>
          </p:nvPr>
        </p:nvSpPr>
        <p:spPr>
          <a:xfrm>
            <a:off x="6324601" y="5715000"/>
            <a:ext cx="4803775" cy="639762"/>
          </a:xfrm>
        </p:spPr>
        <p:txBody>
          <a:bodyPr>
            <a:normAutofit/>
          </a:bodyPr>
          <a:lstStyle/>
          <a:p>
            <a:r>
              <a:rPr lang="en-US" sz="1400" i="1" dirty="0"/>
              <a:t>Viking Stone, emphasizing Christianity far from home</a:t>
            </a:r>
            <a:endParaRPr lang="en-US" sz="1400" i="1" dirty="0"/>
          </a:p>
        </p:txBody>
      </p:sp>
      <p:pic>
        <p:nvPicPr>
          <p:cNvPr id="7" name="Content Placeholder 6" descr="de-rune-jellinge-big2.jpg"/>
          <p:cNvPicPr>
            <a:picLocks noGrp="1" noChangeAspect="1"/>
          </p:cNvPicPr>
          <p:nvPr>
            <p:ph sz="quarter" idx="4"/>
          </p:nvPr>
        </p:nvPicPr>
        <p:blipFill>
          <a:blip r:embed="rId2" cstate="print"/>
          <a:stretch>
            <a:fillRect/>
          </a:stretch>
        </p:blipFill>
        <p:spPr>
          <a:xfrm>
            <a:off x="6553200" y="1219201"/>
            <a:ext cx="3721376" cy="4616185"/>
          </a:xfrm>
        </p:spPr>
      </p:pic>
    </p:spTree>
    <p:extLst>
      <p:ext uri="{BB962C8B-B14F-4D97-AF65-F5344CB8AC3E}">
        <p14:creationId xmlns:p14="http://schemas.microsoft.com/office/powerpoint/2010/main" val="3207455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186 - The Sermon on the Mount.gif"/>
          <p:cNvPicPr>
            <a:picLocks noGrp="1" noChangeAspect="1"/>
          </p:cNvPicPr>
          <p:nvPr>
            <p:ph type="pic" idx="1"/>
          </p:nvPr>
        </p:nvPicPr>
        <p:blipFill>
          <a:blip r:embed="rId2" cstate="print"/>
          <a:srcRect t="2759" b="2759"/>
          <a:stretch>
            <a:fillRect/>
          </a:stretch>
        </p:blipFill>
        <p:spPr>
          <a:xfrm>
            <a:off x="3124200" y="0"/>
            <a:ext cx="6172200" cy="4629150"/>
          </a:xfrm>
        </p:spPr>
      </p:pic>
      <p:sp>
        <p:nvSpPr>
          <p:cNvPr id="3" name="TextBox 2"/>
          <p:cNvSpPr txBox="1"/>
          <p:nvPr/>
        </p:nvSpPr>
        <p:spPr>
          <a:xfrm>
            <a:off x="2590800" y="4800600"/>
            <a:ext cx="7848600" cy="1631216"/>
          </a:xfrm>
          <a:prstGeom prst="rect">
            <a:avLst/>
          </a:prstGeom>
          <a:noFill/>
        </p:spPr>
        <p:txBody>
          <a:bodyPr wrap="square" rtlCol="0">
            <a:spAutoFit/>
          </a:bodyPr>
          <a:lstStyle/>
          <a:p>
            <a:r>
              <a:rPr lang="en-US" sz="2000" u="sng" dirty="0"/>
              <a:t>Key concepts expressed by Jesus </a:t>
            </a:r>
            <a:r>
              <a:rPr lang="en-US" sz="2000" dirty="0"/>
              <a:t>shaped the value system of Western civilization:</a:t>
            </a:r>
          </a:p>
          <a:p>
            <a:pPr marL="285750" indent="-285750">
              <a:buFont typeface="Arial" panose="020B0604020202020204" pitchFamily="34" charset="0"/>
              <a:buChar char="•"/>
            </a:pPr>
            <a:r>
              <a:rPr lang="en-US" sz="2000" u="sng" dirty="0"/>
              <a:t>Humility</a:t>
            </a:r>
          </a:p>
          <a:p>
            <a:pPr marL="285750" indent="-285750">
              <a:buFont typeface="Arial" panose="020B0604020202020204" pitchFamily="34" charset="0"/>
              <a:buChar char="•"/>
            </a:pPr>
            <a:r>
              <a:rPr lang="en-US" sz="2000" u="sng" dirty="0"/>
              <a:t>Charity</a:t>
            </a:r>
          </a:p>
          <a:p>
            <a:pPr marL="285750" indent="-285750">
              <a:buFont typeface="Arial" panose="020B0604020202020204" pitchFamily="34" charset="0"/>
              <a:buChar char="•"/>
            </a:pPr>
            <a:r>
              <a:rPr lang="en-US" sz="2000" u="sng" dirty="0"/>
              <a:t>Love towards others</a:t>
            </a:r>
            <a:endParaRPr lang="en-US" sz="2000" u="sng" dirty="0"/>
          </a:p>
        </p:txBody>
      </p:sp>
    </p:spTree>
    <p:extLst>
      <p:ext uri="{BB962C8B-B14F-4D97-AF65-F5344CB8AC3E}">
        <p14:creationId xmlns:p14="http://schemas.microsoft.com/office/powerpoint/2010/main" val="754415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560</Words>
  <Application>Microsoft Office PowerPoint</Application>
  <PresentationFormat>Widescreen</PresentationFormat>
  <Paragraphs>64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The Byzantine Empire and Emerging Europe</vt:lpstr>
      <vt:lpstr>CHARLEMAGNE </vt:lpstr>
      <vt:lpstr>CHARLEMAGNE </vt:lpstr>
      <vt:lpstr>Place &amp; Time</vt:lpstr>
      <vt:lpstr>PowerPoint Presentation</vt:lpstr>
      <vt:lpstr>Judaism in the Roman Empire</vt:lpstr>
      <vt:lpstr>Rise of Christianity</vt:lpstr>
      <vt:lpstr>PowerPoint Presentation</vt:lpstr>
      <vt:lpstr>Spread of Christianity</vt:lpstr>
      <vt:lpstr>Christianity, cont’d.</vt:lpstr>
      <vt:lpstr>Spread of Christendom Cont’d.</vt:lpstr>
      <vt:lpstr>Religions of Today</vt:lpstr>
      <vt:lpstr>PowerPoint Presentation</vt:lpstr>
      <vt:lpstr>Discussion &amp; Review</vt:lpstr>
      <vt:lpstr>Stuff to Chew 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Zehner</dc:creator>
  <cp:lastModifiedBy>Susan Zehner</cp:lastModifiedBy>
  <cp:revision>1</cp:revision>
  <dcterms:created xsi:type="dcterms:W3CDTF">2015-09-03T23:35:51Z</dcterms:created>
  <dcterms:modified xsi:type="dcterms:W3CDTF">2015-09-03T23:36:13Z</dcterms:modified>
</cp:coreProperties>
</file>